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316" r:id="rId5"/>
    <p:sldId id="278" r:id="rId6"/>
    <p:sldId id="317" r:id="rId7"/>
    <p:sldId id="318" r:id="rId8"/>
    <p:sldId id="270" r:id="rId9"/>
    <p:sldId id="268" r:id="rId10"/>
    <p:sldId id="269" r:id="rId11"/>
    <p:sldId id="258" r:id="rId12"/>
    <p:sldId id="319" r:id="rId13"/>
    <p:sldId id="320" r:id="rId14"/>
    <p:sldId id="321" r:id="rId15"/>
    <p:sldId id="259" r:id="rId16"/>
    <p:sldId id="261" r:id="rId17"/>
    <p:sldId id="272" r:id="rId18"/>
    <p:sldId id="271" r:id="rId19"/>
    <p:sldId id="262" r:id="rId20"/>
    <p:sldId id="263" r:id="rId21"/>
    <p:sldId id="267" r:id="rId22"/>
    <p:sldId id="322" r:id="rId2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00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8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3DD8A8-CC05-F13B-57A5-D29DF173D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7EC6A30-F1CA-E1CB-ECF4-10D7B7E00C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71CBB6D-9912-B316-6D82-1E3C3961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DD78541-8318-8457-B10C-2B94DDE59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1A675ED-727A-0D6A-D756-BD4F22DE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61443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C2E6BC-FFD1-C760-99FE-4B77D7ED9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EA6C8BB-C23E-D0F8-3E6C-546F0E0D9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81CBA33-2500-45C7-B409-4737A05B9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D1E2149-485F-704F-D101-E8C68CC71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474A435-3D23-DD41-B065-36E2C8DA1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00618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EC646F-7580-EC89-DC7B-C3E7A35ED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0048CCD-1D44-9B4B-2B6B-B9D3ED746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1A66DED-4420-8E92-5341-4E577E66B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D13EEDB-84D2-EB57-C2FC-D7DEF47A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0455B4F-AC09-2AE8-6772-347B31784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9201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DA61DA-3B15-708C-E965-EF3663F2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28CC8A7-F8BF-4C79-3097-F1A470CA89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BAAD5C8-8A6C-B175-7C19-E7670AFC9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E9E3B19-C29E-ACA7-7952-8F10A9D64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DEF2C50-DFA2-CB19-3299-53F49735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624C6AD-92CB-F45F-9BF9-864AB4BE1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0763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C4EABC-6074-5FD2-9F2A-6E69D4A0C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3F5A5FF-E309-9547-7798-9867B8FCD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8C8B8C29-6978-EA91-C6D0-4413057ED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E1A616B-CB88-BF03-B3A8-DCF626B943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46C5619D-6904-8FC1-AE4B-0F726C0EA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2E890ADC-880D-A244-2531-4E1AD0EA2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7D8408AF-BE8A-5C1F-62D2-9C15CDA3C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E7E70206-D5D7-F37C-EBE3-708B9AC28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684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CCEFD6-E58A-33A7-9898-A9CBD4C94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10A2FD83-A33A-ACFF-84F0-980DCF172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D0444CB-EA0E-181A-4475-434EC144C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8C456AB-1CC8-6A63-B9F2-D98E964BA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088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E5D2F722-4C4A-0DEC-0AC7-01DEB9813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28F33AFE-95FE-45EE-3C28-C37CBF880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4C7E821-8437-4EE1-8582-077555A98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869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5AB54C-5BAF-0326-0E54-28BE53342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A17B677-241D-AB1A-7598-D7C3997EB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F61FE56-DB3C-8A12-1704-D1FE93BD1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AF605F6-2330-95F9-C715-9B488A71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30D36A1-D760-D7E7-6C84-C6162FEA7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A178803-6305-241D-B002-FD0486CD6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6145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5700C6-3DA2-851C-6DD9-74DAEA01D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9DB46F41-0A6A-F618-7861-36D0694609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6159D7F-B859-4F4E-9825-0D4D2CCD2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628BD78-3BCE-2EB8-F38D-167AC3CD7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98CBA66-44C7-5C8D-2081-BA4813DE1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CDF129F-1A40-44DC-6175-23D4B824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817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8DAAD4-245D-A8AD-31DD-7BCB9AB9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B38D92E-7927-B29C-B214-EBC0C3205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A7EEE1C-2ED4-6EA9-2EAC-73C39DFCA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7DFB51D-4E35-0866-DB1A-D42B4F2C8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46355A8-3E7B-1E12-8C73-06086BB9B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329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4106E910-0035-B828-284F-25A1D8DE97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27398B41-C014-792C-0FB4-DB069D142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5BED481-103A-0DFA-44ED-169C0E85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66C06C0-9850-6AD7-FD91-F38DCFF6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53287D3-76F3-FF0E-206C-130F9C3F5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292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067C5F6-571C-ADEA-98DC-9A9FCB41D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D33F34-4C35-2C78-2D62-D0DAFEA68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1ACB53B-59D8-22FD-AA16-7FDF10904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28743-E7D2-4E59-98D8-17C91E4CF63F}" type="datetimeFigureOut">
              <a:rPr lang="sk-SK" smtClean="0"/>
              <a:t>2. 10. 2022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CCBD621-2240-5113-EA42-E3098A6F5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F370A5A-3F63-32F9-BA6A-21E2010D9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ADF66-0C49-4562-8A5C-CEEE79836E3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097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hyperlink" Target="https://cepa.priateliazeme.sk/component/booklibrary/9/view_bl/52/manualy/56/ako-organizovat-efektivne-druhe-vydani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pubs.acs.org/doi/10.1021/acs.est.1c04158" TargetMode="External"/><Relationship Id="rId13" Type="http://schemas.openxmlformats.org/officeDocument/2006/relationships/hyperlink" Target="https://energoportal.org/energetika-v-regionoch/kezmarok/96-info/448-zamagurie-zhrnutie" TargetMode="External"/><Relationship Id="rId18" Type="http://schemas.openxmlformats.org/officeDocument/2006/relationships/hyperlink" Target="https://www.minzp.sk/iep/publikacie/" TargetMode="External"/><Relationship Id="rId3" Type="http://schemas.openxmlformats.org/officeDocument/2006/relationships/hyperlink" Target="https://www.giss.nasa.gov/" TargetMode="External"/><Relationship Id="rId7" Type="http://schemas.openxmlformats.org/officeDocument/2006/relationships/hyperlink" Target="https://www.stockholmresilience.org/research/planetary-boundaries/the-nine-planetary-boundaries.html" TargetMode="External"/><Relationship Id="rId12" Type="http://schemas.openxmlformats.org/officeDocument/2006/relationships/hyperlink" Target="http://cuers.sk/?page_id=308" TargetMode="External"/><Relationship Id="rId17" Type="http://schemas.openxmlformats.org/officeDocument/2006/relationships/hyperlink" Target="https://ec.europa.eu/info/index_en" TargetMode="External"/><Relationship Id="rId2" Type="http://schemas.openxmlformats.org/officeDocument/2006/relationships/hyperlink" Target="https://www.ipcc.ch/" TargetMode="External"/><Relationship Id="rId16" Type="http://schemas.openxmlformats.org/officeDocument/2006/relationships/hyperlink" Target="https://www.europarl.europa.eu/portal/e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hmu.sk/sk/?page=1&amp;id=klimat_operativneudaje1" TargetMode="External"/><Relationship Id="rId11" Type="http://schemas.openxmlformats.org/officeDocument/2006/relationships/hyperlink" Target="https://med.nyu.edu/departments-institutes/pediatrics/divisions/environmental-pediatrics/research/policy-initiatives/disease-burden-costs-endocrine-disrupting-chemicals" TargetMode="External"/><Relationship Id="rId5" Type="http://schemas.openxmlformats.org/officeDocument/2006/relationships/hyperlink" Target="http://www.dmc.fmph.uniba.sk/public_html/main9.html" TargetMode="External"/><Relationship Id="rId15" Type="http://schemas.openxmlformats.org/officeDocument/2006/relationships/hyperlink" Target="https://www.sciencedaily.com/news/earth_climate/" TargetMode="External"/><Relationship Id="rId10" Type="http://schemas.openxmlformats.org/officeDocument/2006/relationships/hyperlink" Target="https://chemtrust.org/" TargetMode="External"/><Relationship Id="rId4" Type="http://schemas.openxmlformats.org/officeDocument/2006/relationships/hyperlink" Target="https://skepticalscience.com/" TargetMode="External"/><Relationship Id="rId9" Type="http://schemas.openxmlformats.org/officeDocument/2006/relationships/hyperlink" Target="https://ec.europa.eu/environment/chemicals/index_en.htm" TargetMode="External"/><Relationship Id="rId14" Type="http://schemas.openxmlformats.org/officeDocument/2006/relationships/hyperlink" Target="https://energoportal.org/energetika-v-regionoch/kezmarok/96-info/471-predmagurie-zhrnutie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58C0E4-D0E7-CC06-94B1-84C57A6487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048" y="197486"/>
            <a:ext cx="11161986" cy="919481"/>
          </a:xfrm>
        </p:spPr>
        <p:txBody>
          <a:bodyPr>
            <a:normAutofit/>
          </a:bodyPr>
          <a:lstStyle/>
          <a:p>
            <a:r>
              <a:rPr lang="sk-SK" sz="4000" b="1" dirty="0">
                <a:solidFill>
                  <a:schemeClr val="accent1">
                    <a:lumMod val="75000"/>
                  </a:schemeClr>
                </a:solidFill>
              </a:rPr>
              <a:t>Občianska participácia v čase environmentálnej krízy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328A3B4-65AD-ED0A-89C7-B33A52BD7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222124"/>
            <a:ext cx="9144000" cy="519036"/>
          </a:xfrm>
        </p:spPr>
        <p:txBody>
          <a:bodyPr>
            <a:normAutofit/>
          </a:bodyPr>
          <a:lstStyle/>
          <a:p>
            <a:r>
              <a:rPr lang="sk-SK" dirty="0"/>
              <a:t>Ing. Ladislav Hegyi, online </a:t>
            </a:r>
            <a:r>
              <a:rPr lang="sk-SK" dirty="0" err="1"/>
              <a:t>webinár</a:t>
            </a:r>
            <a:r>
              <a:rPr lang="sk-SK" dirty="0"/>
              <a:t> pre NOC, 30.9.2022 </a:t>
            </a:r>
          </a:p>
        </p:txBody>
      </p:sp>
      <p:pic>
        <p:nvPicPr>
          <p:cNvPr id="1026" name="Picture 2" descr="Environmental crisis: Special reference to corona pandemic">
            <a:extLst>
              <a:ext uri="{FF2B5EF4-FFF2-40B4-BE49-F238E27FC236}">
                <a16:creationId xmlns:a16="http://schemas.microsoft.com/office/drawing/2014/main" id="{B9F321F6-F260-1F1A-7A64-FEB511AFA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410" y="1363960"/>
            <a:ext cx="7679985" cy="461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151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F46781-BC6E-F1CE-F670-D63DC424D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920" y="91440"/>
            <a:ext cx="8148320" cy="995680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Kľúčové environmentálne výzvy súčasnosti </a:t>
            </a:r>
            <a:b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a ich sociálny a ekonomický presah</a:t>
            </a:r>
          </a:p>
        </p:txBody>
      </p:sp>
      <p:pic>
        <p:nvPicPr>
          <p:cNvPr id="2050" name="Picture 2" descr="Illustration of the planetary boundaries framework.">
            <a:extLst>
              <a:ext uri="{FF2B5EF4-FFF2-40B4-BE49-F238E27FC236}">
                <a16:creationId xmlns:a16="http://schemas.microsoft.com/office/drawing/2014/main" id="{1A1172D5-9A48-41B5-806A-997591AC2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3" y="1209040"/>
            <a:ext cx="12069597" cy="517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F6D4EC4-EED0-1796-13F6-215708D17A0D}"/>
              </a:ext>
            </a:extLst>
          </p:cNvPr>
          <p:cNvSpPr txBox="1"/>
          <p:nvPr/>
        </p:nvSpPr>
        <p:spPr>
          <a:xfrm>
            <a:off x="549894" y="6429494"/>
            <a:ext cx="10920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dirty="0"/>
              <a:t>https://www.stockholmresilience.org/research/planetary-boundaries/the-nine-planetary-boundaries.html</a:t>
            </a:r>
          </a:p>
        </p:txBody>
      </p:sp>
    </p:spTree>
    <p:extLst>
      <p:ext uri="{BB962C8B-B14F-4D97-AF65-F5344CB8AC3E}">
        <p14:creationId xmlns:p14="http://schemas.microsoft.com/office/powerpoint/2010/main" val="896169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84480" y="1178560"/>
            <a:ext cx="11501120" cy="53543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k-SK" sz="1900" dirty="0"/>
              <a:t>9 k</a:t>
            </a:r>
            <a:r>
              <a:rPr lang="en-US" sz="1900" dirty="0" err="1"/>
              <a:t>ritických</a:t>
            </a:r>
            <a:r>
              <a:rPr lang="en-US" sz="1900" dirty="0"/>
              <a:t> </a:t>
            </a:r>
            <a:r>
              <a:rPr lang="en-US" sz="1900" dirty="0" err="1"/>
              <a:t>hraníc</a:t>
            </a:r>
            <a:r>
              <a:rPr lang="en-US" sz="1900" dirty="0"/>
              <a:t> </a:t>
            </a:r>
            <a:r>
              <a:rPr lang="sk-SK" sz="1900" dirty="0"/>
              <a:t>; 4 </a:t>
            </a:r>
            <a:r>
              <a:rPr lang="en-US" sz="1900" dirty="0" err="1"/>
              <a:t>prekročené</a:t>
            </a:r>
            <a:r>
              <a:rPr lang="en-US" sz="1900" dirty="0"/>
              <a:t> </a:t>
            </a:r>
            <a:r>
              <a:rPr lang="en-US" sz="1900" dirty="0" err="1"/>
              <a:t>hranice</a:t>
            </a:r>
            <a:r>
              <a:rPr lang="en-US" sz="1900" dirty="0"/>
              <a:t>. </a:t>
            </a:r>
            <a:endParaRPr lang="sk-SK" sz="1900" dirty="0"/>
          </a:p>
          <a:p>
            <a:pPr>
              <a:buNone/>
            </a:pPr>
            <a:endParaRPr lang="sk-SK" sz="1900" dirty="0"/>
          </a:p>
          <a:p>
            <a:pPr>
              <a:buNone/>
            </a:pPr>
            <a:r>
              <a:rPr lang="sk-SK" sz="1900" dirty="0"/>
              <a:t>1.</a:t>
            </a:r>
            <a:r>
              <a:rPr lang="en-US" sz="1900" dirty="0"/>
              <a:t> </a:t>
            </a:r>
            <a:r>
              <a:rPr lang="sk-SK" sz="1900" dirty="0">
                <a:solidFill>
                  <a:srgbClr val="FF0000"/>
                </a:solidFill>
              </a:rPr>
              <a:t>(prekročená) hranica - </a:t>
            </a:r>
            <a:r>
              <a:rPr lang="sk-SK" sz="1900" b="1" dirty="0">
                <a:solidFill>
                  <a:srgbClr val="FF0000"/>
                </a:solidFill>
              </a:rPr>
              <a:t>Z</a:t>
            </a:r>
            <a:r>
              <a:rPr lang="en-US" sz="1900" b="1" dirty="0" err="1">
                <a:solidFill>
                  <a:srgbClr val="FF0000"/>
                </a:solidFill>
              </a:rPr>
              <a:t>mena</a:t>
            </a:r>
            <a:r>
              <a:rPr lang="en-US" sz="1900" b="1" dirty="0">
                <a:solidFill>
                  <a:srgbClr val="FF0000"/>
                </a:solidFill>
              </a:rPr>
              <a:t> </a:t>
            </a:r>
            <a:r>
              <a:rPr lang="sk-SK" sz="1900" b="1" dirty="0">
                <a:solidFill>
                  <a:srgbClr val="FF0000"/>
                </a:solidFill>
              </a:rPr>
              <a:t>klímy</a:t>
            </a:r>
            <a:r>
              <a:rPr lang="sk-SK" sz="1900" dirty="0"/>
              <a:t>, </a:t>
            </a:r>
            <a:r>
              <a:rPr lang="en-US" sz="1900" dirty="0"/>
              <a:t>v </a:t>
            </a:r>
            <a:r>
              <a:rPr lang="sk-SK" sz="1900" dirty="0"/>
              <a:t>2 </a:t>
            </a:r>
            <a:r>
              <a:rPr lang="en-US" sz="1900" dirty="0" err="1"/>
              <a:t>parametroch</a:t>
            </a:r>
            <a:r>
              <a:rPr lang="en-US" sz="1900" dirty="0"/>
              <a:t> </a:t>
            </a:r>
            <a:endParaRPr lang="sk-SK" sz="1900" dirty="0"/>
          </a:p>
          <a:p>
            <a:pPr lvl="1"/>
            <a:r>
              <a:rPr lang="sk-SK" sz="1900" dirty="0"/>
              <a:t>O</a:t>
            </a:r>
            <a:r>
              <a:rPr lang="en-US" sz="1900" dirty="0" err="1"/>
              <a:t>bsahom</a:t>
            </a:r>
            <a:r>
              <a:rPr lang="sk-SK" sz="1900" dirty="0"/>
              <a:t> hl. skleníkového plynu</a:t>
            </a:r>
            <a:r>
              <a:rPr lang="en-US" sz="1900" dirty="0"/>
              <a:t> </a:t>
            </a:r>
            <a:r>
              <a:rPr lang="sk-SK" sz="1900" dirty="0"/>
              <a:t>- </a:t>
            </a:r>
            <a:r>
              <a:rPr lang="en-US" sz="1900" dirty="0" err="1"/>
              <a:t>oxidu</a:t>
            </a:r>
            <a:r>
              <a:rPr lang="en-US" sz="1900" dirty="0"/>
              <a:t> </a:t>
            </a:r>
            <a:r>
              <a:rPr lang="en-US" sz="1900" dirty="0" err="1"/>
              <a:t>uhličitého</a:t>
            </a:r>
            <a:r>
              <a:rPr lang="en-US" sz="1900" dirty="0"/>
              <a:t> </a:t>
            </a:r>
            <a:r>
              <a:rPr lang="sk-SK" sz="1900" dirty="0"/>
              <a:t>(CO2) </a:t>
            </a:r>
            <a:r>
              <a:rPr lang="en-US" sz="1900" dirty="0"/>
              <a:t>v </a:t>
            </a:r>
            <a:r>
              <a:rPr lang="sk-SK" sz="1900" dirty="0"/>
              <a:t>atmosfére</a:t>
            </a:r>
            <a:r>
              <a:rPr lang="en-US" sz="1900" dirty="0"/>
              <a:t>. </a:t>
            </a:r>
            <a:r>
              <a:rPr lang="sk-SK" sz="1900" b="1" dirty="0"/>
              <a:t>Súčasná koncentrácia CO2 v atmosfére </a:t>
            </a:r>
            <a:r>
              <a:rPr lang="sk-S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413,9 </a:t>
            </a:r>
            <a:r>
              <a:rPr lang="sk-SK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ppm</a:t>
            </a:r>
            <a:r>
              <a:rPr lang="sk-S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sk-S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(2020)</a:t>
            </a:r>
            <a:r>
              <a:rPr lang="en-US" sz="1900" dirty="0"/>
              <a:t>, </a:t>
            </a:r>
            <a:r>
              <a:rPr lang="sk-SK" sz="1900" dirty="0"/>
              <a:t>vedou </a:t>
            </a:r>
            <a:r>
              <a:rPr lang="en-US" sz="1900" dirty="0" err="1"/>
              <a:t>odporúča</a:t>
            </a:r>
            <a:r>
              <a:rPr lang="sk-SK" sz="1900" dirty="0" err="1"/>
              <a:t>ná</a:t>
            </a:r>
            <a:r>
              <a:rPr lang="sk-SK" sz="1900" dirty="0"/>
              <a:t> koncentrácia</a:t>
            </a:r>
            <a:r>
              <a:rPr lang="en-US" sz="1900" dirty="0"/>
              <a:t> 350</a:t>
            </a:r>
            <a:r>
              <a:rPr lang="sk-SK" sz="1900" dirty="0"/>
              <a:t> </a:t>
            </a:r>
            <a:r>
              <a:rPr lang="sk-SK" sz="1900" dirty="0" err="1"/>
              <a:t>ppm</a:t>
            </a:r>
            <a:r>
              <a:rPr lang="sk-SK" sz="1900" dirty="0"/>
              <a:t> CO2, pred </a:t>
            </a:r>
            <a:r>
              <a:rPr lang="sk-SK" sz="1900" dirty="0" err="1"/>
              <a:t>pr</a:t>
            </a:r>
            <a:r>
              <a:rPr lang="sk-SK" sz="1900" dirty="0"/>
              <a:t>. rev. 280 </a:t>
            </a:r>
            <a:r>
              <a:rPr lang="sk-SK" sz="1900" dirty="0" err="1"/>
              <a:t>ppm</a:t>
            </a:r>
            <a:r>
              <a:rPr lang="sk-SK" sz="1900" dirty="0"/>
              <a:t>.</a:t>
            </a:r>
            <a:r>
              <a:rPr lang="en-US" sz="1900" dirty="0"/>
              <a:t> </a:t>
            </a:r>
            <a:endParaRPr lang="sk-SK" sz="1900" dirty="0"/>
          </a:p>
          <a:p>
            <a:pPr marL="457200" lvl="1" indent="0">
              <a:buNone/>
            </a:pPr>
            <a:r>
              <a:rPr lang="sk-SK" sz="1900" dirty="0"/>
              <a:t>    Koncentrácia CO2 je najvyššia za posledné 3 milióny rokov, čoskoro najvyššia za </a:t>
            </a:r>
            <a:r>
              <a:rPr lang="sk-SK" sz="1900" dirty="0" err="1"/>
              <a:t>posl</a:t>
            </a:r>
            <a:r>
              <a:rPr lang="sk-SK" sz="1900" dirty="0"/>
              <a:t>. 15 - </a:t>
            </a:r>
          </a:p>
          <a:p>
            <a:pPr marL="457200" lvl="1" indent="0">
              <a:buNone/>
            </a:pPr>
            <a:r>
              <a:rPr lang="sk-SK" sz="1900" dirty="0"/>
              <a:t>    20 mil. rokov</a:t>
            </a:r>
          </a:p>
          <a:p>
            <a:pPr lvl="1"/>
            <a:r>
              <a:rPr lang="en-US" sz="1900" dirty="0" err="1"/>
              <a:t>Druhým</a:t>
            </a:r>
            <a:r>
              <a:rPr lang="en-US" sz="1900" dirty="0"/>
              <a:t> </a:t>
            </a:r>
            <a:r>
              <a:rPr lang="en-US" sz="1900" dirty="0" err="1"/>
              <a:t>parametrom</a:t>
            </a:r>
            <a:r>
              <a:rPr lang="en-US" sz="1900" dirty="0"/>
              <a:t> je </a:t>
            </a:r>
            <a:r>
              <a:rPr lang="en-US" sz="1900" dirty="0" err="1"/>
              <a:t>zmena</a:t>
            </a:r>
            <a:r>
              <a:rPr lang="en-US" sz="1900" dirty="0"/>
              <a:t> t</a:t>
            </a:r>
            <a:r>
              <a:rPr lang="sk-SK" sz="1900" dirty="0"/>
              <a:t>zv. </a:t>
            </a:r>
            <a:r>
              <a:rPr lang="en-US" sz="1900" dirty="0" err="1"/>
              <a:t>radiačného</a:t>
            </a:r>
            <a:r>
              <a:rPr lang="en-US" sz="1900" dirty="0"/>
              <a:t> </a:t>
            </a:r>
            <a:r>
              <a:rPr lang="en-US" sz="1900" dirty="0" err="1"/>
              <a:t>zosilňovania</a:t>
            </a:r>
            <a:r>
              <a:rPr lang="sk-SK" sz="1900" dirty="0"/>
              <a:t> (</a:t>
            </a:r>
            <a:r>
              <a:rPr lang="en-US" sz="1900" dirty="0" err="1"/>
              <a:t>od</a:t>
            </a:r>
            <a:r>
              <a:rPr lang="en-US" sz="1900" dirty="0"/>
              <a:t> 18. </a:t>
            </a:r>
            <a:r>
              <a:rPr lang="en-US" sz="1900" dirty="0" err="1"/>
              <a:t>storočia</a:t>
            </a:r>
            <a:r>
              <a:rPr lang="sk-SK" sz="1900" dirty="0"/>
              <a:t>)</a:t>
            </a:r>
            <a:r>
              <a:rPr lang="en-US" sz="1900" dirty="0"/>
              <a:t>, </a:t>
            </a:r>
            <a:r>
              <a:rPr lang="sk-SK" sz="1900" dirty="0"/>
              <a:t>t.j. </a:t>
            </a:r>
            <a:r>
              <a:rPr lang="en-US" sz="1900" dirty="0" err="1"/>
              <a:t>miery</a:t>
            </a:r>
            <a:r>
              <a:rPr lang="en-US" sz="1900" dirty="0"/>
              <a:t> </a:t>
            </a:r>
            <a:r>
              <a:rPr lang="en-US" sz="1900" dirty="0" err="1"/>
              <a:t>energetickej</a:t>
            </a:r>
            <a:r>
              <a:rPr lang="en-US" sz="1900" dirty="0"/>
              <a:t> </a:t>
            </a:r>
            <a:r>
              <a:rPr lang="en-US" sz="1900" dirty="0" err="1"/>
              <a:t>bilancie</a:t>
            </a:r>
            <a:r>
              <a:rPr lang="en-US" sz="1900" dirty="0"/>
              <a:t> </a:t>
            </a:r>
            <a:r>
              <a:rPr lang="en-US" sz="1900" dirty="0" err="1"/>
              <a:t>ovzdušia</a:t>
            </a:r>
            <a:r>
              <a:rPr lang="en-US" sz="1900" dirty="0"/>
              <a:t>. </a:t>
            </a:r>
            <a:r>
              <a:rPr lang="sk-SK" sz="1900" dirty="0"/>
              <a:t>Vedecky o</a:t>
            </a:r>
            <a:r>
              <a:rPr lang="en-US" sz="1900" dirty="0" err="1"/>
              <a:t>dporučená</a:t>
            </a:r>
            <a:r>
              <a:rPr lang="en-US" sz="1900" dirty="0"/>
              <a:t> </a:t>
            </a:r>
            <a:r>
              <a:rPr lang="en-US" sz="1900" dirty="0" err="1"/>
              <a:t>medza</a:t>
            </a:r>
            <a:r>
              <a:rPr lang="en-US" sz="1900" dirty="0"/>
              <a:t> je 1 watt/m2, </a:t>
            </a:r>
            <a:r>
              <a:rPr lang="sk-SK" sz="1900" dirty="0"/>
              <a:t>v súčasnosti je to kvôli </a:t>
            </a:r>
            <a:r>
              <a:rPr lang="sk-SK" sz="1900" dirty="0" err="1"/>
              <a:t>antropogénnemu</a:t>
            </a:r>
            <a:r>
              <a:rPr lang="sk-SK" sz="1900" dirty="0"/>
              <a:t> príspevku </a:t>
            </a:r>
            <a:r>
              <a:rPr lang="en-US" sz="1900" dirty="0"/>
              <a:t>1,5</a:t>
            </a:r>
            <a:r>
              <a:rPr lang="sk-SK" sz="1900" dirty="0"/>
              <a:t> </a:t>
            </a:r>
            <a:r>
              <a:rPr lang="en-US" sz="1900" dirty="0"/>
              <a:t>watt/m2.</a:t>
            </a:r>
            <a:r>
              <a:rPr lang="sk-SK" sz="1900" dirty="0"/>
              <a:t> </a:t>
            </a:r>
            <a:endParaRPr lang="en-US" sz="1900" dirty="0"/>
          </a:p>
          <a:p>
            <a:pPr>
              <a:buNone/>
            </a:pPr>
            <a:endParaRPr lang="sk-SK" sz="1900" dirty="0"/>
          </a:p>
          <a:p>
            <a:pPr>
              <a:buNone/>
            </a:pPr>
            <a:r>
              <a:rPr lang="sk-SK" sz="1900" dirty="0"/>
              <a:t>2. </a:t>
            </a:r>
            <a:r>
              <a:rPr lang="sk-SK" sz="1900" dirty="0">
                <a:solidFill>
                  <a:srgbClr val="FF0000"/>
                </a:solidFill>
              </a:rPr>
              <a:t>(prekročená) hranica - </a:t>
            </a:r>
            <a:r>
              <a:rPr lang="sk-SK" sz="1900" b="1" dirty="0">
                <a:solidFill>
                  <a:srgbClr val="FF0000"/>
                </a:solidFill>
              </a:rPr>
              <a:t>V</a:t>
            </a:r>
            <a:r>
              <a:rPr lang="en-US" sz="1900" b="1" dirty="0" err="1">
                <a:solidFill>
                  <a:srgbClr val="FF0000"/>
                </a:solidFill>
              </a:rPr>
              <a:t>ymierani</a:t>
            </a:r>
            <a:r>
              <a:rPr lang="sk-SK" sz="1900" b="1" dirty="0">
                <a:solidFill>
                  <a:srgbClr val="FF0000"/>
                </a:solidFill>
              </a:rPr>
              <a:t>e</a:t>
            </a:r>
            <a:r>
              <a:rPr lang="en-US" sz="1900" b="1" dirty="0">
                <a:solidFill>
                  <a:srgbClr val="FF0000"/>
                </a:solidFill>
              </a:rPr>
              <a:t> </a:t>
            </a:r>
            <a:r>
              <a:rPr lang="en-US" sz="1900" b="1" dirty="0" err="1">
                <a:solidFill>
                  <a:srgbClr val="FF0000"/>
                </a:solidFill>
              </a:rPr>
              <a:t>biologických</a:t>
            </a:r>
            <a:r>
              <a:rPr lang="en-US" sz="1900" b="1" dirty="0">
                <a:solidFill>
                  <a:srgbClr val="FF0000"/>
                </a:solidFill>
              </a:rPr>
              <a:t> </a:t>
            </a:r>
            <a:r>
              <a:rPr lang="en-US" sz="1900" b="1" dirty="0" err="1">
                <a:solidFill>
                  <a:srgbClr val="FF0000"/>
                </a:solidFill>
              </a:rPr>
              <a:t>druhov</a:t>
            </a:r>
            <a:r>
              <a:rPr lang="en-US" sz="1900" dirty="0"/>
              <a:t> </a:t>
            </a:r>
            <a:endParaRPr lang="sk-SK" sz="1900" dirty="0"/>
          </a:p>
          <a:p>
            <a:pPr>
              <a:buNone/>
            </a:pPr>
            <a:r>
              <a:rPr lang="en-US" sz="1900" dirty="0" err="1"/>
              <a:t>Organizmy</a:t>
            </a:r>
            <a:r>
              <a:rPr lang="en-US" sz="1900" dirty="0"/>
              <a:t> </a:t>
            </a:r>
            <a:r>
              <a:rPr lang="en-US" sz="1900" dirty="0" err="1"/>
              <a:t>vymierajú</a:t>
            </a:r>
            <a:r>
              <a:rPr lang="en-US" sz="1900" dirty="0"/>
              <a:t> </a:t>
            </a:r>
            <a:r>
              <a:rPr lang="sk-SK" sz="1900" dirty="0"/>
              <a:t>aj prirodzene</a:t>
            </a:r>
            <a:r>
              <a:rPr lang="en-US" sz="1900" dirty="0"/>
              <a:t>. </a:t>
            </a:r>
            <a:r>
              <a:rPr lang="en-US" sz="1900" dirty="0" err="1"/>
              <a:t>Pri</a:t>
            </a:r>
            <a:r>
              <a:rPr lang="en-US" sz="1900" dirty="0"/>
              <a:t> </a:t>
            </a:r>
            <a:r>
              <a:rPr lang="en-US" sz="1900" dirty="0" err="1"/>
              <a:t>morských</a:t>
            </a:r>
            <a:r>
              <a:rPr lang="en-US" sz="1900" dirty="0"/>
              <a:t> </a:t>
            </a:r>
            <a:r>
              <a:rPr lang="en-US" sz="1900" dirty="0" err="1"/>
              <a:t>živočíchoch</a:t>
            </a:r>
            <a:r>
              <a:rPr lang="en-US" sz="1900" dirty="0"/>
              <a:t> je „</a:t>
            </a:r>
            <a:r>
              <a:rPr lang="en-US" sz="1900" dirty="0" err="1"/>
              <a:t>priebežné</a:t>
            </a:r>
            <a:r>
              <a:rPr lang="en-US" sz="1900" dirty="0"/>
              <a:t> tempo“ </a:t>
            </a:r>
            <a:r>
              <a:rPr lang="en-US" sz="1900" dirty="0" err="1"/>
              <a:t>vymierania</a:t>
            </a:r>
            <a:r>
              <a:rPr lang="en-US" sz="1900" dirty="0"/>
              <a:t> 0,1 </a:t>
            </a:r>
            <a:r>
              <a:rPr lang="en-US" sz="1900" dirty="0" err="1"/>
              <a:t>až</a:t>
            </a:r>
            <a:r>
              <a:rPr lang="en-US" sz="1900" dirty="0"/>
              <a:t> 1 </a:t>
            </a:r>
            <a:endParaRPr lang="sk-SK" sz="1900" dirty="0"/>
          </a:p>
          <a:p>
            <a:pPr>
              <a:buNone/>
            </a:pPr>
            <a:r>
              <a:rPr lang="en-US" sz="1900" dirty="0" err="1"/>
              <a:t>na</a:t>
            </a:r>
            <a:r>
              <a:rPr lang="en-US" sz="1900" dirty="0"/>
              <a:t> </a:t>
            </a:r>
            <a:r>
              <a:rPr lang="en-US" sz="1900" dirty="0" err="1"/>
              <a:t>milión</a:t>
            </a:r>
            <a:r>
              <a:rPr lang="en-US" sz="1900" dirty="0"/>
              <a:t> </a:t>
            </a:r>
            <a:r>
              <a:rPr lang="en-US" sz="1900" dirty="0" err="1"/>
              <a:t>druhov</a:t>
            </a:r>
            <a:r>
              <a:rPr lang="en-US" sz="1900" dirty="0"/>
              <a:t> </a:t>
            </a:r>
            <a:r>
              <a:rPr lang="en-US" sz="1900" dirty="0" err="1"/>
              <a:t>ročne</a:t>
            </a:r>
            <a:r>
              <a:rPr lang="en-US" sz="1900" dirty="0"/>
              <a:t>, </a:t>
            </a:r>
            <a:r>
              <a:rPr lang="en-US" sz="1900" dirty="0" err="1"/>
              <a:t>pri</a:t>
            </a:r>
            <a:r>
              <a:rPr lang="en-US" sz="1900" dirty="0"/>
              <a:t> </a:t>
            </a:r>
            <a:r>
              <a:rPr lang="en-US" sz="1900" dirty="0" err="1"/>
              <a:t>cicavcoch</a:t>
            </a:r>
            <a:r>
              <a:rPr lang="en-US" sz="1900" dirty="0"/>
              <a:t> 0,2 </a:t>
            </a:r>
            <a:r>
              <a:rPr lang="en-US" sz="1900" dirty="0" err="1"/>
              <a:t>až</a:t>
            </a:r>
            <a:r>
              <a:rPr lang="en-US" sz="1900" dirty="0"/>
              <a:t> 0,5. </a:t>
            </a:r>
            <a:r>
              <a:rPr lang="en-US" sz="1900" b="1" dirty="0" err="1"/>
              <a:t>Dnes</a:t>
            </a:r>
            <a:r>
              <a:rPr lang="en-US" sz="1900" b="1" dirty="0"/>
              <a:t> je </a:t>
            </a:r>
            <a:r>
              <a:rPr lang="sk-SK" sz="1900" b="1" dirty="0"/>
              <a:t>tempo vymierania 100 – 1000 x </a:t>
            </a:r>
            <a:r>
              <a:rPr lang="en-US" sz="1900" b="1" dirty="0" err="1"/>
              <a:t>vyššie</a:t>
            </a:r>
            <a:r>
              <a:rPr lang="en-US" sz="1900" dirty="0"/>
              <a:t>.</a:t>
            </a:r>
            <a:r>
              <a:rPr lang="sk-SK" sz="1900" dirty="0"/>
              <a:t> </a:t>
            </a:r>
          </a:p>
          <a:p>
            <a:pPr>
              <a:buNone/>
            </a:pPr>
            <a:r>
              <a:rPr lang="en-US" sz="1900" dirty="0" err="1"/>
              <a:t>Odporučená</a:t>
            </a:r>
            <a:r>
              <a:rPr lang="en-US" sz="1900" dirty="0"/>
              <a:t> </a:t>
            </a:r>
            <a:r>
              <a:rPr lang="en-US" sz="1900" dirty="0" err="1"/>
              <a:t>medza</a:t>
            </a:r>
            <a:r>
              <a:rPr lang="en-US" sz="1900" dirty="0"/>
              <a:t>: </a:t>
            </a:r>
            <a:r>
              <a:rPr lang="sk-SK" sz="1900" dirty="0"/>
              <a:t>opatrenia pre minimálne </a:t>
            </a:r>
            <a:r>
              <a:rPr lang="en-US" sz="1900" dirty="0" err="1"/>
              <a:t>desaťnásob</a:t>
            </a:r>
            <a:r>
              <a:rPr lang="sk-SK" sz="1900" dirty="0" err="1"/>
              <a:t>né</a:t>
            </a:r>
            <a:r>
              <a:rPr lang="sk-SK" sz="1900" dirty="0"/>
              <a:t> zníženie</a:t>
            </a:r>
            <a:r>
              <a:rPr lang="en-US" sz="1900" dirty="0"/>
              <a:t>. </a:t>
            </a:r>
            <a:endParaRPr lang="sk-SK" sz="1900" dirty="0"/>
          </a:p>
          <a:p>
            <a:pPr>
              <a:buNone/>
            </a:pPr>
            <a:endParaRPr lang="sk-SK" sz="1900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2113280" y="187752"/>
            <a:ext cx="7650480" cy="828248"/>
          </a:xfrm>
        </p:spPr>
        <p:txBody>
          <a:bodyPr>
            <a:noAutofit/>
          </a:bodyPr>
          <a:lstStyle/>
          <a:p>
            <a:pPr lvl="0" algn="ctr"/>
            <a:r>
              <a:rPr lang="sk-SK" sz="2800" b="1" dirty="0">
                <a:solidFill>
                  <a:schemeClr val="accent5">
                    <a:lumMod val="75000"/>
                  </a:schemeClr>
                </a:solidFill>
              </a:rPr>
              <a:t>Planetárne hranice 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sk-SK" sz="2800" dirty="0" err="1">
                <a:solidFill>
                  <a:schemeClr val="accent5">
                    <a:lumMod val="75000"/>
                  </a:schemeClr>
                </a:solidFill>
              </a:rPr>
              <a:t>Stockholm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5">
                    <a:lumMod val="75000"/>
                  </a:schemeClr>
                </a:solidFill>
              </a:rPr>
              <a:t>Resilience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 Centre)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01320" y="1501775"/>
            <a:ext cx="11389360" cy="4513580"/>
          </a:xfrm>
        </p:spPr>
        <p:txBody>
          <a:bodyPr>
            <a:noAutofit/>
          </a:bodyPr>
          <a:lstStyle/>
          <a:p>
            <a:pPr>
              <a:buAutoNum type="arabicPeriod" startAt="3"/>
            </a:pPr>
            <a:r>
              <a:rPr lang="sk-SK" sz="2000" dirty="0">
                <a:solidFill>
                  <a:srgbClr val="FF0000"/>
                </a:solidFill>
              </a:rPr>
              <a:t>(prekročená) hranica - </a:t>
            </a:r>
            <a:r>
              <a:rPr lang="sk-SK" sz="2000" b="1" dirty="0">
                <a:solidFill>
                  <a:srgbClr val="FF0000"/>
                </a:solidFill>
              </a:rPr>
              <a:t>Narúšanie prirodzeného kolobehu dusíka 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sk-SK" sz="2000" dirty="0"/>
              <a:t>    Súčasná úroveň fixácie dusíka z atmosféry ľudstvom je 121 miliónov ton ročne</a:t>
            </a:r>
            <a:r>
              <a:rPr lang="en-US" sz="2000" dirty="0"/>
              <a:t>. To </a:t>
            </a:r>
            <a:r>
              <a:rPr lang="en-US" sz="2000" dirty="0" err="1"/>
              <a:t>má</a:t>
            </a:r>
            <a:r>
              <a:rPr lang="en-US" sz="2000" dirty="0"/>
              <a:t> </a:t>
            </a:r>
            <a:r>
              <a:rPr lang="sk-SK" sz="2000" dirty="0"/>
              <a:t>za následok </a:t>
            </a:r>
            <a:r>
              <a:rPr lang="en-US" sz="2000" dirty="0"/>
              <a:t>m</a:t>
            </a:r>
            <a:r>
              <a:rPr lang="sk-SK" sz="2000" dirty="0" err="1"/>
              <a:t>ŕtve</a:t>
            </a:r>
            <a:r>
              <a:rPr lang="sk-SK" sz="2000" dirty="0"/>
              <a:t> </a:t>
            </a:r>
            <a:r>
              <a:rPr lang="en-US" sz="2000" dirty="0" err="1"/>
              <a:t>zón</a:t>
            </a:r>
            <a:r>
              <a:rPr lang="sk-SK" sz="2000" dirty="0"/>
              <a:t>y </a:t>
            </a:r>
            <a:r>
              <a:rPr lang="en-US" sz="2000" dirty="0" err="1"/>
              <a:t>mo</a:t>
            </a:r>
            <a:r>
              <a:rPr lang="sk-SK" sz="2000" dirty="0" err="1"/>
              <a:t>ra</a:t>
            </a:r>
            <a:r>
              <a:rPr lang="sk-SK" sz="2000" dirty="0"/>
              <a:t> na </a:t>
            </a:r>
            <a:r>
              <a:rPr lang="en-US" sz="2000" dirty="0" err="1"/>
              <a:t>východn</a:t>
            </a:r>
            <a:r>
              <a:rPr lang="sk-SK" sz="2000" dirty="0" err="1"/>
              <a:t>om</a:t>
            </a:r>
            <a:r>
              <a:rPr lang="en-US" sz="2000" dirty="0"/>
              <a:t> </a:t>
            </a:r>
            <a:r>
              <a:rPr lang="en-US" sz="2000" dirty="0" err="1"/>
              <a:t>pob</a:t>
            </a:r>
            <a:r>
              <a:rPr lang="sk-SK" sz="2000" dirty="0" err="1"/>
              <a:t>reží</a:t>
            </a:r>
            <a:r>
              <a:rPr lang="sk-SK" sz="2000" dirty="0"/>
              <a:t> </a:t>
            </a:r>
            <a:r>
              <a:rPr lang="en-US" sz="2000" dirty="0"/>
              <a:t>USA </a:t>
            </a:r>
            <a:r>
              <a:rPr lang="sk-SK" sz="2000" dirty="0"/>
              <a:t>aj pri </a:t>
            </a:r>
            <a:r>
              <a:rPr lang="en-US" sz="2000" dirty="0"/>
              <a:t>E</a:t>
            </a:r>
            <a:r>
              <a:rPr lang="sk-SK" sz="2000" dirty="0" err="1"/>
              <a:t>urópe</a:t>
            </a:r>
            <a:r>
              <a:rPr lang="en-US" sz="2000" dirty="0"/>
              <a:t>. </a:t>
            </a:r>
            <a:r>
              <a:rPr lang="en-US" sz="2000" dirty="0" err="1"/>
              <a:t>Baltské</a:t>
            </a:r>
            <a:r>
              <a:rPr lang="en-US" sz="2000" dirty="0"/>
              <a:t> mo</a:t>
            </a:r>
            <a:r>
              <a:rPr lang="sk-SK" sz="2000" dirty="0"/>
              <a:t>r</a:t>
            </a:r>
            <a:r>
              <a:rPr lang="en-US" sz="2000" dirty="0"/>
              <a:t>e s</a:t>
            </a:r>
            <a:r>
              <a:rPr lang="sk-SK" sz="2000" dirty="0"/>
              <a:t>a</a:t>
            </a:r>
            <a:r>
              <a:rPr lang="en-US" sz="2000" dirty="0"/>
              <a:t> </a:t>
            </a:r>
            <a:r>
              <a:rPr lang="en-US" sz="2000" dirty="0" err="1"/>
              <a:t>blíž</a:t>
            </a:r>
            <a:r>
              <a:rPr lang="sk-SK" sz="2000" dirty="0"/>
              <a:t>i</a:t>
            </a:r>
            <a:r>
              <a:rPr lang="en-US" sz="2000" dirty="0"/>
              <a:t> k</a:t>
            </a:r>
            <a:r>
              <a:rPr lang="sk-SK" sz="2000" dirty="0"/>
              <a:t>u</a:t>
            </a:r>
            <a:r>
              <a:rPr lang="en-US" sz="2000" dirty="0"/>
              <a:t> </a:t>
            </a:r>
            <a:r>
              <a:rPr lang="en-US" sz="2000" dirty="0" err="1"/>
              <a:t>kritickému</a:t>
            </a:r>
            <a:r>
              <a:rPr lang="en-US" sz="2000" dirty="0"/>
              <a:t> </a:t>
            </a:r>
            <a:r>
              <a:rPr lang="en-US" sz="2000" dirty="0" err="1"/>
              <a:t>bodu</a:t>
            </a:r>
            <a:r>
              <a:rPr lang="en-US" sz="2000" dirty="0"/>
              <a:t> </a:t>
            </a:r>
            <a:r>
              <a:rPr lang="en-US" sz="2000" dirty="0" err="1"/>
              <a:t>zlomu</a:t>
            </a:r>
            <a:r>
              <a:rPr lang="en-US" sz="2000" dirty="0"/>
              <a:t>.</a:t>
            </a:r>
            <a:r>
              <a:rPr lang="sk-SK" sz="2000" dirty="0"/>
              <a:t> M</a:t>
            </a:r>
            <a:r>
              <a:rPr lang="en-US" sz="2000" dirty="0" err="1"/>
              <a:t>usíme</a:t>
            </a:r>
            <a:r>
              <a:rPr lang="en-US" sz="2000" dirty="0"/>
              <a:t> </a:t>
            </a:r>
            <a:r>
              <a:rPr lang="sk-SK" sz="2000" dirty="0"/>
              <a:t>z</a:t>
            </a:r>
            <a:r>
              <a:rPr lang="en-US" sz="2000" dirty="0" err="1"/>
              <a:t>níži</a:t>
            </a:r>
            <a:r>
              <a:rPr lang="sk-SK" sz="2000" dirty="0"/>
              <a:t>ť</a:t>
            </a:r>
            <a:r>
              <a:rPr lang="en-US" sz="2000" dirty="0"/>
              <a:t> spot</a:t>
            </a:r>
            <a:r>
              <a:rPr lang="sk-SK" sz="2000" dirty="0" err="1"/>
              <a:t>re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dusík</a:t>
            </a:r>
            <a:r>
              <a:rPr lang="sk-SK" sz="2000" dirty="0"/>
              <a:t>a</a:t>
            </a:r>
            <a:r>
              <a:rPr lang="en-US" sz="2000" dirty="0"/>
              <a:t> o 75</a:t>
            </a:r>
            <a:r>
              <a:rPr lang="sk-SK" sz="2000" dirty="0"/>
              <a:t>%</a:t>
            </a:r>
            <a:r>
              <a:rPr lang="en-US" sz="2000" dirty="0"/>
              <a:t>. </a:t>
            </a:r>
            <a:r>
              <a:rPr lang="sk-SK" sz="2000" dirty="0"/>
              <a:t>Príčina – hlavne </a:t>
            </a:r>
            <a:r>
              <a:rPr lang="en-US" sz="2000" dirty="0" err="1"/>
              <a:t>výroba</a:t>
            </a:r>
            <a:r>
              <a:rPr lang="en-US" sz="2000" dirty="0"/>
              <a:t> </a:t>
            </a:r>
            <a:r>
              <a:rPr lang="en-US" sz="2000" dirty="0" err="1"/>
              <a:t>umelých</a:t>
            </a:r>
            <a:r>
              <a:rPr lang="en-US" sz="2000" dirty="0"/>
              <a:t> </a:t>
            </a:r>
            <a:r>
              <a:rPr lang="en-US" sz="2000" dirty="0" err="1"/>
              <a:t>hnojív</a:t>
            </a:r>
            <a:r>
              <a:rPr lang="en-US" sz="2000" dirty="0"/>
              <a:t>. </a:t>
            </a:r>
            <a:r>
              <a:rPr lang="en-US" sz="2000" dirty="0" err="1"/>
              <a:t>Vedci</a:t>
            </a:r>
            <a:r>
              <a:rPr lang="en-US" sz="2000" dirty="0"/>
              <a:t> </a:t>
            </a:r>
            <a:r>
              <a:rPr lang="en-US" sz="2000" dirty="0" err="1"/>
              <a:t>navrhujú</a:t>
            </a:r>
            <a:r>
              <a:rPr lang="en-US" sz="2000" dirty="0"/>
              <a:t> </a:t>
            </a:r>
            <a:r>
              <a:rPr lang="en-US" sz="2000" b="1" dirty="0"/>
              <a:t>limit 35 </a:t>
            </a:r>
            <a:r>
              <a:rPr lang="en-US" sz="2000" b="1" dirty="0" err="1"/>
              <a:t>miliónov</a:t>
            </a:r>
            <a:r>
              <a:rPr lang="en-US" sz="2000" b="1" dirty="0"/>
              <a:t> ton </a:t>
            </a:r>
            <a:r>
              <a:rPr lang="en-US" sz="2000" b="1" dirty="0" err="1"/>
              <a:t>ročne</a:t>
            </a:r>
            <a:r>
              <a:rPr lang="en-US" sz="2000" dirty="0"/>
              <a:t>. </a:t>
            </a:r>
            <a:r>
              <a:rPr lang="en-US" sz="2000" dirty="0" err="1"/>
              <a:t>Dusík</a:t>
            </a:r>
            <a:r>
              <a:rPr lang="en-US" sz="2000" dirty="0"/>
              <a:t> </a:t>
            </a:r>
            <a:r>
              <a:rPr lang="en-US" sz="2000" dirty="0" err="1"/>
              <a:t>znečisťuje</a:t>
            </a:r>
            <a:r>
              <a:rPr lang="en-US" sz="2000" dirty="0"/>
              <a:t> </a:t>
            </a:r>
            <a:r>
              <a:rPr lang="en-US" sz="2000" dirty="0" err="1"/>
              <a:t>vody</a:t>
            </a:r>
            <a:r>
              <a:rPr lang="en-US" sz="2000" dirty="0"/>
              <a:t>, </a:t>
            </a:r>
            <a:r>
              <a:rPr lang="en-US" sz="2000" dirty="0" err="1"/>
              <a:t>hromadí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v </a:t>
            </a:r>
            <a:r>
              <a:rPr lang="en-US" sz="2000" dirty="0" err="1"/>
              <a:t>pôde</a:t>
            </a:r>
            <a:r>
              <a:rPr lang="sk-SK" sz="2000" dirty="0"/>
              <a:t> </a:t>
            </a:r>
            <a:r>
              <a:rPr lang="en-US" sz="2000" dirty="0"/>
              <a:t>a </a:t>
            </a:r>
            <a:r>
              <a:rPr lang="en-US" sz="2000" dirty="0" err="1"/>
              <a:t>jeho</a:t>
            </a:r>
            <a:r>
              <a:rPr lang="en-US" sz="2000" dirty="0"/>
              <a:t> </a:t>
            </a:r>
            <a:r>
              <a:rPr lang="en-US" sz="2000" dirty="0" err="1"/>
              <a:t>oxid</a:t>
            </a:r>
            <a:r>
              <a:rPr lang="en-US" sz="2000" dirty="0"/>
              <a:t> </a:t>
            </a:r>
            <a:r>
              <a:rPr lang="en-US" sz="2000" dirty="0" err="1"/>
              <a:t>zosilňuje</a:t>
            </a:r>
            <a:r>
              <a:rPr lang="en-US" sz="2000" dirty="0"/>
              <a:t> </a:t>
            </a:r>
            <a:r>
              <a:rPr lang="en-US" sz="2000" dirty="0" err="1"/>
              <a:t>skleníkový</a:t>
            </a:r>
            <a:r>
              <a:rPr lang="en-US" sz="2000" dirty="0"/>
              <a:t> </a:t>
            </a:r>
            <a:r>
              <a:rPr lang="en-US" sz="2000" dirty="0" err="1"/>
              <a:t>efekt</a:t>
            </a:r>
            <a:r>
              <a:rPr lang="en-US" sz="2000" dirty="0"/>
              <a:t>.</a:t>
            </a:r>
            <a:r>
              <a:rPr lang="sk-SK" sz="2000" dirty="0"/>
              <a:t> </a:t>
            </a:r>
          </a:p>
          <a:p>
            <a:pPr>
              <a:buNone/>
            </a:pPr>
            <a:endParaRPr lang="en-US" sz="2000" dirty="0"/>
          </a:p>
          <a:p>
            <a:pPr>
              <a:buAutoNum type="arabicPeriod" startAt="4"/>
            </a:pPr>
            <a:r>
              <a:rPr lang="sk-SK" sz="2000" dirty="0"/>
              <a:t>Hranica - </a:t>
            </a:r>
            <a:r>
              <a:rPr lang="sk-SK" sz="2000" b="1" dirty="0"/>
              <a:t>K</a:t>
            </a:r>
            <a:r>
              <a:rPr lang="en-US" sz="2000" b="1" dirty="0" err="1"/>
              <a:t>olobeh</a:t>
            </a:r>
            <a:r>
              <a:rPr lang="en-US" sz="2000" b="1" dirty="0"/>
              <a:t> </a:t>
            </a:r>
            <a:r>
              <a:rPr lang="en-US" sz="2000" b="1" dirty="0" err="1"/>
              <a:t>fosforu</a:t>
            </a:r>
            <a:r>
              <a:rPr lang="sk-SK" sz="2000" b="1" dirty="0"/>
              <a:t> </a:t>
            </a:r>
            <a:r>
              <a:rPr lang="en-US" sz="2000" dirty="0"/>
              <a:t> </a:t>
            </a:r>
            <a:endParaRPr lang="sk-SK" sz="2000" dirty="0"/>
          </a:p>
          <a:p>
            <a:pPr>
              <a:buNone/>
            </a:pPr>
            <a:r>
              <a:rPr lang="sk-SK" sz="2000" dirty="0"/>
              <a:t>    </a:t>
            </a:r>
            <a:r>
              <a:rPr lang="en-US" sz="2000" dirty="0"/>
              <a:t>Ak </a:t>
            </a:r>
            <a:r>
              <a:rPr lang="en-US" sz="2000" dirty="0" err="1"/>
              <a:t>sa</a:t>
            </a:r>
            <a:r>
              <a:rPr lang="en-US" sz="2000" dirty="0"/>
              <a:t> do </a:t>
            </a:r>
            <a:r>
              <a:rPr lang="en-US" sz="2000" dirty="0" err="1"/>
              <a:t>oceánov</a:t>
            </a:r>
            <a:r>
              <a:rPr lang="en-US" sz="2000" dirty="0"/>
              <a:t> </a:t>
            </a:r>
            <a:r>
              <a:rPr lang="en-US" sz="2000" dirty="0" err="1"/>
              <a:t>dostáva</a:t>
            </a:r>
            <a:r>
              <a:rPr lang="en-US" sz="2000" dirty="0"/>
              <a:t> </a:t>
            </a:r>
            <a:r>
              <a:rPr lang="en-US" sz="2000" dirty="0" err="1"/>
              <a:t>priveľa</a:t>
            </a:r>
            <a:r>
              <a:rPr lang="en-US" sz="2000" dirty="0"/>
              <a:t> </a:t>
            </a:r>
            <a:r>
              <a:rPr lang="en-US" sz="2000" dirty="0" err="1"/>
              <a:t>fosforu</a:t>
            </a:r>
            <a:r>
              <a:rPr lang="en-US" sz="2000" dirty="0"/>
              <a:t>, </a:t>
            </a:r>
            <a:r>
              <a:rPr lang="en-US" sz="2000" dirty="0" err="1"/>
              <a:t>spôsobuje</a:t>
            </a:r>
            <a:r>
              <a:rPr lang="en-US" sz="2000" dirty="0"/>
              <a:t> ich </a:t>
            </a:r>
            <a:r>
              <a:rPr lang="en-US" sz="2000" dirty="0" err="1"/>
              <a:t>odkysličenie</a:t>
            </a:r>
            <a:r>
              <a:rPr lang="en-US" sz="2000" dirty="0"/>
              <a:t>. To by </a:t>
            </a:r>
            <a:r>
              <a:rPr lang="en-US" sz="2000" dirty="0" err="1"/>
              <a:t>sa</a:t>
            </a:r>
            <a:r>
              <a:rPr lang="sk-SK" sz="2000" dirty="0"/>
              <a:t> </a:t>
            </a:r>
            <a:r>
              <a:rPr lang="en-US" sz="2000" dirty="0" err="1"/>
              <a:t>prejavilo</a:t>
            </a:r>
            <a:r>
              <a:rPr lang="en-US" sz="2000" dirty="0"/>
              <a:t> </a:t>
            </a:r>
            <a:r>
              <a:rPr lang="en-US" sz="2000" dirty="0" err="1"/>
              <a:t>zmenami</a:t>
            </a:r>
            <a:r>
              <a:rPr lang="en-US" sz="2000" dirty="0"/>
              <a:t> </a:t>
            </a:r>
            <a:r>
              <a:rPr lang="en-US" sz="2000" dirty="0" err="1"/>
              <a:t>látkovej</a:t>
            </a:r>
            <a:r>
              <a:rPr lang="en-US" sz="2000" dirty="0"/>
              <a:t> </a:t>
            </a:r>
            <a:r>
              <a:rPr lang="en-US" sz="2000" dirty="0" err="1"/>
              <a:t>výmeny</a:t>
            </a:r>
            <a:r>
              <a:rPr lang="en-US" sz="2000" dirty="0"/>
              <a:t> </a:t>
            </a:r>
            <a:r>
              <a:rPr lang="en-US" sz="2000" dirty="0" err="1"/>
              <a:t>morských</a:t>
            </a:r>
            <a:r>
              <a:rPr lang="en-US" sz="2000" dirty="0"/>
              <a:t> </a:t>
            </a:r>
            <a:r>
              <a:rPr lang="en-US" sz="2000" dirty="0" err="1"/>
              <a:t>organizmov</a:t>
            </a:r>
            <a:r>
              <a:rPr lang="en-US" sz="2000" dirty="0"/>
              <a:t>, </a:t>
            </a:r>
            <a:r>
              <a:rPr lang="en-US" sz="2000" dirty="0" err="1"/>
              <a:t>ktoré</a:t>
            </a:r>
            <a:r>
              <a:rPr lang="en-US" sz="2000" dirty="0"/>
              <a:t> by </a:t>
            </a:r>
            <a:r>
              <a:rPr lang="en-US" sz="2000" dirty="0" err="1"/>
              <a:t>napríklad</a:t>
            </a:r>
            <a:r>
              <a:rPr lang="en-US" sz="2000" dirty="0"/>
              <a:t> </a:t>
            </a:r>
            <a:r>
              <a:rPr lang="en-US" sz="2000" dirty="0" err="1"/>
              <a:t>odobrali</a:t>
            </a:r>
            <a:r>
              <a:rPr lang="en-US" sz="2000" dirty="0"/>
              <a:t> </a:t>
            </a:r>
            <a:r>
              <a:rPr lang="en-US" sz="2000" dirty="0" err="1"/>
              <a:t>menej</a:t>
            </a:r>
            <a:r>
              <a:rPr lang="en-US" sz="2000" dirty="0"/>
              <a:t> </a:t>
            </a:r>
            <a:r>
              <a:rPr lang="en-US" sz="2000" dirty="0" err="1"/>
              <a:t>oxidu</a:t>
            </a:r>
            <a:r>
              <a:rPr lang="en-US" sz="2000" dirty="0"/>
              <a:t> </a:t>
            </a:r>
            <a:r>
              <a:rPr lang="en-US" sz="2000" dirty="0" err="1"/>
              <a:t>uhličitého</a:t>
            </a:r>
            <a:r>
              <a:rPr lang="en-US" sz="2000" dirty="0"/>
              <a:t> z </a:t>
            </a:r>
            <a:r>
              <a:rPr lang="en-US" sz="2000" dirty="0" err="1"/>
              <a:t>ovzdušia</a:t>
            </a:r>
            <a:r>
              <a:rPr lang="en-US" sz="2000" dirty="0"/>
              <a:t>, a </a:t>
            </a:r>
            <a:r>
              <a:rPr lang="en-US" sz="2000" dirty="0" err="1"/>
              <a:t>tak</a:t>
            </a:r>
            <a:r>
              <a:rPr lang="en-US" sz="2000" dirty="0"/>
              <a:t> </a:t>
            </a:r>
            <a:r>
              <a:rPr lang="en-US" sz="2000" dirty="0" err="1"/>
              <a:t>ovplyvnili</a:t>
            </a:r>
            <a:r>
              <a:rPr lang="en-US" sz="2000" dirty="0"/>
              <a:t> </a:t>
            </a:r>
            <a:r>
              <a:rPr lang="en-US" sz="2000" dirty="0" err="1"/>
              <a:t>klímu</a:t>
            </a:r>
            <a:r>
              <a:rPr lang="en-US" sz="2000" dirty="0"/>
              <a:t>. </a:t>
            </a:r>
            <a:r>
              <a:rPr lang="en-US" sz="2000" b="1" dirty="0" err="1"/>
              <a:t>Navrhovaná</a:t>
            </a:r>
            <a:r>
              <a:rPr lang="en-US" sz="2000" b="1" dirty="0"/>
              <a:t> </a:t>
            </a:r>
            <a:r>
              <a:rPr lang="en-US" sz="2000" b="1" dirty="0" err="1"/>
              <a:t>medza</a:t>
            </a:r>
            <a:r>
              <a:rPr lang="en-US" sz="2000" b="1" dirty="0"/>
              <a:t> je 11 </a:t>
            </a:r>
            <a:r>
              <a:rPr lang="en-US" sz="2000" b="1" dirty="0" err="1"/>
              <a:t>miliónov</a:t>
            </a:r>
            <a:r>
              <a:rPr lang="en-US" sz="2000" b="1" dirty="0"/>
              <a:t> ton </a:t>
            </a:r>
            <a:r>
              <a:rPr lang="en-US" sz="2000" b="1" dirty="0" err="1"/>
              <a:t>ročne</a:t>
            </a:r>
            <a:r>
              <a:rPr lang="en-US" sz="2000" b="1" dirty="0"/>
              <a:t>, </a:t>
            </a:r>
            <a:r>
              <a:rPr lang="en-US" sz="2000" b="1" dirty="0" err="1"/>
              <a:t>skutočnosť</a:t>
            </a:r>
            <a:r>
              <a:rPr lang="en-US" sz="2000" b="1" dirty="0"/>
              <a:t> 8,5 </a:t>
            </a:r>
            <a:r>
              <a:rPr lang="en-US" sz="2000" b="1" dirty="0" err="1"/>
              <a:t>až</a:t>
            </a:r>
            <a:r>
              <a:rPr lang="en-US" sz="2000" b="1" dirty="0"/>
              <a:t> 9,5</a:t>
            </a:r>
            <a:r>
              <a:rPr lang="en-US" sz="2000" dirty="0"/>
              <a:t>.</a:t>
            </a:r>
          </a:p>
          <a:p>
            <a:endParaRPr lang="en-US" sz="2000" dirty="0"/>
          </a:p>
        </p:txBody>
      </p:sp>
      <p:pic>
        <p:nvPicPr>
          <p:cNvPr id="57346" name="Picture 2" descr="http://g.idnes.cz/u/fre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9576" y="-136525"/>
            <a:ext cx="9525" cy="9525"/>
          </a:xfrm>
          <a:prstGeom prst="rect">
            <a:avLst/>
          </a:prstGeom>
          <a:noFill/>
        </p:spPr>
      </p:pic>
      <p:pic>
        <p:nvPicPr>
          <p:cNvPr id="57348" name="Picture 4" descr="http://g.idnes.cz/u/fre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9576" y="-136525"/>
            <a:ext cx="9525" cy="9525"/>
          </a:xfrm>
          <a:prstGeom prst="rect">
            <a:avLst/>
          </a:prstGeom>
          <a:noFill/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9AB9E15D-77CE-DB34-6285-E32EFDF2D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280" y="187752"/>
            <a:ext cx="7650480" cy="828248"/>
          </a:xfrm>
        </p:spPr>
        <p:txBody>
          <a:bodyPr>
            <a:noAutofit/>
          </a:bodyPr>
          <a:lstStyle/>
          <a:p>
            <a:pPr lvl="0" algn="ctr"/>
            <a:r>
              <a:rPr lang="sk-SK" sz="2800" b="1" dirty="0">
                <a:solidFill>
                  <a:schemeClr val="accent5">
                    <a:lumMod val="75000"/>
                  </a:schemeClr>
                </a:solidFill>
              </a:rPr>
              <a:t>Planetárne hranice 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sk-SK" sz="2800" dirty="0" err="1">
                <a:solidFill>
                  <a:schemeClr val="accent5">
                    <a:lumMod val="75000"/>
                  </a:schemeClr>
                </a:solidFill>
              </a:rPr>
              <a:t>Stockholm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5">
                    <a:lumMod val="75000"/>
                  </a:schemeClr>
                </a:solidFill>
              </a:rPr>
              <a:t>Resilience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 Centre)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42240" y="1168400"/>
            <a:ext cx="11907520" cy="55729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k-SK" sz="2000" dirty="0"/>
              <a:t>5.  Hranica – </a:t>
            </a:r>
            <a:r>
              <a:rPr lang="sk-SK" sz="2000" b="1" dirty="0"/>
              <a:t>ozónová vrstva - </a:t>
            </a:r>
            <a:r>
              <a:rPr lang="sk-SK" sz="2000" b="1" dirty="0">
                <a:solidFill>
                  <a:schemeClr val="accent6">
                    <a:lumMod val="75000"/>
                  </a:schemeClr>
                </a:solidFill>
              </a:rPr>
              <a:t>vyriešené</a:t>
            </a:r>
            <a:r>
              <a:rPr lang="sk-SK" sz="2000" dirty="0"/>
              <a:t>:  </a:t>
            </a:r>
          </a:p>
          <a:p>
            <a:pPr>
              <a:buNone/>
            </a:pPr>
            <a:r>
              <a:rPr lang="en-US" sz="2000" dirty="0"/>
              <a:t>Pre </a:t>
            </a:r>
            <a:r>
              <a:rPr lang="en-US" sz="2000" dirty="0" err="1"/>
              <a:t>obsah</a:t>
            </a:r>
            <a:r>
              <a:rPr lang="en-US" sz="2000" dirty="0"/>
              <a:t> </a:t>
            </a:r>
            <a:r>
              <a:rPr lang="en-US" sz="2000" dirty="0" err="1"/>
              <a:t>ozónu</a:t>
            </a:r>
            <a:r>
              <a:rPr lang="en-US" sz="2000" dirty="0"/>
              <a:t> v </a:t>
            </a:r>
            <a:r>
              <a:rPr lang="en-US" sz="2000" dirty="0" err="1"/>
              <a:t>ochrannej</a:t>
            </a:r>
            <a:r>
              <a:rPr lang="en-US" sz="2000" dirty="0"/>
              <a:t> </a:t>
            </a:r>
            <a:r>
              <a:rPr lang="en-US" sz="2000" dirty="0" err="1"/>
              <a:t>stratosférickej</a:t>
            </a:r>
            <a:r>
              <a:rPr lang="en-US" sz="2000" dirty="0"/>
              <a:t> </a:t>
            </a:r>
            <a:r>
              <a:rPr lang="en-US" sz="2000" dirty="0" err="1"/>
              <a:t>vrstve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odporúča</a:t>
            </a:r>
            <a:r>
              <a:rPr lang="en-US" sz="2000" dirty="0"/>
              <a:t> </a:t>
            </a:r>
            <a:r>
              <a:rPr lang="sk-SK" sz="2000" dirty="0"/>
              <a:t>maximálne </a:t>
            </a:r>
            <a:r>
              <a:rPr lang="en-US" sz="2000" dirty="0"/>
              <a:t>276 </a:t>
            </a:r>
            <a:r>
              <a:rPr lang="en-US" sz="2000" dirty="0" err="1"/>
              <a:t>Dobsonových</a:t>
            </a:r>
            <a:r>
              <a:rPr lang="en-US" sz="2000" dirty="0"/>
              <a:t> </a:t>
            </a:r>
            <a:endParaRPr lang="sk-SK" sz="2000" dirty="0"/>
          </a:p>
          <a:p>
            <a:pPr>
              <a:buNone/>
            </a:pPr>
            <a:r>
              <a:rPr lang="en-US" sz="2000" dirty="0" err="1"/>
              <a:t>jednotiek</a:t>
            </a:r>
            <a:r>
              <a:rPr lang="en-US" sz="2000" dirty="0"/>
              <a:t>, </a:t>
            </a:r>
            <a:r>
              <a:rPr lang="en-US" sz="2000" dirty="0" err="1"/>
              <a:t>skutočnosť</a:t>
            </a:r>
            <a:r>
              <a:rPr lang="en-US" sz="2000" dirty="0"/>
              <a:t> je 283 </a:t>
            </a:r>
            <a:r>
              <a:rPr lang="sk-SK" sz="2000" dirty="0"/>
              <a:t>(</a:t>
            </a:r>
            <a:r>
              <a:rPr lang="en-US" sz="2000" dirty="0"/>
              <a:t>v </a:t>
            </a:r>
            <a:r>
              <a:rPr lang="en-US" sz="2000" dirty="0" err="1"/>
              <a:t>tomto</a:t>
            </a:r>
            <a:r>
              <a:rPr lang="en-US" sz="2000" dirty="0"/>
              <a:t> </a:t>
            </a:r>
            <a:r>
              <a:rPr lang="en-US" sz="2000" dirty="0" err="1"/>
              <a:t>prípade</a:t>
            </a:r>
            <a:r>
              <a:rPr lang="en-US" sz="2000" dirty="0"/>
              <a:t> </a:t>
            </a:r>
            <a:r>
              <a:rPr lang="en-US" sz="2000" dirty="0" err="1"/>
              <a:t>viac</a:t>
            </a:r>
            <a:r>
              <a:rPr lang="en-US" sz="2000" dirty="0"/>
              <a:t> </a:t>
            </a:r>
            <a:r>
              <a:rPr lang="sk-SK" sz="2000" dirty="0"/>
              <a:t>= </a:t>
            </a:r>
            <a:r>
              <a:rPr lang="en-US" sz="2000" dirty="0" err="1"/>
              <a:t>dobre</a:t>
            </a:r>
            <a:r>
              <a:rPr lang="sk-SK" sz="2000" dirty="0"/>
              <a:t>)</a:t>
            </a:r>
            <a:r>
              <a:rPr lang="en-US" sz="2000" dirty="0"/>
              <a:t>. </a:t>
            </a:r>
            <a:r>
              <a:rPr lang="en-US" sz="2000" dirty="0" err="1"/>
              <a:t>Pred</a:t>
            </a:r>
            <a:r>
              <a:rPr lang="en-US" sz="2000" dirty="0"/>
              <a:t> </a:t>
            </a:r>
            <a:r>
              <a:rPr lang="en-US" sz="2000" dirty="0" err="1"/>
              <a:t>priemyselnou</a:t>
            </a:r>
            <a:r>
              <a:rPr lang="en-US" sz="2000" dirty="0"/>
              <a:t> </a:t>
            </a:r>
            <a:r>
              <a:rPr lang="en-US" sz="2000" dirty="0" err="1"/>
              <a:t>revolúciou</a:t>
            </a:r>
            <a:r>
              <a:rPr lang="en-US" sz="2000" dirty="0"/>
              <a:t> to </a:t>
            </a:r>
            <a:endParaRPr lang="sk-SK" sz="2000" dirty="0"/>
          </a:p>
          <a:p>
            <a:pPr>
              <a:buNone/>
            </a:pPr>
            <a:r>
              <a:rPr lang="en-US" sz="2000" dirty="0"/>
              <a:t>bolo 290. </a:t>
            </a:r>
            <a:r>
              <a:rPr lang="en-US" sz="2000" dirty="0" err="1"/>
              <a:t>Zákaz</a:t>
            </a:r>
            <a:r>
              <a:rPr lang="en-US" sz="2000" dirty="0"/>
              <a:t> </a:t>
            </a:r>
            <a:r>
              <a:rPr lang="en-US" sz="2000" dirty="0" err="1"/>
              <a:t>látok</a:t>
            </a:r>
            <a:r>
              <a:rPr lang="en-US" sz="2000" dirty="0"/>
              <a:t> </a:t>
            </a:r>
            <a:r>
              <a:rPr lang="en-US" sz="2000" dirty="0" err="1"/>
              <a:t>ničiacich</a:t>
            </a:r>
            <a:r>
              <a:rPr lang="en-US" sz="2000" dirty="0"/>
              <a:t> </a:t>
            </a:r>
            <a:r>
              <a:rPr lang="en-US" sz="2000" dirty="0" err="1"/>
              <a:t>ozón</a:t>
            </a:r>
            <a:r>
              <a:rPr lang="en-US" sz="2000" dirty="0"/>
              <a:t> </a:t>
            </a:r>
            <a:r>
              <a:rPr lang="en-US" sz="2000" dirty="0" err="1"/>
              <a:t>pomohol</a:t>
            </a:r>
            <a:r>
              <a:rPr lang="en-US" sz="2000" dirty="0"/>
              <a:t>, </a:t>
            </a:r>
            <a:r>
              <a:rPr lang="en-US" sz="2000" dirty="0" err="1"/>
              <a:t>vrstva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však</a:t>
            </a:r>
            <a:r>
              <a:rPr lang="en-US" sz="2000" dirty="0"/>
              <a:t> </a:t>
            </a:r>
            <a:r>
              <a:rPr lang="en-US" sz="2000" dirty="0" err="1"/>
              <a:t>stále</a:t>
            </a:r>
            <a:r>
              <a:rPr lang="en-US" sz="2000" dirty="0"/>
              <a:t> </a:t>
            </a:r>
            <a:r>
              <a:rPr lang="en-US" sz="2000" dirty="0" err="1"/>
              <a:t>iba</a:t>
            </a:r>
            <a:r>
              <a:rPr lang="en-US" sz="2000" dirty="0"/>
              <a:t> </a:t>
            </a:r>
            <a:r>
              <a:rPr lang="en-US" sz="2000" dirty="0" err="1"/>
              <a:t>zotavuje</a:t>
            </a:r>
            <a:r>
              <a:rPr lang="en-US" sz="2000" dirty="0"/>
              <a:t>. </a:t>
            </a:r>
            <a:endParaRPr lang="sk-SK" sz="2000" dirty="0"/>
          </a:p>
          <a:p>
            <a:pPr>
              <a:buNone/>
            </a:pPr>
            <a:endParaRPr lang="sk-SK" sz="800" dirty="0"/>
          </a:p>
          <a:p>
            <a:pPr>
              <a:buNone/>
            </a:pPr>
            <a:r>
              <a:rPr lang="sk-SK" sz="2000" dirty="0"/>
              <a:t>6.  Hranica - </a:t>
            </a:r>
            <a:r>
              <a:rPr lang="sk-SK" sz="2000" b="1" dirty="0"/>
              <a:t>okysľovanie oceánov</a:t>
            </a:r>
            <a:r>
              <a:rPr lang="sk-SK" sz="2000" dirty="0"/>
              <a:t>:  </a:t>
            </a:r>
          </a:p>
          <a:p>
            <a:pPr>
              <a:buNone/>
            </a:pPr>
            <a:r>
              <a:rPr lang="en-US" sz="2000" dirty="0" err="1"/>
              <a:t>Vzrast</a:t>
            </a:r>
            <a:r>
              <a:rPr lang="en-US" sz="2000" dirty="0"/>
              <a:t> </a:t>
            </a:r>
            <a:r>
              <a:rPr lang="en-US" sz="2000" dirty="0" err="1"/>
              <a:t>kyslosti</a:t>
            </a:r>
            <a:r>
              <a:rPr lang="en-US" sz="2000" dirty="0"/>
              <a:t> </a:t>
            </a:r>
            <a:r>
              <a:rPr lang="en-US" sz="2000" dirty="0" err="1"/>
              <a:t>vody</a:t>
            </a:r>
            <a:r>
              <a:rPr lang="en-US" sz="2000" dirty="0"/>
              <a:t> </a:t>
            </a:r>
            <a:r>
              <a:rPr lang="en-US" sz="2000" dirty="0" err="1"/>
              <a:t>oceánov</a:t>
            </a:r>
            <a:r>
              <a:rPr lang="en-US" sz="2000" dirty="0"/>
              <a:t> </a:t>
            </a:r>
            <a:r>
              <a:rPr lang="en-US" sz="2000" dirty="0" err="1"/>
              <a:t>tiež</a:t>
            </a:r>
            <a:r>
              <a:rPr lang="en-US" sz="2000" dirty="0"/>
              <a:t> </a:t>
            </a:r>
            <a:r>
              <a:rPr lang="en-US" sz="2000" dirty="0" err="1"/>
              <a:t>zmení</a:t>
            </a:r>
            <a:r>
              <a:rPr lang="en-US" sz="2000" dirty="0"/>
              <a:t> </a:t>
            </a:r>
            <a:r>
              <a:rPr lang="en-US" sz="2000" dirty="0" err="1"/>
              <a:t>látkovú</a:t>
            </a:r>
            <a:r>
              <a:rPr lang="en-US" sz="2000" dirty="0"/>
              <a:t> </a:t>
            </a:r>
            <a:r>
              <a:rPr lang="en-US" sz="2000" dirty="0" err="1"/>
              <a:t>výmenu</a:t>
            </a:r>
            <a:r>
              <a:rPr lang="en-US" sz="2000" dirty="0"/>
              <a:t> </a:t>
            </a:r>
            <a:r>
              <a:rPr lang="en-US" sz="2000" dirty="0" err="1"/>
              <a:t>morských</a:t>
            </a:r>
            <a:r>
              <a:rPr lang="en-US" sz="2000" dirty="0"/>
              <a:t> </a:t>
            </a:r>
            <a:r>
              <a:rPr lang="en-US" sz="2000" dirty="0" err="1"/>
              <a:t>organizmov</a:t>
            </a:r>
            <a:r>
              <a:rPr lang="en-US" sz="2000" dirty="0"/>
              <a:t> a </a:t>
            </a:r>
            <a:r>
              <a:rPr lang="en-US" sz="2000" dirty="0" err="1"/>
              <a:t>tým</a:t>
            </a:r>
            <a:r>
              <a:rPr lang="en-US" sz="2000" dirty="0"/>
              <a:t> </a:t>
            </a:r>
            <a:r>
              <a:rPr lang="en-US" sz="2000" dirty="0" err="1"/>
              <a:t>vývoj</a:t>
            </a:r>
            <a:r>
              <a:rPr lang="en-US" sz="2000" dirty="0"/>
              <a:t> </a:t>
            </a:r>
            <a:r>
              <a:rPr lang="en-US" sz="2000" dirty="0" err="1"/>
              <a:t>klímy</a:t>
            </a:r>
            <a:r>
              <a:rPr lang="en-US" sz="2000" dirty="0"/>
              <a:t>. </a:t>
            </a:r>
            <a:endParaRPr lang="sk-SK" sz="2000" dirty="0"/>
          </a:p>
          <a:p>
            <a:pPr>
              <a:buNone/>
            </a:pPr>
            <a:r>
              <a:rPr lang="en-US" sz="2000" dirty="0" err="1"/>
              <a:t>Mierou</a:t>
            </a:r>
            <a:r>
              <a:rPr lang="en-US" sz="2000" dirty="0"/>
              <a:t> je </a:t>
            </a:r>
            <a:r>
              <a:rPr lang="en-US" sz="2000" dirty="0" err="1"/>
              <a:t>tu</a:t>
            </a:r>
            <a:r>
              <a:rPr lang="en-US" sz="2000" dirty="0"/>
              <a:t> </a:t>
            </a:r>
            <a:r>
              <a:rPr lang="en-US" sz="2000" dirty="0" err="1"/>
              <a:t>globálne</a:t>
            </a:r>
            <a:r>
              <a:rPr lang="en-US" sz="2000" dirty="0"/>
              <a:t> </a:t>
            </a:r>
            <a:r>
              <a:rPr lang="en-US" sz="2000" dirty="0" err="1"/>
              <a:t>stredné</a:t>
            </a:r>
            <a:r>
              <a:rPr lang="en-US" sz="2000" dirty="0"/>
              <a:t> </a:t>
            </a:r>
            <a:r>
              <a:rPr lang="en-US" sz="2000" dirty="0" err="1"/>
              <a:t>nasýtenie</a:t>
            </a:r>
            <a:r>
              <a:rPr lang="en-US" sz="2000" dirty="0"/>
              <a:t> </a:t>
            </a:r>
            <a:r>
              <a:rPr lang="en-US" sz="2000" dirty="0" err="1"/>
              <a:t>aragonitu</a:t>
            </a:r>
            <a:r>
              <a:rPr lang="en-US" sz="2000" dirty="0"/>
              <a:t> (</a:t>
            </a:r>
            <a:r>
              <a:rPr lang="en-US" sz="2000" dirty="0" err="1"/>
              <a:t>vápencový</a:t>
            </a:r>
            <a:r>
              <a:rPr lang="en-US" sz="2000" dirty="0"/>
              <a:t> </a:t>
            </a:r>
            <a:r>
              <a:rPr lang="en-US" sz="2000" dirty="0" err="1"/>
              <a:t>minerál</a:t>
            </a:r>
            <a:r>
              <a:rPr lang="en-US" sz="2000" dirty="0"/>
              <a:t>) </a:t>
            </a:r>
            <a:r>
              <a:rPr lang="en-US" sz="2000" dirty="0" err="1"/>
              <a:t>vo</a:t>
            </a:r>
            <a:r>
              <a:rPr lang="en-US" sz="2000" dirty="0"/>
              <a:t> </a:t>
            </a:r>
            <a:r>
              <a:rPr lang="en-US" sz="2000" dirty="0" err="1"/>
              <a:t>vode</a:t>
            </a:r>
            <a:r>
              <a:rPr lang="en-US" sz="2000" dirty="0"/>
              <a:t> </a:t>
            </a:r>
            <a:r>
              <a:rPr lang="en-US" sz="2000" dirty="0" err="1"/>
              <a:t>pri</a:t>
            </a:r>
            <a:r>
              <a:rPr lang="en-US" sz="2000" dirty="0"/>
              <a:t> </a:t>
            </a:r>
            <a:r>
              <a:rPr lang="en-US" sz="2000" dirty="0" err="1"/>
              <a:t>hladine</a:t>
            </a:r>
            <a:r>
              <a:rPr lang="en-US" sz="2000" dirty="0"/>
              <a:t> – </a:t>
            </a:r>
            <a:endParaRPr lang="sk-SK" sz="2000" dirty="0"/>
          </a:p>
          <a:p>
            <a:pPr>
              <a:buNone/>
            </a:pPr>
            <a:r>
              <a:rPr lang="en-US" sz="2000" dirty="0" err="1"/>
              <a:t>číselne</a:t>
            </a:r>
            <a:r>
              <a:rPr lang="en-US" sz="2000" dirty="0"/>
              <a:t> </a:t>
            </a:r>
            <a:r>
              <a:rPr lang="en-US" sz="2000" dirty="0" err="1"/>
              <a:t>dnes</a:t>
            </a:r>
            <a:r>
              <a:rPr lang="en-US" sz="2000" dirty="0"/>
              <a:t> v </a:t>
            </a:r>
            <a:r>
              <a:rPr lang="en-US" sz="2000" dirty="0" err="1"/>
              <a:t>polovici</a:t>
            </a:r>
            <a:r>
              <a:rPr lang="en-US" sz="2000" dirty="0"/>
              <a:t> </a:t>
            </a:r>
            <a:r>
              <a:rPr lang="en-US" sz="2000" dirty="0" err="1"/>
              <a:t>medzi</a:t>
            </a:r>
            <a:r>
              <a:rPr lang="en-US" sz="2000" dirty="0"/>
              <a:t> </a:t>
            </a:r>
            <a:r>
              <a:rPr lang="en-US" sz="2000" dirty="0" err="1"/>
              <a:t>predpriemyselnou</a:t>
            </a:r>
            <a:r>
              <a:rPr lang="en-US" sz="2000" dirty="0"/>
              <a:t> a </a:t>
            </a:r>
            <a:r>
              <a:rPr lang="en-US" sz="2000" dirty="0" err="1"/>
              <a:t>odporučenou</a:t>
            </a:r>
            <a:r>
              <a:rPr lang="en-US" sz="2000" dirty="0"/>
              <a:t> </a:t>
            </a:r>
            <a:r>
              <a:rPr lang="en-US" sz="2000" dirty="0" err="1"/>
              <a:t>hodnotou</a:t>
            </a:r>
            <a:r>
              <a:rPr lang="en-US" sz="2000" dirty="0"/>
              <a:t>.</a:t>
            </a:r>
          </a:p>
          <a:p>
            <a:pPr>
              <a:buNone/>
            </a:pPr>
            <a:endParaRPr lang="sk-SK" sz="800" dirty="0"/>
          </a:p>
          <a:p>
            <a:pPr>
              <a:buNone/>
            </a:pPr>
            <a:r>
              <a:rPr lang="sk-SK" sz="2000" dirty="0"/>
              <a:t>7.  Hranica – </a:t>
            </a:r>
            <a:r>
              <a:rPr lang="sk-SK" sz="2000" b="1" dirty="0"/>
              <a:t>Využitie sladkej vody</a:t>
            </a:r>
            <a:r>
              <a:rPr lang="sk-SK" sz="2000" dirty="0"/>
              <a:t>: </a:t>
            </a:r>
          </a:p>
          <a:p>
            <a:pPr>
              <a:buNone/>
            </a:pPr>
            <a:r>
              <a:rPr lang="en-US" sz="2000" dirty="0" err="1"/>
              <a:t>Navrhovanou</a:t>
            </a:r>
            <a:r>
              <a:rPr lang="en-US" sz="2000" dirty="0"/>
              <a:t> </a:t>
            </a:r>
            <a:r>
              <a:rPr lang="en-US" sz="2000" b="1" dirty="0" err="1"/>
              <a:t>medzou</a:t>
            </a:r>
            <a:r>
              <a:rPr lang="en-US" sz="2000" b="1" dirty="0"/>
              <a:t> </a:t>
            </a:r>
            <a:r>
              <a:rPr lang="en-US" sz="2000" b="1" dirty="0" err="1"/>
              <a:t>spotreby</a:t>
            </a:r>
            <a:r>
              <a:rPr lang="en-US" sz="2000" b="1" dirty="0"/>
              <a:t> </a:t>
            </a:r>
            <a:r>
              <a:rPr lang="en-US" sz="2000" b="1" dirty="0" err="1"/>
              <a:t>sladkej</a:t>
            </a:r>
            <a:r>
              <a:rPr lang="en-US" sz="2000" b="1" dirty="0"/>
              <a:t> </a:t>
            </a:r>
            <a:r>
              <a:rPr lang="en-US" sz="2000" b="1" dirty="0" err="1"/>
              <a:t>vody</a:t>
            </a:r>
            <a:r>
              <a:rPr lang="en-US" sz="2000" b="1" dirty="0"/>
              <a:t> </a:t>
            </a:r>
            <a:r>
              <a:rPr lang="en-US" sz="2000" b="1" dirty="0" err="1"/>
              <a:t>ľudstvom</a:t>
            </a:r>
            <a:r>
              <a:rPr lang="en-US" sz="2000" b="1" dirty="0"/>
              <a:t> je </a:t>
            </a:r>
            <a:r>
              <a:rPr lang="sk-SK" sz="2000" b="1" dirty="0"/>
              <a:t>4000 km3 </a:t>
            </a:r>
            <a:r>
              <a:rPr lang="en-US" sz="2000" b="1" dirty="0" err="1"/>
              <a:t>ročne</a:t>
            </a:r>
            <a:r>
              <a:rPr lang="en-US" sz="2000" b="1" dirty="0"/>
              <a:t>, </a:t>
            </a:r>
            <a:r>
              <a:rPr lang="en-US" sz="2000" b="1" dirty="0" err="1"/>
              <a:t>aktuálne</a:t>
            </a:r>
            <a:r>
              <a:rPr lang="en-US" sz="2000" b="1" dirty="0"/>
              <a:t> </a:t>
            </a:r>
            <a:r>
              <a:rPr lang="en-US" sz="2000" b="1" dirty="0" err="1"/>
              <a:t>spotrebúvame</a:t>
            </a:r>
            <a:r>
              <a:rPr lang="en-US" sz="2000" b="1" dirty="0"/>
              <a:t> 2 600</a:t>
            </a:r>
            <a:r>
              <a:rPr lang="en-US" sz="2000" dirty="0"/>
              <a:t>. </a:t>
            </a:r>
            <a:r>
              <a:rPr lang="en-US" sz="2000" dirty="0" err="1"/>
              <a:t>Pred</a:t>
            </a:r>
            <a:r>
              <a:rPr lang="en-US" sz="2000" dirty="0"/>
              <a:t> </a:t>
            </a:r>
            <a:r>
              <a:rPr lang="en-US" sz="2000" dirty="0" err="1"/>
              <a:t>priemyselnou</a:t>
            </a:r>
            <a:r>
              <a:rPr lang="en-US" sz="2000" dirty="0"/>
              <a:t> </a:t>
            </a:r>
            <a:r>
              <a:rPr lang="en-US" sz="2000" dirty="0" err="1"/>
              <a:t>érou</a:t>
            </a:r>
            <a:r>
              <a:rPr lang="en-US" sz="2000" dirty="0"/>
              <a:t> to bolo </a:t>
            </a:r>
            <a:r>
              <a:rPr lang="en-US" sz="2000" dirty="0" err="1"/>
              <a:t>približne</a:t>
            </a:r>
            <a:r>
              <a:rPr lang="en-US" sz="2000" dirty="0"/>
              <a:t> 415.</a:t>
            </a:r>
            <a:r>
              <a:rPr lang="sk-SK" sz="2000" dirty="0"/>
              <a:t> </a:t>
            </a:r>
            <a:r>
              <a:rPr lang="en-US" sz="2000" dirty="0" err="1"/>
              <a:t>Poslednou</a:t>
            </a:r>
            <a:r>
              <a:rPr lang="en-US" sz="2000" dirty="0"/>
              <a:t> </a:t>
            </a:r>
            <a:r>
              <a:rPr lang="en-US" sz="2000" dirty="0" err="1"/>
              <a:t>číselnou</a:t>
            </a:r>
            <a:r>
              <a:rPr lang="en-US" sz="2000" dirty="0"/>
              <a:t> </a:t>
            </a:r>
            <a:r>
              <a:rPr lang="en-US" sz="2000" dirty="0" err="1"/>
              <a:t>hranicou</a:t>
            </a:r>
            <a:r>
              <a:rPr lang="en-US" sz="2000" dirty="0"/>
              <a:t> je </a:t>
            </a:r>
            <a:r>
              <a:rPr lang="en-US" sz="2000" dirty="0" err="1"/>
              <a:t>podiel</a:t>
            </a:r>
            <a:r>
              <a:rPr lang="en-US" sz="2000" dirty="0"/>
              <a:t> </a:t>
            </a:r>
            <a:r>
              <a:rPr lang="en-US" sz="2000" dirty="0" err="1"/>
              <a:t>súše</a:t>
            </a:r>
            <a:r>
              <a:rPr lang="en-US" sz="2000" dirty="0"/>
              <a:t> </a:t>
            </a:r>
            <a:r>
              <a:rPr lang="en-US" sz="2000" dirty="0" err="1"/>
              <a:t>premenenej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 </a:t>
            </a:r>
            <a:r>
              <a:rPr lang="en-US" sz="2000" dirty="0" err="1"/>
              <a:t>poľnohospodársku</a:t>
            </a:r>
            <a:r>
              <a:rPr lang="en-US" sz="2000" dirty="0"/>
              <a:t> </a:t>
            </a:r>
            <a:r>
              <a:rPr lang="en-US" sz="2000" dirty="0" err="1"/>
              <a:t>pôdu</a:t>
            </a:r>
            <a:r>
              <a:rPr lang="en-US" sz="2000" dirty="0"/>
              <a:t>, </a:t>
            </a:r>
            <a:r>
              <a:rPr lang="en-US" sz="2000" dirty="0" err="1"/>
              <a:t>ľudské</a:t>
            </a:r>
            <a:r>
              <a:rPr lang="en-US" sz="2000" dirty="0"/>
              <a:t> </a:t>
            </a:r>
            <a:r>
              <a:rPr lang="en-US" sz="2000" dirty="0" err="1"/>
              <a:t>sídla</a:t>
            </a:r>
            <a:r>
              <a:rPr lang="en-US" sz="2000" dirty="0"/>
              <a:t> a </a:t>
            </a:r>
            <a:r>
              <a:rPr lang="en-US" sz="2000" dirty="0" err="1"/>
              <a:t>inú</a:t>
            </a:r>
            <a:r>
              <a:rPr lang="en-US" sz="2000" dirty="0"/>
              <a:t> </a:t>
            </a:r>
            <a:r>
              <a:rPr lang="en-US" sz="2000" dirty="0" err="1"/>
              <a:t>infraštruktúru</a:t>
            </a:r>
            <a:r>
              <a:rPr lang="en-US" sz="2000" dirty="0"/>
              <a:t>. </a:t>
            </a:r>
            <a:r>
              <a:rPr lang="en-US" sz="2000" dirty="0" err="1"/>
              <a:t>Ako</a:t>
            </a:r>
            <a:r>
              <a:rPr lang="en-US" sz="2000" dirty="0"/>
              <a:t> </a:t>
            </a:r>
            <a:r>
              <a:rPr lang="en-US" sz="2000" dirty="0" err="1"/>
              <a:t>medzná</a:t>
            </a:r>
            <a:r>
              <a:rPr lang="en-US" sz="2000" dirty="0"/>
              <a:t> </a:t>
            </a:r>
            <a:r>
              <a:rPr lang="en-US" sz="2000" dirty="0" err="1"/>
              <a:t>hodnota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odporúča</a:t>
            </a:r>
            <a:r>
              <a:rPr lang="en-US" sz="2000" dirty="0"/>
              <a:t> 15</a:t>
            </a:r>
            <a:r>
              <a:rPr lang="sk-SK" sz="2000" dirty="0"/>
              <a:t>%</a:t>
            </a:r>
            <a:r>
              <a:rPr lang="en-US" sz="2000" dirty="0"/>
              <a:t>, </a:t>
            </a:r>
            <a:r>
              <a:rPr lang="en-US" sz="2000" dirty="0" err="1"/>
              <a:t>súčasná</a:t>
            </a:r>
            <a:r>
              <a:rPr lang="en-US" sz="2000" dirty="0"/>
              <a:t> je 11,7</a:t>
            </a:r>
            <a:r>
              <a:rPr lang="sk-SK" sz="2000" dirty="0"/>
              <a:t>%</a:t>
            </a:r>
            <a:r>
              <a:rPr lang="en-US" sz="2000" dirty="0"/>
              <a:t>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D3FDE4-6CFC-AA69-F532-C6EA7A15D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280" y="187752"/>
            <a:ext cx="7650480" cy="828248"/>
          </a:xfrm>
        </p:spPr>
        <p:txBody>
          <a:bodyPr>
            <a:noAutofit/>
          </a:bodyPr>
          <a:lstStyle/>
          <a:p>
            <a:pPr lvl="0" algn="ctr"/>
            <a:r>
              <a:rPr lang="sk-SK" sz="2800" b="1" dirty="0">
                <a:solidFill>
                  <a:schemeClr val="accent5">
                    <a:lumMod val="75000"/>
                  </a:schemeClr>
                </a:solidFill>
              </a:rPr>
              <a:t>Planetárne hranice 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sk-SK" sz="2800" dirty="0" err="1">
                <a:solidFill>
                  <a:schemeClr val="accent5">
                    <a:lumMod val="75000"/>
                  </a:schemeClr>
                </a:solidFill>
              </a:rPr>
              <a:t>Stockholm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5">
                    <a:lumMod val="75000"/>
                  </a:schemeClr>
                </a:solidFill>
              </a:rPr>
              <a:t>Resilience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 Centre)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345440" y="1404060"/>
            <a:ext cx="113182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sk-SK" sz="2000" dirty="0"/>
              <a:t>8. </a:t>
            </a:r>
            <a:r>
              <a:rPr lang="sk-SK" sz="2000" dirty="0">
                <a:solidFill>
                  <a:srgbClr val="FF0000"/>
                </a:solidFill>
              </a:rPr>
              <a:t>(prekročená) hranica - </a:t>
            </a:r>
            <a:r>
              <a:rPr lang="sk-SK" sz="2000" b="1" dirty="0">
                <a:solidFill>
                  <a:srgbClr val="FF0000"/>
                </a:solidFill>
              </a:rPr>
              <a:t>C</a:t>
            </a:r>
            <a:r>
              <a:rPr lang="en-US" sz="2000" b="1" dirty="0" err="1">
                <a:solidFill>
                  <a:srgbClr val="FF0000"/>
                </a:solidFill>
              </a:rPr>
              <a:t>hemické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znečistenie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prostredia</a:t>
            </a:r>
            <a:r>
              <a:rPr lang="sk-SK" sz="2000" b="1" dirty="0">
                <a:solidFill>
                  <a:srgbClr val="FF0000"/>
                </a:solidFill>
              </a:rPr>
              <a:t> </a:t>
            </a:r>
            <a:r>
              <a:rPr lang="sk-SK" sz="2000" dirty="0"/>
              <a:t>(2022)</a:t>
            </a:r>
          </a:p>
          <a:p>
            <a:pPr>
              <a:buNone/>
            </a:pPr>
            <a:r>
              <a:rPr lang="sk-SK" sz="2000" dirty="0"/>
              <a:t>Ľudstvo už presahuje bezpečnú úroveň vypúšťania chemických zlúčenín, pretože rýchlosť ich výroby a uvoľňovania do prostredia vysoko prekračuje našu schopnosť ich monitorovať a sledovať. Obzvlášť závažný problém - uvoľňovanie plastov do životného prostredia - množstvo potenciálnych rizík v súčasnosti aj budúcnosti. </a:t>
            </a:r>
          </a:p>
          <a:p>
            <a:pPr>
              <a:buNone/>
            </a:pPr>
            <a:endParaRPr lang="sk-SK" sz="2000" dirty="0"/>
          </a:p>
          <a:p>
            <a:pPr>
              <a:buNone/>
            </a:pPr>
            <a:r>
              <a:rPr lang="sk-SK" sz="2000" dirty="0"/>
              <a:t>V minulosti sa takéto (chemické) zlúčeniny nevyskytovali; nie je teda možné určiť ich potenciálnu bezpečnú koncentráciu, u mnohých zlúčenín nie je možné stanoviť ich chemické reakcie po uvoľnení do prostredia.</a:t>
            </a:r>
          </a:p>
          <a:p>
            <a:pPr>
              <a:buNone/>
            </a:pPr>
            <a:endParaRPr lang="sk-SK" sz="2000" dirty="0"/>
          </a:p>
          <a:p>
            <a:pPr>
              <a:buNone/>
            </a:pPr>
            <a:r>
              <a:rPr lang="sk-SK" sz="2000" dirty="0"/>
              <a:t>Vedci zvolili princíp predbežnej opatrnosti a za nebezpečné považujú už samotnú nemožnosť dostatočne monitorovať a kontrolovať ich ďalší osud a pôsobenie v ňom. Množstvo chemických látok uvoľnených do prostredia je oproti roku 1950 až 5x vyššie. V priebehu ďalších 30 r. sa strojnásobí. Z celkovo cca 350 000 typov rôznych umelých látok dokážeme monitorovať iba zlomok. </a:t>
            </a:r>
          </a:p>
          <a:p>
            <a:pPr>
              <a:buNone/>
            </a:pPr>
            <a:r>
              <a:rPr lang="sk-SK" sz="2000" dirty="0"/>
              <a:t>Hmotnosť plastov už prekročila hmotnosť živých organizmov.</a:t>
            </a:r>
          </a:p>
          <a:p>
            <a:pPr>
              <a:buNone/>
            </a:pPr>
            <a:endParaRPr lang="sk-SK" sz="2000" dirty="0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53BE4024-35F2-3619-8BED-38D1321CD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280" y="187752"/>
            <a:ext cx="7650480" cy="828248"/>
          </a:xfrm>
        </p:spPr>
        <p:txBody>
          <a:bodyPr>
            <a:noAutofit/>
          </a:bodyPr>
          <a:lstStyle/>
          <a:p>
            <a:pPr lvl="0" algn="ctr"/>
            <a:r>
              <a:rPr lang="sk-SK" sz="2800" b="1" dirty="0">
                <a:solidFill>
                  <a:schemeClr val="accent5">
                    <a:lumMod val="75000"/>
                  </a:schemeClr>
                </a:solidFill>
              </a:rPr>
              <a:t>Planetárne hranice 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sk-SK" sz="2800" dirty="0" err="1">
                <a:solidFill>
                  <a:schemeClr val="accent5">
                    <a:lumMod val="75000"/>
                  </a:schemeClr>
                </a:solidFill>
              </a:rPr>
              <a:t>Stockholm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5">
                    <a:lumMod val="75000"/>
                  </a:schemeClr>
                </a:solidFill>
              </a:rPr>
              <a:t>Resilience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 Centre)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80B3E85-B21C-7B6A-0A05-713A15A33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720" y="1490345"/>
            <a:ext cx="10515600" cy="4351338"/>
          </a:xfrm>
        </p:spPr>
        <p:txBody>
          <a:bodyPr/>
          <a:lstStyle/>
          <a:p>
            <a:pPr>
              <a:buNone/>
            </a:pPr>
            <a:endParaRPr lang="sk-SK" sz="2800" dirty="0"/>
          </a:p>
          <a:p>
            <a:pPr>
              <a:buNone/>
            </a:pPr>
            <a:r>
              <a:rPr lang="sk-SK" sz="2800" dirty="0"/>
              <a:t>Veda zatiaľ rieši stanovenie 1 </a:t>
            </a:r>
            <a:r>
              <a:rPr lang="en-US" sz="2800" dirty="0" err="1"/>
              <a:t>hra</a:t>
            </a:r>
            <a:r>
              <a:rPr lang="sk-SK" sz="2800" dirty="0" err="1"/>
              <a:t>nice</a:t>
            </a:r>
            <a:r>
              <a:rPr lang="sk-SK" sz="2800" dirty="0"/>
              <a:t>:</a:t>
            </a:r>
            <a:r>
              <a:rPr lang="en-US" sz="2800" dirty="0"/>
              <a:t> </a:t>
            </a:r>
            <a:endParaRPr lang="sk-SK" sz="2800" dirty="0"/>
          </a:p>
          <a:p>
            <a:pPr marL="342900" indent="-342900">
              <a:buFontTx/>
              <a:buChar char="-"/>
            </a:pPr>
            <a:r>
              <a:rPr lang="sk-SK" sz="2800" b="1" dirty="0"/>
              <a:t>O</a:t>
            </a:r>
            <a:r>
              <a:rPr lang="en-US" sz="2800" b="1" dirty="0" err="1"/>
              <a:t>bsah</a:t>
            </a:r>
            <a:r>
              <a:rPr lang="en-US" sz="2800" b="1" dirty="0"/>
              <a:t> </a:t>
            </a:r>
            <a:r>
              <a:rPr lang="en-US" sz="2800" b="1" dirty="0" err="1"/>
              <a:t>aerosólov</a:t>
            </a:r>
            <a:r>
              <a:rPr lang="en-US" sz="2800" b="1" dirty="0"/>
              <a:t> v </a:t>
            </a:r>
            <a:r>
              <a:rPr lang="en-US" sz="2800" b="1" dirty="0" err="1"/>
              <a:t>ovzduší</a:t>
            </a:r>
            <a:r>
              <a:rPr lang="sk-SK" sz="2800" b="1" dirty="0"/>
              <a:t> </a:t>
            </a:r>
            <a:r>
              <a:rPr lang="sk-SK" sz="2800" dirty="0"/>
              <a:t> </a:t>
            </a:r>
          </a:p>
          <a:p>
            <a:r>
              <a:rPr lang="en-US" sz="2800" dirty="0" err="1"/>
              <a:t>Aerosólové</a:t>
            </a:r>
            <a:r>
              <a:rPr lang="en-US" sz="2800" dirty="0"/>
              <a:t> </a:t>
            </a:r>
            <a:r>
              <a:rPr lang="en-US" sz="2800" dirty="0" err="1"/>
              <a:t>častice</a:t>
            </a:r>
            <a:r>
              <a:rPr lang="en-US" sz="2800" dirty="0"/>
              <a:t> </a:t>
            </a:r>
            <a:r>
              <a:rPr lang="en-US" sz="2800" dirty="0" err="1"/>
              <a:t>cez</a:t>
            </a:r>
            <a:r>
              <a:rPr lang="en-US" sz="2800" dirty="0"/>
              <a:t> </a:t>
            </a:r>
            <a:r>
              <a:rPr lang="en-US" sz="2800" dirty="0" err="1"/>
              <a:t>tvorbu</a:t>
            </a:r>
            <a:r>
              <a:rPr lang="en-US" sz="2800" dirty="0"/>
              <a:t> </a:t>
            </a:r>
            <a:r>
              <a:rPr lang="en-US" sz="2800" dirty="0" err="1"/>
              <a:t>oblačnosti</a:t>
            </a:r>
            <a:r>
              <a:rPr lang="en-US" sz="2800" dirty="0"/>
              <a:t> </a:t>
            </a:r>
            <a:r>
              <a:rPr lang="en-US" sz="2800" dirty="0" err="1"/>
              <a:t>ovplyvňujú</a:t>
            </a:r>
            <a:r>
              <a:rPr lang="en-US" sz="2800" dirty="0"/>
              <a:t> </a:t>
            </a:r>
            <a:r>
              <a:rPr lang="en-US" sz="2800" dirty="0" err="1"/>
              <a:t>klímu</a:t>
            </a:r>
            <a:r>
              <a:rPr lang="en-US" sz="2800" dirty="0"/>
              <a:t>. </a:t>
            </a:r>
            <a:r>
              <a:rPr lang="en-US" sz="2800" dirty="0" err="1"/>
              <a:t>Generujeme</a:t>
            </a:r>
            <a:r>
              <a:rPr lang="en-US" sz="2800" dirty="0"/>
              <a:t> ich </a:t>
            </a:r>
            <a:r>
              <a:rPr lang="en-US" sz="2800" dirty="0" err="1"/>
              <a:t>priemyselnými</a:t>
            </a:r>
            <a:r>
              <a:rPr lang="en-US" sz="2800" dirty="0"/>
              <a:t> </a:t>
            </a:r>
            <a:r>
              <a:rPr lang="en-US" sz="2800" dirty="0" err="1"/>
              <a:t>splodinami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 </a:t>
            </a:r>
            <a:r>
              <a:rPr lang="en-US" sz="2800" dirty="0" err="1"/>
              <a:t>spaľovaním</a:t>
            </a:r>
            <a:r>
              <a:rPr lang="en-US" sz="2800" dirty="0"/>
              <a:t> </a:t>
            </a:r>
            <a:r>
              <a:rPr lang="en-US" sz="2800" dirty="0" err="1"/>
              <a:t>dreva</a:t>
            </a:r>
            <a:r>
              <a:rPr lang="en-US" sz="2800" dirty="0"/>
              <a:t>, </a:t>
            </a:r>
            <a:r>
              <a:rPr lang="en-US" sz="2800" dirty="0" err="1"/>
              <a:t>najmä</a:t>
            </a:r>
            <a:r>
              <a:rPr lang="en-US" sz="2800" dirty="0"/>
              <a:t> v </a:t>
            </a:r>
            <a:r>
              <a:rPr lang="en-US" sz="2800" dirty="0" err="1"/>
              <a:t>rozvojových</a:t>
            </a:r>
            <a:r>
              <a:rPr lang="en-US" sz="2800" dirty="0"/>
              <a:t> </a:t>
            </a:r>
            <a:r>
              <a:rPr lang="en-US" sz="2800" dirty="0" err="1"/>
              <a:t>krajinách</a:t>
            </a:r>
            <a:r>
              <a:rPr lang="en-US" sz="2800" dirty="0"/>
              <a:t>.</a:t>
            </a:r>
            <a:r>
              <a:rPr lang="sk-SK" sz="2800" dirty="0"/>
              <a:t> </a:t>
            </a:r>
            <a:endParaRPr lang="en-US" sz="2800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C21CC021-C8AF-2AF4-DB12-ECB67039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280" y="187752"/>
            <a:ext cx="7650480" cy="828248"/>
          </a:xfrm>
        </p:spPr>
        <p:txBody>
          <a:bodyPr>
            <a:noAutofit/>
          </a:bodyPr>
          <a:lstStyle/>
          <a:p>
            <a:pPr lvl="0" algn="ctr"/>
            <a:r>
              <a:rPr lang="sk-SK" sz="2800" b="1" dirty="0">
                <a:solidFill>
                  <a:schemeClr val="accent5">
                    <a:lumMod val="75000"/>
                  </a:schemeClr>
                </a:solidFill>
              </a:rPr>
              <a:t>Planetárne hranice 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sk-SK" sz="2800" dirty="0" err="1">
                <a:solidFill>
                  <a:schemeClr val="accent5">
                    <a:lumMod val="75000"/>
                  </a:schemeClr>
                </a:solidFill>
              </a:rPr>
              <a:t>Stockholm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sk-SK" sz="2800" dirty="0" err="1">
                <a:solidFill>
                  <a:schemeClr val="accent5">
                    <a:lumMod val="75000"/>
                  </a:schemeClr>
                </a:solidFill>
              </a:rPr>
              <a:t>Resilience</a:t>
            </a:r>
            <a:r>
              <a:rPr lang="sk-SK" sz="2800" dirty="0">
                <a:solidFill>
                  <a:schemeClr val="accent5">
                    <a:lumMod val="75000"/>
                  </a:schemeClr>
                </a:solidFill>
              </a:rPr>
              <a:t> Centre)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88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FC0FFC-FF0E-2BC1-9761-CF3E03D49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59280"/>
            <a:ext cx="11734800" cy="3769360"/>
          </a:xfrm>
        </p:spPr>
        <p:txBody>
          <a:bodyPr>
            <a:normAutofit/>
          </a:bodyPr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gnorované 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Ekonomické a zdravotné škody spôsobované zmenou klímy, pričom náklady na neriešenie zmeny klímy sú podľa mnohých štúdií väčšie než na jej riešenie, </a:t>
            </a:r>
            <a:endParaRPr lang="sk-S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mnohé opatrenia pre ochranu klímy sú návratné a ziskové, ekonomicky a sociálne prínosné, </a:t>
            </a:r>
            <a:endParaRPr lang="sk-S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negatívne dopady zmeny klímy sa najviac dotýkajú spravidla najchudobnejších </a:t>
            </a:r>
            <a:endParaRPr lang="sk-S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znečisťovatelia neplatia za škody na zdraví, životoch a životnom prostredí, ktoré svojou činnosťou spôsobujú. </a:t>
            </a:r>
            <a:endParaRPr lang="sk-S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Ľuďmi podmienená zmena klímy prispieva aj k vzniku násilných konfliktov, ako preukázali štúdie Napríklad aj k vojne v Sýrii, kde jedným z  faktorov bolo jedno z najhorších období sucha v ich histórii, zhoršené zmenou klímy</a:t>
            </a:r>
            <a:endParaRPr lang="sk-SK" sz="2000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78779F9B-DAB7-5CA9-A2E1-2F138C759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920" y="193040"/>
            <a:ext cx="8148320" cy="1173424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Kľúčové environmentálne výzvy súčasnosti </a:t>
            </a:r>
            <a:b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a ich sociálny a ekonomický presah</a:t>
            </a:r>
          </a:p>
        </p:txBody>
      </p:sp>
    </p:spTree>
    <p:extLst>
      <p:ext uri="{BB962C8B-B14F-4D97-AF65-F5344CB8AC3E}">
        <p14:creationId xmlns:p14="http://schemas.microsoft.com/office/powerpoint/2010/main" val="356120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62D204-A033-EDB7-40AD-FBCD4B4B7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20" y="1513839"/>
            <a:ext cx="11856720" cy="52127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Príklady – globálna úroveň</a:t>
            </a:r>
          </a:p>
          <a:p>
            <a:pPr marL="0" indent="0">
              <a:buNone/>
            </a:pPr>
            <a:r>
              <a:rPr lang="sk-SK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- E</a:t>
            </a:r>
            <a:r>
              <a:rPr lang="sk-SK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konomické prínosy dôsledných a včasných opatrení v oblasti zmeny klímy prevyšujú ekonomické náklady v prípade neriešenia zmeny klímy </a:t>
            </a:r>
            <a:r>
              <a:rPr lang="sk-SK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(Stern...). </a:t>
            </a:r>
            <a:endParaRPr lang="sk-SK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Ak sa globálna teplota zvýši o 3,5 °C (smerovanie donedávna) - každoročné klimatické škody v budúcnosti podľa konzervatívnych analýz v EÚ - 200 miliárd eur. </a:t>
            </a:r>
          </a:p>
          <a:p>
            <a:pPr marL="0" indent="0">
              <a:buNone/>
            </a:pPr>
            <a:r>
              <a:rPr lang="sk-SK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- 2019 Kľúčová úloha klimatickej zmeny pri 15 extrémnych prejavoch počasia vo svete škody &gt;1 miliardu $. </a:t>
            </a:r>
          </a:p>
          <a:p>
            <a:pPr marL="0" indent="0">
              <a:buNone/>
            </a:pPr>
            <a:r>
              <a:rPr lang="sk-SK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Obmedzenie oteplenia na 2 °C by v EÚ znížilo počet ľudí postihnutých povodňami ročne o 50 000, zachránilo &gt;20 000 ľudí ročne pred predčasným úmrtím (horúčavy</a:t>
            </a:r>
            <a:r>
              <a:rPr lang="sk-SK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),</a:t>
            </a:r>
            <a:r>
              <a:rPr lang="sk-SK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znížilo zhorené oblasti pre lesné požiare o 50%. </a:t>
            </a:r>
          </a:p>
          <a:p>
            <a:pPr marL="0" indent="0">
              <a:buNone/>
            </a:pPr>
            <a:r>
              <a:rPr lang="sk-SK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Udržania globálneho otepľovania na 1,5 °C (Parížska dohoda) by ušetrilo svetu na škodách cca 30 biliónov dolárov.  Svet bude o cca 3% bohatší, ak dosiahne cieľ 1,5 ° oproti cieľu 2 °C. </a:t>
            </a:r>
          </a:p>
          <a:p>
            <a:pPr marL="0" indent="0">
              <a:buNone/>
            </a:pPr>
            <a:r>
              <a:rPr lang="sk-SK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Náklady na obmedzenie oteplenia 1,5 ° C sú počas nasledujúcich 30 rokov približne 0,5 bilióna dolárov – prínosy dosiahnutia prísnejšieho cieľa Parížskej dohody výrazne prevyšujú náklady. </a:t>
            </a:r>
          </a:p>
          <a:p>
            <a:pPr marL="0" indent="0">
              <a:buNone/>
            </a:pPr>
            <a:r>
              <a:rPr lang="sk-SK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Ročné náklady na zdrav. starostlivosť a ušlé príjmy v USA pre vystavenie nízkym úrovniam </a:t>
            </a:r>
            <a:r>
              <a:rPr lang="sk-SK" sz="2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endokrínych</a:t>
            </a:r>
            <a:r>
              <a:rPr lang="sk-SK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disruptorov</a:t>
            </a:r>
            <a:r>
              <a:rPr lang="sk-SK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&gt;340 miliárd USD, &gt;2,3 % HDP 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8A8D99E7-B86C-67CE-4C85-34A23609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760" y="131445"/>
            <a:ext cx="8097520" cy="1189355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Kľúčové environmentálne výzvy súčasnosti </a:t>
            </a:r>
            <a:b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a ich sociálny a ekonomický presah</a:t>
            </a:r>
          </a:p>
        </p:txBody>
      </p:sp>
    </p:spTree>
    <p:extLst>
      <p:ext uri="{BB962C8B-B14F-4D97-AF65-F5344CB8AC3E}">
        <p14:creationId xmlns:p14="http://schemas.microsoft.com/office/powerpoint/2010/main" val="2810033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8F63BDB-B153-6792-A627-E79EC0EB0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320800"/>
            <a:ext cx="11470640" cy="54057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SR: </a:t>
            </a:r>
          </a:p>
          <a:p>
            <a:pPr>
              <a:buFontTx/>
              <a:buChar char="-"/>
            </a:pPr>
            <a:r>
              <a:rPr lang="sk-SK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 prípade </a:t>
            </a:r>
            <a:r>
              <a:rPr lang="sk-SK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nerealizácie</a:t>
            </a:r>
            <a:r>
              <a:rPr lang="sk-SK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len adaptačných opatrení by na Slovensku mohlo byť v roku 2050 ohrozených 145 000 – 290 000 pracovných miest a potenciálne by došlo k poklesu HDP o 14 – 27,5 mld. EUR. </a:t>
            </a:r>
          </a:p>
          <a:p>
            <a:pPr>
              <a:buFontTx/>
              <a:buChar char="-"/>
            </a:pPr>
            <a:r>
              <a:rPr lang="sk-SK" b="0" i="0" dirty="0">
                <a:solidFill>
                  <a:srgbClr val="0A0A0A"/>
                </a:solidFill>
                <a:effectLst/>
                <a:latin typeface="Roboto" panose="02000000000000000000" pitchFamily="2" charset="0"/>
              </a:rPr>
              <a:t>Na Slovensku predčasne umiera kvôli znečistenému ovzdušiu viac ako 5 000 osôb ročne. </a:t>
            </a:r>
          </a:p>
          <a:p>
            <a:pPr>
              <a:buFontTx/>
              <a:buChar char="-"/>
            </a:pPr>
            <a:r>
              <a:rPr lang="sk-SK" b="0" i="0" dirty="0">
                <a:solidFill>
                  <a:srgbClr val="0A0A0A"/>
                </a:solidFill>
                <a:effectLst/>
                <a:latin typeface="Roboto" panose="02000000000000000000" pitchFamily="2" charset="0"/>
              </a:rPr>
              <a:t>Podľa OECD nás v roku 2015 stálo znečistenie ovzdušia z dôvodu predčasných úmrtí 9,279 mld. EUR, čo predstavovalo takmer 6,5 % HDP krajiny. </a:t>
            </a:r>
          </a:p>
          <a:p>
            <a:pPr>
              <a:buFontTx/>
              <a:buChar char="-"/>
            </a:pPr>
            <a:endParaRPr lang="sk-SK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75437D0-BC6A-643C-436E-FEE07268A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760" y="131445"/>
            <a:ext cx="8097520" cy="1189355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Kľúčové environmentálne výzvy súčasnosti </a:t>
            </a:r>
            <a:b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a ich sociálny a ekonomický presah</a:t>
            </a:r>
          </a:p>
        </p:txBody>
      </p:sp>
    </p:spTree>
    <p:extLst>
      <p:ext uri="{BB962C8B-B14F-4D97-AF65-F5344CB8AC3E}">
        <p14:creationId xmlns:p14="http://schemas.microsoft.com/office/powerpoint/2010/main" val="473619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.5˚C is the new 2˚C. By Christopher Weber, global climate &amp;… | by WWF |  Medium">
            <a:extLst>
              <a:ext uri="{FF2B5EF4-FFF2-40B4-BE49-F238E27FC236}">
                <a16:creationId xmlns:a16="http://schemas.microsoft.com/office/drawing/2014/main" id="{6CF6D57B-EFAD-1E01-5C10-4732E8CC4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8" y="0"/>
            <a:ext cx="9698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205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9103DA-3965-00D3-FFEB-B354CC06E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765"/>
            <a:ext cx="10515600" cy="120967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chemeClr val="accent1">
                    <a:lumMod val="75000"/>
                  </a:schemeClr>
                </a:solidFill>
              </a:rPr>
              <a:t>Najväčšie výzvy ochrany životného prostredia v Európe v najbližších 30 rokoch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5814D9-6579-58C0-6DA8-865B45464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463041"/>
            <a:ext cx="11501120" cy="425704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sk-SK" sz="2400" b="1" dirty="0"/>
              <a:t>Planetárne hranice </a:t>
            </a:r>
          </a:p>
          <a:p>
            <a:pPr>
              <a:buFontTx/>
              <a:buChar char="-"/>
            </a:pPr>
            <a:r>
              <a:rPr lang="sk-SK" sz="2400" b="1" dirty="0"/>
              <a:t>Zladenie hospodárskych modelov s limitmi prostredia </a:t>
            </a:r>
          </a:p>
          <a:p>
            <a:pPr>
              <a:buFontTx/>
              <a:buChar char="-"/>
            </a:pPr>
            <a:r>
              <a:rPr lang="sk-SK" sz="2400" dirty="0"/>
              <a:t>Mnoho problémov prinášajú </a:t>
            </a:r>
            <a:r>
              <a:rPr lang="sk-SK" sz="2400" b="1" dirty="0"/>
              <a:t>návrhy </a:t>
            </a:r>
            <a:r>
              <a:rPr lang="sk-SK" sz="2400" b="1" dirty="0" err="1"/>
              <a:t>pseudoriešení</a:t>
            </a:r>
            <a:r>
              <a:rPr lang="sk-SK" sz="2400" dirty="0"/>
              <a:t>. Príklad - nedostatočná regulácia využívania (lesnej) biomasy ako OZE, ktorej využívanie sa počíta do cieľov OZE a poberá dotácie za údajný príspevok k ochrane klímy, aj keď v skutočnosti značná časť jej využívania klimatickú krízu zhoršuje a neraz poškodzuje prírodu, biodiverzitu. </a:t>
            </a:r>
          </a:p>
          <a:p>
            <a:pPr>
              <a:buFontTx/>
              <a:buChar char="-"/>
            </a:pPr>
            <a:r>
              <a:rPr lang="sk-SK" sz="2400" dirty="0"/>
              <a:t>Ďalším problémom je </a:t>
            </a:r>
            <a:r>
              <a:rPr lang="sk-SK" sz="2400" b="1" dirty="0"/>
              <a:t>rýchlosť zmien, ktorá sťažuje vnímanie toho ktoré výzvy a riešenia sú aktuálne a ktoré už nie</a:t>
            </a:r>
            <a:r>
              <a:rPr lang="sk-SK" sz="2400" dirty="0"/>
              <a:t>, čo šikovne využíva marketing firiem profitujúcich na rôznych znečisťujúcich technológiách. </a:t>
            </a:r>
          </a:p>
        </p:txBody>
      </p:sp>
    </p:spTree>
    <p:extLst>
      <p:ext uri="{BB962C8B-B14F-4D97-AF65-F5344CB8AC3E}">
        <p14:creationId xmlns:p14="http://schemas.microsoft.com/office/powerpoint/2010/main" val="403140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D10739-E4E4-1607-5BFC-E4731B026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„Odumierajúce“ témy a technológie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2F70DA0-5FD2-F90B-78E3-B8A0D4E30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/>
              <a:t>•	Klimatická kríza: existencia zmeny klímy, jej podmienenie ľuďmi (akceptuje to už aj väčšina </a:t>
            </a:r>
            <a:r>
              <a:rPr lang="sk-SK" dirty="0" err="1"/>
              <a:t>popieračov</a:t>
            </a:r>
            <a:r>
              <a:rPr lang="sk-SK" dirty="0"/>
              <a:t> vedeckých poznatkov o klíme).</a:t>
            </a:r>
          </a:p>
          <a:p>
            <a:pPr marL="0" indent="0">
              <a:buNone/>
            </a:pPr>
            <a:r>
              <a:rPr lang="sk-SK" dirty="0"/>
              <a:t>•	Energetika: uhlie (aj keď regionálne žiaľ ešte sú relevantné zápasy o niektoré uhoľné projekty, napr. v Poľsku, a niektoré krajiny stanovujú neprimerane ďaleké ciele odstavovania uhlia, väčšina EÚ vrátane SR plánuje dostaviť uhlie v korektných termínoch). </a:t>
            </a:r>
          </a:p>
          <a:p>
            <a:pPr marL="0" indent="0">
              <a:buNone/>
            </a:pPr>
            <a:r>
              <a:rPr lang="sk-SK" dirty="0"/>
              <a:t>•	Odpadové / obehové hospodárstvo: skládky TKO (do r. 2035 bude môcť byť skládkovaných max. 10 % komunálnych odpadov, mnoho skládok sa zatvára atď.). </a:t>
            </a:r>
          </a:p>
        </p:txBody>
      </p:sp>
    </p:spTree>
    <p:extLst>
      <p:ext uri="{BB962C8B-B14F-4D97-AF65-F5344CB8AC3E}">
        <p14:creationId xmlns:p14="http://schemas.microsoft.com/office/powerpoint/2010/main" val="4115003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6B1E14-1510-6E04-7CF2-29905F456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Témy v ktorých sa vedie a bude viesť dôležitý zápas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C284EB9-76E9-08B2-5FBD-9D7231D55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26535"/>
          </a:xfrm>
        </p:spPr>
        <p:txBody>
          <a:bodyPr>
            <a:norm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Klimatická kríza: dopady zmeny klímy a jej riešení. 3 a 4 fáza popieranie resp. </a:t>
            </a:r>
            <a:r>
              <a:rPr lang="sk-SK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bagatelizácia</a:t>
            </a: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negatívnych dôsledkov zmeny klímy a </a:t>
            </a:r>
            <a:r>
              <a:rPr lang="sk-SK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démonizácia</a:t>
            </a: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riešení. </a:t>
            </a:r>
            <a:endParaRPr lang="sk-S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Energetika: Fosílny zemný plyn </a:t>
            </a:r>
            <a:endParaRPr lang="sk-S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Regulácie obnoviteľných zdrojov energie tak, aby boli skutočne zelené. </a:t>
            </a:r>
            <a:endParaRPr lang="sk-S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Vodík: množia sa návrhy jeho rozsiahlej aplikácie aj v oblastiach využitia, kde to nedáva zmysel z environmentálneho či ekonomického hľadiska. </a:t>
            </a:r>
            <a:endParaRPr lang="sk-S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Odpadové / obehové hospodárstvo: Aj keď sa skládky utlmujú, niektoré samosprávy či regióny si ako ich náhradu volia druhé najškodlivejšie riešenie - spaľovne odpadov. </a:t>
            </a:r>
            <a:endParaRPr lang="sk-S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Lesy, pôda: Dôležité budú zápasy o zavádzanie a rozširovanie </a:t>
            </a:r>
            <a:r>
              <a:rPr lang="sk-SK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bezzásahových</a:t>
            </a: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území, pre komplexnejšiu a dôslednejšiu ochranu pôdy. </a:t>
            </a:r>
            <a:endParaRPr lang="sk-S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986379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984B00-6F0D-11E5-6120-50F1EB1A2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125"/>
            <a:ext cx="10515600" cy="1189355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Ako reaguje EÚ – strategický, legislatívny a investičný klimaticko-environmentálny rámec EÚ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04849D0-A205-4D7F-0191-047B2CFFC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960" y="1442720"/>
            <a:ext cx="11592560" cy="5110480"/>
          </a:xfrm>
        </p:spPr>
        <p:txBody>
          <a:bodyPr>
            <a:normAutofit/>
          </a:bodyPr>
          <a:lstStyle/>
          <a:p>
            <a:r>
              <a:rPr lang="sk-SK" sz="19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Európska zelená dohoda </a:t>
            </a:r>
          </a:p>
          <a:p>
            <a:pPr marL="0" indent="0">
              <a:buNone/>
            </a:pPr>
            <a:r>
              <a:rPr lang="sk-S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Ciele: klimaticky neutrálna Európa do r. 2050 (zvýšenie ambícií pre r. 2030), oddelenie hospodárskeho rastu od využívania zdrojov, zelené reformy v poľnohospodárstve, v prospech obehového hospodárstva, zachovania biodiverzity a ekosystémov, reformy v priemysle, sektore budov a  ďalších oblastiach, s celkovou výškou investícií 1 bilión eur. Zdôrazňuje aj potrebu sociálnej citlivosti transformácie ku klimatickej neutralite a načrtáva mechanizmy pre jej zabezpečenie.  </a:t>
            </a:r>
          </a:p>
          <a:p>
            <a:r>
              <a:rPr lang="sk-SK" sz="1800" b="1" dirty="0">
                <a:latin typeface="Calibri" panose="020F0502020204030204" pitchFamily="34" charset="0"/>
                <a:ea typeface="Calibri" panose="020F0502020204030204" pitchFamily="34" charset="0"/>
              </a:rPr>
              <a:t>E</a:t>
            </a:r>
            <a:r>
              <a:rPr lang="sk-S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urópsky klimatický zákon </a:t>
            </a:r>
          </a:p>
          <a:p>
            <a:r>
              <a:rPr lang="sk-SK" sz="1800" b="1" dirty="0">
                <a:latin typeface="Calibri" panose="020F0502020204030204" pitchFamily="34" charset="0"/>
              </a:rPr>
              <a:t>Fit </a:t>
            </a:r>
            <a:r>
              <a:rPr lang="sk-SK" sz="1800" b="1" dirty="0" err="1">
                <a:latin typeface="Calibri" panose="020F0502020204030204" pitchFamily="34" charset="0"/>
              </a:rPr>
              <a:t>for</a:t>
            </a:r>
            <a:r>
              <a:rPr lang="sk-SK" sz="1800" b="1" dirty="0">
                <a:latin typeface="Calibri" panose="020F0502020204030204" pitchFamily="34" charset="0"/>
              </a:rPr>
              <a:t> 55 (</a:t>
            </a:r>
            <a:r>
              <a:rPr lang="sk-S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balík 12 legislatívnych návrhov EÚ ) </a:t>
            </a:r>
          </a:p>
          <a:p>
            <a:r>
              <a:rPr lang="sk-SK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</a:t>
            </a:r>
            <a:r>
              <a:rPr lang="sk-SK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echanizmus EÚ na kompenzáciu uhlíka na hraniciach</a:t>
            </a:r>
            <a:endParaRPr lang="sk-SK" sz="1800" b="1" dirty="0">
              <a:latin typeface="Calibri" panose="020F0502020204030204" pitchFamily="34" charset="0"/>
            </a:endParaRPr>
          </a:p>
          <a:p>
            <a:r>
              <a:rPr lang="sk-SK" sz="1900" dirty="0"/>
              <a:t>Reakcia EÚ na koronakrízu -  nástroj pre plán obnovy a odolnosti </a:t>
            </a:r>
            <a:r>
              <a:rPr lang="sk-SK" sz="1900" b="1" dirty="0" err="1"/>
              <a:t>NextGenerationEU</a:t>
            </a:r>
            <a:r>
              <a:rPr lang="sk-SK" sz="1900" b="1" dirty="0"/>
              <a:t>, </a:t>
            </a:r>
            <a:r>
              <a:rPr lang="sk-SK" sz="1900" dirty="0"/>
              <a:t>v rámci ktorého sa investuje 806,9 miliardy eur, 30 % týchto prostriedkov sa investuje do ochrany klímy. Cieľom je aby bola Európa po pandémii zelenšia, </a:t>
            </a:r>
            <a:r>
              <a:rPr lang="sk-SK" sz="1900" dirty="0" err="1"/>
              <a:t>digitálnejšia</a:t>
            </a:r>
            <a:r>
              <a:rPr lang="sk-SK" sz="1900" dirty="0"/>
              <a:t> a lepšie pripravená na nadchádzajúce výzvy. Jeho hlavným prvkom je </a:t>
            </a:r>
            <a:r>
              <a:rPr lang="sk-SK" sz="1900" b="1" dirty="0"/>
              <a:t>Mechanizmus na podporu obnovy a odolnosti</a:t>
            </a:r>
            <a:r>
              <a:rPr lang="sk-SK" sz="1900" dirty="0"/>
              <a:t>, z ktorého sa poskytnú úvery a granty vo výške 723,8 miliardy eur na podporu reforiem a investícií. </a:t>
            </a:r>
          </a:p>
          <a:p>
            <a:endParaRPr lang="sk-SK" sz="1900" dirty="0"/>
          </a:p>
        </p:txBody>
      </p:sp>
    </p:spTree>
    <p:extLst>
      <p:ext uri="{BB962C8B-B14F-4D97-AF65-F5344CB8AC3E}">
        <p14:creationId xmlns:p14="http://schemas.microsoft.com/office/powerpoint/2010/main" val="3275649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61D3D2-A6AD-60D1-E29B-CCA84386D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440" y="90805"/>
            <a:ext cx="9387840" cy="1325563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Význam, prínosy, riziká a bariéry občianskej participácie pre riešenie environmentálnej krízy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FFEEAA0-CAA6-C83A-9312-EB29F3CA7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80" y="1818640"/>
            <a:ext cx="11724640" cy="3708401"/>
          </a:xfrm>
        </p:spPr>
        <p:txBody>
          <a:bodyPr>
            <a:normAutofit/>
          </a:bodyPr>
          <a:lstStyle/>
          <a:p>
            <a:r>
              <a:rPr lang="sk-SK" b="1" dirty="0"/>
              <a:t>Význam, prínos </a:t>
            </a:r>
            <a:r>
              <a:rPr lang="sk-SK" dirty="0"/>
              <a:t> </a:t>
            </a:r>
          </a:p>
          <a:p>
            <a:pPr marL="0" indent="0">
              <a:buNone/>
            </a:pPr>
            <a:r>
              <a:rPr lang="sk-SK" dirty="0"/>
              <a:t>- Zvyšovanie legitimity rozhodnutí verejného sektora, </a:t>
            </a:r>
          </a:p>
          <a:p>
            <a:pPr marL="0" indent="0">
              <a:buNone/>
            </a:pPr>
            <a:r>
              <a:rPr lang="sk-SK" dirty="0"/>
              <a:t>- Tlak na prijímanie dôsledných opatrení, znižovanie korupcie (? efektivita)</a:t>
            </a:r>
          </a:p>
          <a:p>
            <a:pPr marL="0" indent="0">
              <a:buNone/>
            </a:pPr>
            <a:r>
              <a:rPr lang="sk-SK" dirty="0"/>
              <a:t>- Spoluvytváranie prostredia podľa svojich potrieb, </a:t>
            </a:r>
          </a:p>
          <a:p>
            <a:pPr marL="0" indent="0">
              <a:buNone/>
            </a:pPr>
            <a:r>
              <a:rPr lang="sk-SK" dirty="0"/>
              <a:t>- Znižovanie ľahostajnosti voči svojmu prostrediu / zvyšovanie zodpovednosti </a:t>
            </a:r>
          </a:p>
          <a:p>
            <a:pPr marL="0" indent="0">
              <a:buNone/>
            </a:pPr>
            <a:r>
              <a:rPr lang="sk-SK" dirty="0"/>
              <a:t>- Formovanie sídelnej identity </a:t>
            </a:r>
          </a:p>
        </p:txBody>
      </p:sp>
    </p:spTree>
    <p:extLst>
      <p:ext uri="{BB962C8B-B14F-4D97-AF65-F5344CB8AC3E}">
        <p14:creationId xmlns:p14="http://schemas.microsoft.com/office/powerpoint/2010/main" val="2755971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A832C02-F6A4-D603-7D2A-DE383F9AD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40" y="1825625"/>
            <a:ext cx="10891520" cy="4585335"/>
          </a:xfrm>
        </p:spPr>
        <p:txBody>
          <a:bodyPr>
            <a:noAutofit/>
          </a:bodyPr>
          <a:lstStyle/>
          <a:p>
            <a:r>
              <a:rPr lang="sk-SK" dirty="0"/>
              <a:t>Možnosti: </a:t>
            </a:r>
          </a:p>
          <a:p>
            <a:pPr lvl="1"/>
            <a:r>
              <a:rPr lang="sk-SK" sz="2800" dirty="0"/>
              <a:t>Voľby s ohľadom na konkrétne aktivity s ochrane klímy a životného prostredia </a:t>
            </a:r>
          </a:p>
          <a:p>
            <a:pPr lvl="1"/>
            <a:r>
              <a:rPr lang="sk-SK" sz="2800" dirty="0"/>
              <a:t>Pripomienkovanie legislatívneho a strategického rámca SR a EÚ </a:t>
            </a:r>
          </a:p>
          <a:p>
            <a:pPr lvl="1"/>
            <a:r>
              <a:rPr lang="sk-SK" sz="2800" dirty="0"/>
              <a:t>Zapájanie do posudzovania vplyvov na životné prostredie 24/2006 </a:t>
            </a:r>
            <a:r>
              <a:rPr lang="sk-SK" sz="2800" dirty="0" err="1"/>
              <a:t>Z.z</a:t>
            </a:r>
            <a:r>
              <a:rPr lang="sk-SK" sz="2800" dirty="0"/>
              <a:t>. </a:t>
            </a:r>
          </a:p>
          <a:p>
            <a:pPr lvl="1"/>
            <a:r>
              <a:rPr lang="sk-SK" sz="2800" dirty="0"/>
              <a:t>Kampane </a:t>
            </a:r>
          </a:p>
          <a:p>
            <a:pPr lvl="1"/>
            <a:r>
              <a:rPr lang="sk-SK" sz="2800" dirty="0"/>
              <a:t>Príprava a realizácia projektov, pilotné pozitívne príklady  </a:t>
            </a:r>
          </a:p>
          <a:p>
            <a:pPr lvl="1"/>
            <a:r>
              <a:rPr lang="sk-SK" sz="2800" dirty="0"/>
              <a:t>Vzdelávanie </a:t>
            </a:r>
          </a:p>
          <a:p>
            <a:pPr lvl="1"/>
            <a:r>
              <a:rPr lang="sk-SK" sz="2800" dirty="0"/>
              <a:t>... 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97EF1BA-88EB-8ECE-5BA2-201BBBBF9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440" y="90805"/>
            <a:ext cx="9387840" cy="1325563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Význam, prínosy, riziká a bariéry občianskej participácie pre riešenie environmentálnej krízy</a:t>
            </a:r>
          </a:p>
        </p:txBody>
      </p:sp>
    </p:spTree>
    <p:extLst>
      <p:ext uri="{BB962C8B-B14F-4D97-AF65-F5344CB8AC3E}">
        <p14:creationId xmlns:p14="http://schemas.microsoft.com/office/powerpoint/2010/main" val="2811540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272ABC5-BBE5-D918-CBCD-FF41E118C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Rámec </a:t>
            </a:r>
          </a:p>
          <a:p>
            <a:pPr marL="0" indent="0">
              <a:buNone/>
            </a:pPr>
            <a:r>
              <a:rPr lang="sk-SK" dirty="0"/>
              <a:t>Dohovor EHK OSN o prístupe k informáciám, účasti verejnosti na rozhodovacom procese a prístupe k spravodlivosti v záležitostiach životného prostredia (Dohovor z </a:t>
            </a:r>
            <a:r>
              <a:rPr lang="sk-SK" dirty="0" err="1"/>
              <a:t>Aarhusu</a:t>
            </a:r>
            <a:r>
              <a:rPr lang="sk-SK" dirty="0"/>
              <a:t> 1998) </a:t>
            </a:r>
          </a:p>
          <a:p>
            <a:pPr marL="0" indent="0">
              <a:buNone/>
            </a:pPr>
            <a:r>
              <a:rPr lang="sk-SK" dirty="0"/>
              <a:t>Smernica Európskeho spoločenstva č. 35/2003 o účasti verejnosti na tvorbe určitých plánov, koncepcií a programov týkajúcich sa životného prostredia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4C6884C6-8FCA-3745-7CF7-B1FAA2352716}"/>
              </a:ext>
            </a:extLst>
          </p:cNvPr>
          <p:cNvSpPr txBox="1">
            <a:spLocks/>
          </p:cNvSpPr>
          <p:nvPr/>
        </p:nvSpPr>
        <p:spPr>
          <a:xfrm>
            <a:off x="1361440" y="90805"/>
            <a:ext cx="93878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>
                <a:solidFill>
                  <a:schemeClr val="accent1">
                    <a:lumMod val="75000"/>
                  </a:schemeClr>
                </a:solidFill>
              </a:rPr>
              <a:t>Význam, prínosy, riziká a bariéry občianskej participácie pre riešenie environmentálnej krízy</a:t>
            </a:r>
            <a:endParaRPr lang="sk-SK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232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7C18ABB-FA47-19AB-A00C-2CD2A9E0E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b="1" dirty="0"/>
              <a:t>Riziká </a:t>
            </a:r>
          </a:p>
          <a:p>
            <a:pPr marL="0" indent="0">
              <a:buNone/>
            </a:pPr>
            <a:r>
              <a:rPr lang="sk-SK" dirty="0"/>
              <a:t>- </a:t>
            </a:r>
            <a:r>
              <a:rPr lang="sk-SK" b="1" dirty="0"/>
              <a:t>Presadzovanie zmien na základe nepravdivých informácií </a:t>
            </a:r>
            <a:r>
              <a:rPr lang="sk-SK" dirty="0"/>
              <a:t>– riešenie neexistujúcich problémov namiesto reálnych, presadzovanie škodlivých</a:t>
            </a:r>
          </a:p>
          <a:p>
            <a:pPr marL="0" indent="0">
              <a:buNone/>
            </a:pPr>
            <a:r>
              <a:rPr lang="sk-SK" dirty="0"/>
              <a:t>- </a:t>
            </a:r>
            <a:r>
              <a:rPr lang="sk-SK" b="1" dirty="0"/>
              <a:t>Príklon k </a:t>
            </a:r>
            <a:r>
              <a:rPr lang="sk-SK" b="1" dirty="0" err="1"/>
              <a:t>ekofašizmu</a:t>
            </a:r>
            <a:r>
              <a:rPr lang="sk-SK" b="1" dirty="0"/>
              <a:t> </a:t>
            </a:r>
            <a:r>
              <a:rPr lang="sk-SK" dirty="0"/>
              <a:t>- </a:t>
            </a:r>
            <a:r>
              <a:rPr lang="sk-SK" dirty="0" err="1"/>
              <a:t>ekofašisti</a:t>
            </a:r>
            <a:r>
              <a:rPr lang="sk-SK" dirty="0"/>
              <a:t> považujú za znečisťovateľov / príčinu environmentálnej krízy špecifické sociálne skupiny (etnické menšiny, chudobných). Typický príklad - snaha o zníženie svetovej populácie v mene ochrany životného prostredia, alebo kombinácia týchto cieľov s homofóbiou, rasizmom, nacionalizmom alebo inými špecificky zameranými formami útlaku a nadradenosti. </a:t>
            </a:r>
          </a:p>
          <a:p>
            <a:pPr marL="0" indent="0">
              <a:buNone/>
            </a:pPr>
            <a:r>
              <a:rPr lang="sk-SK" dirty="0"/>
              <a:t> - ? NIMBY </a:t>
            </a:r>
          </a:p>
          <a:p>
            <a:pPr marL="0" indent="0">
              <a:buNone/>
            </a:pPr>
            <a:endParaRPr lang="sk-SK" dirty="0"/>
          </a:p>
          <a:p>
            <a:r>
              <a:rPr lang="sk-SK" dirty="0"/>
              <a:t>Bariéry 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6EB359C-5D4E-4531-3751-60E93E5D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440" y="90805"/>
            <a:ext cx="9387840" cy="1325563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Význam, prínosy, riziká a bariéry občianskej participácie pre riešenie environmentálnej krízy</a:t>
            </a:r>
          </a:p>
        </p:txBody>
      </p:sp>
    </p:spTree>
    <p:extLst>
      <p:ext uri="{BB962C8B-B14F-4D97-AF65-F5344CB8AC3E}">
        <p14:creationId xmlns:p14="http://schemas.microsoft.com/office/powerpoint/2010/main" val="68557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A8BDE51-916D-55F3-0102-777DBED13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60" y="6360160"/>
            <a:ext cx="11780520" cy="406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800" dirty="0">
                <a:hlinkClick r:id="rId2"/>
              </a:rPr>
              <a:t>https://cepa.priateliazeme.sk/component/booklibrary/9/view_bl/52/manualy/56/ako-organizovat-efektivne-druhe-vydanie</a:t>
            </a:r>
            <a:r>
              <a:rPr lang="sk-SK" sz="1800" dirty="0"/>
              <a:t> 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67957584-0091-964D-E29D-14D6FA26F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834164" y="-1029005"/>
            <a:ext cx="6178234" cy="831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18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0D8DB1-0BF0-90A8-6F7E-2397C79A3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520" y="132081"/>
            <a:ext cx="4643120" cy="622832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chemeClr val="accent5">
                    <a:lumMod val="75000"/>
                  </a:schemeClr>
                </a:solidFill>
              </a:rPr>
              <a:t>Vybrané zdroje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34DB09F-C0DB-044F-CFB9-0082F732B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" y="754913"/>
            <a:ext cx="11938000" cy="59710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100" dirty="0"/>
              <a:t>Zmena klímy </a:t>
            </a:r>
          </a:p>
          <a:p>
            <a:pPr marL="0" indent="0">
              <a:buNone/>
            </a:pPr>
            <a:r>
              <a:rPr lang="sk-SK" sz="1100" dirty="0">
                <a:hlinkClick r:id="rId2"/>
              </a:rPr>
              <a:t>https://www.ipcc.ch/</a:t>
            </a:r>
            <a:r>
              <a:rPr lang="sk-SK" sz="1100" dirty="0"/>
              <a:t> </a:t>
            </a:r>
          </a:p>
          <a:p>
            <a:pPr marL="0" indent="0">
              <a:buNone/>
            </a:pPr>
            <a:r>
              <a:rPr lang="sk-SK" sz="1100" dirty="0">
                <a:hlinkClick r:id="rId3"/>
              </a:rPr>
              <a:t>https://www.giss.nasa.gov/</a:t>
            </a:r>
            <a:r>
              <a:rPr lang="sk-SK" sz="1100" dirty="0"/>
              <a:t> </a:t>
            </a:r>
          </a:p>
          <a:p>
            <a:pPr marL="0" indent="0">
              <a:buNone/>
            </a:pPr>
            <a:r>
              <a:rPr lang="sk-SK" sz="1100" dirty="0">
                <a:hlinkClick r:id="rId4"/>
              </a:rPr>
              <a:t>https://skepticalscience.com/</a:t>
            </a:r>
            <a:r>
              <a:rPr lang="sk-SK" sz="1100" dirty="0"/>
              <a:t> </a:t>
            </a:r>
          </a:p>
          <a:p>
            <a:pPr marL="0" indent="0">
              <a:buNone/>
            </a:pPr>
            <a:r>
              <a:rPr lang="sk-SK" sz="1100" u="sng" dirty="0">
                <a:solidFill>
                  <a:srgbClr val="003300"/>
                </a:solidFill>
                <a:effectLst/>
                <a:ea typeface="Times New Roman" panose="02020603050405020304" pitchFamily="18" charset="0"/>
                <a:hlinkClick r:id="rId5"/>
              </a:rPr>
              <a:t>http://www.dmc.fmph.uniba.sk/public_html/main9.html</a:t>
            </a:r>
            <a:r>
              <a:rPr lang="sk-SK" sz="1100" u="sng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sk-SK" sz="1100" dirty="0">
                <a:hlinkClick r:id="rId6"/>
              </a:rPr>
              <a:t>https://www.shmu.sk/sk/?page=1&amp;id=klimat_operativneudaje1#</a:t>
            </a:r>
            <a:r>
              <a:rPr lang="sk-SK" sz="1100" dirty="0"/>
              <a:t>!</a:t>
            </a:r>
            <a:r>
              <a:rPr lang="sk-SK" sz="1100" u="sng" dirty="0">
                <a:solidFill>
                  <a:srgbClr val="003300"/>
                </a:solidFill>
              </a:rPr>
              <a:t> </a:t>
            </a:r>
            <a:endParaRPr lang="sk-SK" sz="1100" dirty="0"/>
          </a:p>
          <a:p>
            <a:pPr marL="0" indent="0">
              <a:buNone/>
            </a:pPr>
            <a:r>
              <a:rPr lang="sk-SK" sz="1100" dirty="0"/>
              <a:t>Planetárne hranice</a:t>
            </a:r>
          </a:p>
          <a:p>
            <a:pPr marL="0" indent="0">
              <a:buNone/>
            </a:pPr>
            <a:r>
              <a:rPr lang="sk-SK" sz="1100" dirty="0">
                <a:hlinkClick r:id="rId7"/>
              </a:rPr>
              <a:t>https://www.stockholmresilience.org/research/planetary-boundaries/the-nine-planetary-boundaries.html</a:t>
            </a:r>
            <a:r>
              <a:rPr lang="sk-SK" sz="1100" dirty="0"/>
              <a:t>  </a:t>
            </a:r>
          </a:p>
          <a:p>
            <a:pPr marL="0" indent="0">
              <a:buNone/>
            </a:pPr>
            <a:r>
              <a:rPr lang="sk-SK" sz="1100" dirty="0">
                <a:hlinkClick r:id="rId8"/>
              </a:rPr>
              <a:t>https://pubs.acs.org/doi/10.1021/acs.est.1c04158</a:t>
            </a:r>
            <a:r>
              <a:rPr lang="sk-SK" sz="1100" dirty="0"/>
              <a:t> </a:t>
            </a:r>
          </a:p>
          <a:p>
            <a:pPr marL="0" indent="0">
              <a:buNone/>
            </a:pPr>
            <a:r>
              <a:rPr lang="sk-SK" sz="1100" dirty="0"/>
              <a:t>Chemikálie  </a:t>
            </a:r>
          </a:p>
          <a:p>
            <a:pPr marL="0" indent="0">
              <a:buNone/>
            </a:pPr>
            <a:r>
              <a:rPr lang="sk-SK" sz="1100" dirty="0">
                <a:hlinkClick r:id="rId9"/>
              </a:rPr>
              <a:t>https://ec.europa.eu/environment/chemicals/index_en.htm</a:t>
            </a:r>
            <a:r>
              <a:rPr lang="sk-SK" sz="1100" dirty="0"/>
              <a:t> </a:t>
            </a:r>
          </a:p>
          <a:p>
            <a:pPr marL="0" indent="0">
              <a:buNone/>
            </a:pPr>
            <a:r>
              <a:rPr lang="sk-SK" sz="1100" dirty="0">
                <a:hlinkClick r:id="rId10"/>
              </a:rPr>
              <a:t>https://chemtrust.org/</a:t>
            </a:r>
            <a:r>
              <a:rPr lang="sk-SK" sz="1100" dirty="0"/>
              <a:t> </a:t>
            </a:r>
          </a:p>
          <a:p>
            <a:pPr marL="0" indent="0">
              <a:buNone/>
            </a:pPr>
            <a:r>
              <a:rPr lang="sk-SK" sz="1100" dirty="0">
                <a:hlinkClick r:id="rId11"/>
              </a:rPr>
              <a:t>https://med.nyu.edu/departments-institutes/pediatrics/divisions/environmental-pediatrics/research/policy-initiatives/disease-burden-costs-endocrine-disrupting-chemicals</a:t>
            </a:r>
            <a:r>
              <a:rPr lang="sk-SK" sz="1100" dirty="0"/>
              <a:t>  </a:t>
            </a:r>
          </a:p>
          <a:p>
            <a:pPr marL="0" indent="0">
              <a:buNone/>
            </a:pPr>
            <a:r>
              <a:rPr lang="sk-SK" sz="1100" dirty="0"/>
              <a:t>Udržateľná regionálna energetika (</a:t>
            </a:r>
            <a:r>
              <a:rPr lang="sk-SK" sz="1100" dirty="0" err="1"/>
              <a:t>o.z</a:t>
            </a:r>
            <a:r>
              <a:rPr lang="sk-SK" sz="1100" dirty="0"/>
              <a:t>. Priatelia Zeme – CEPA) </a:t>
            </a:r>
          </a:p>
          <a:p>
            <a:pPr marL="0" indent="0">
              <a:buNone/>
            </a:pPr>
            <a:r>
              <a:rPr lang="sk-SK" sz="1100" dirty="0">
                <a:hlinkClick r:id="rId12"/>
              </a:rPr>
              <a:t>http://cuers.sk/?page_id=308</a:t>
            </a:r>
            <a:r>
              <a:rPr lang="sk-SK" sz="1100" dirty="0"/>
              <a:t> </a:t>
            </a:r>
          </a:p>
          <a:p>
            <a:pPr marL="0" indent="0">
              <a:buNone/>
            </a:pPr>
            <a:r>
              <a:rPr lang="sk-SK" sz="1100" dirty="0">
                <a:hlinkClick r:id="rId13"/>
              </a:rPr>
              <a:t>https://energoportal.org/energetika-v-regionoch/kezmarok/96-info/448-zamagurie-zhrnutie</a:t>
            </a:r>
            <a:r>
              <a:rPr lang="sk-SK" sz="1100" dirty="0"/>
              <a:t> </a:t>
            </a:r>
          </a:p>
          <a:p>
            <a:pPr marL="0" indent="0">
              <a:buNone/>
            </a:pPr>
            <a:r>
              <a:rPr lang="sk-SK" sz="1100" dirty="0">
                <a:hlinkClick r:id="rId14"/>
              </a:rPr>
              <a:t>https://energoportal.org/energetika-v-regionoch/kezmarok/96-info/471-predmagurie-zhrnutie</a:t>
            </a:r>
            <a:r>
              <a:rPr lang="sk-SK" sz="1100" dirty="0"/>
              <a:t> </a:t>
            </a:r>
          </a:p>
          <a:p>
            <a:pPr marL="0" indent="0">
              <a:buNone/>
            </a:pPr>
            <a:r>
              <a:rPr lang="sk-SK" sz="1100" dirty="0"/>
              <a:t>Monitor vedeckých článkov – na hornej lište si viete navoliť tému životného prostredia, klímy atď. </a:t>
            </a:r>
          </a:p>
          <a:p>
            <a:pPr marL="0" indent="0">
              <a:buNone/>
            </a:pPr>
            <a:r>
              <a:rPr lang="sk-SK" sz="1100" dirty="0">
                <a:hlinkClick r:id="rId15"/>
              </a:rPr>
              <a:t>https://www.sciencedaily.com/news/earth_climate/</a:t>
            </a:r>
            <a:r>
              <a:rPr lang="sk-SK" sz="1100" dirty="0"/>
              <a:t>  </a:t>
            </a:r>
          </a:p>
          <a:p>
            <a:pPr marL="0" indent="0">
              <a:buNone/>
            </a:pPr>
            <a:r>
              <a:rPr lang="sk-SK" sz="1100" dirty="0"/>
              <a:t>Európsky parlament </a:t>
            </a:r>
            <a:r>
              <a:rPr lang="sk-SK" sz="1100" dirty="0">
                <a:hlinkClick r:id="rId16"/>
              </a:rPr>
              <a:t>https://www.europarl.europa.eu/portal/en</a:t>
            </a:r>
            <a:r>
              <a:rPr lang="sk-SK" sz="1100" dirty="0"/>
              <a:t>  , Európska komisia </a:t>
            </a:r>
            <a:r>
              <a:rPr lang="sk-SK" sz="1100" dirty="0">
                <a:hlinkClick r:id="rId17"/>
              </a:rPr>
              <a:t>https://ec.europa.eu/info/index_en</a:t>
            </a:r>
            <a:r>
              <a:rPr lang="sk-SK" sz="1100" dirty="0"/>
              <a:t>  , IEP MŽP SR </a:t>
            </a:r>
            <a:r>
              <a:rPr lang="sk-SK" sz="1100" dirty="0">
                <a:hlinkClick r:id="rId18"/>
              </a:rPr>
              <a:t>https://www.minzp.sk/iep/publikacie/</a:t>
            </a:r>
            <a:r>
              <a:rPr lang="sk-SK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5862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00B51A8-3B1E-CC74-4A8D-319C59934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280" y="1066800"/>
            <a:ext cx="10515600" cy="40436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3600" b="1" dirty="0">
                <a:solidFill>
                  <a:schemeClr val="accent1">
                    <a:lumMod val="75000"/>
                  </a:schemeClr>
                </a:solidFill>
              </a:rPr>
              <a:t>Ďakujem za pozornosť </a:t>
            </a:r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r>
              <a:rPr lang="sk-SK" sz="2000" dirty="0"/>
              <a:t>Ing. Ladislav Hegyi, environmentalista  </a:t>
            </a:r>
          </a:p>
          <a:p>
            <a:pPr marL="0" indent="0" algn="ctr">
              <a:buNone/>
            </a:pPr>
            <a:r>
              <a:rPr lang="sk-SK" sz="2000" dirty="0"/>
              <a:t>odborný poradca poslanca Európskeho parlamentu Martina </a:t>
            </a:r>
            <a:r>
              <a:rPr lang="sk-SK" sz="2000" dirty="0" err="1"/>
              <a:t>Hojsíka</a:t>
            </a:r>
            <a:r>
              <a:rPr lang="sk-SK" sz="2000" dirty="0"/>
              <a:t> pre environmentálnu politiku </a:t>
            </a:r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r>
              <a:rPr lang="sk-SK" sz="2000" dirty="0"/>
              <a:t>Bratislava, 30.9.2022 </a:t>
            </a:r>
          </a:p>
        </p:txBody>
      </p:sp>
    </p:spTree>
    <p:extLst>
      <p:ext uri="{BB962C8B-B14F-4D97-AF65-F5344CB8AC3E}">
        <p14:creationId xmlns:p14="http://schemas.microsoft.com/office/powerpoint/2010/main" val="1103200396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</TotalTime>
  <Words>2328</Words>
  <Application>Microsoft Office PowerPoint</Application>
  <PresentationFormat>Širokouhlá</PresentationFormat>
  <Paragraphs>152</Paragraphs>
  <Slides>22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Roboto</vt:lpstr>
      <vt:lpstr>Motív Office</vt:lpstr>
      <vt:lpstr>Občianska participácia v čase environmentálnej krízy</vt:lpstr>
      <vt:lpstr>Kľúčové environmentálne výzvy súčasnosti  a ich sociálny a ekonomický presah</vt:lpstr>
      <vt:lpstr>Planetárne hranice (Stockholm Resilience Centre)</vt:lpstr>
      <vt:lpstr>Planetárne hranice (Stockholm Resilience Centre)</vt:lpstr>
      <vt:lpstr>Planetárne hranice (Stockholm Resilience Centre)</vt:lpstr>
      <vt:lpstr>Planetárne hranice (Stockholm Resilience Centre)</vt:lpstr>
      <vt:lpstr>Planetárne hranice (Stockholm Resilience Centre)</vt:lpstr>
      <vt:lpstr>Kľúčové environmentálne výzvy súčasnosti  a ich sociálny a ekonomický presah</vt:lpstr>
      <vt:lpstr>Kľúčové environmentálne výzvy súčasnosti  a ich sociálny a ekonomický presah</vt:lpstr>
      <vt:lpstr>Kľúčové environmentálne výzvy súčasnosti  a ich sociálny a ekonomický presah</vt:lpstr>
      <vt:lpstr>Prezentácia programu PowerPoint</vt:lpstr>
      <vt:lpstr>Najväčšie výzvy ochrany životného prostredia v Európe v najbližších 30 rokoch</vt:lpstr>
      <vt:lpstr>„Odumierajúce“ témy a technológie</vt:lpstr>
      <vt:lpstr>Témy v ktorých sa vedie a bude viesť dôležitý zápas</vt:lpstr>
      <vt:lpstr>Ako reaguje EÚ – strategický, legislatívny a investičný klimaticko-environmentálny rámec EÚ </vt:lpstr>
      <vt:lpstr>Význam, prínosy, riziká a bariéry občianskej participácie pre riešenie environmentálnej krízy</vt:lpstr>
      <vt:lpstr>Význam, prínosy, riziká a bariéry občianskej participácie pre riešenie environmentálnej krízy</vt:lpstr>
      <vt:lpstr>Prezentácia programu PowerPoint</vt:lpstr>
      <vt:lpstr>Význam, prínosy, riziká a bariéry občianskej participácie pre riešenie environmentálnej krízy</vt:lpstr>
      <vt:lpstr>Prezentácia programu PowerPoint</vt:lpstr>
      <vt:lpstr>Vybrané zdroje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Občianska participácia v čase environmentálnej krízy</dc:title>
  <dc:creator>Ladislav Hegyi</dc:creator>
  <cp:lastModifiedBy>Svetlana Anna</cp:lastModifiedBy>
  <cp:revision>4</cp:revision>
  <dcterms:created xsi:type="dcterms:W3CDTF">2022-09-29T12:41:19Z</dcterms:created>
  <dcterms:modified xsi:type="dcterms:W3CDTF">2022-10-02T20:52:12Z</dcterms:modified>
</cp:coreProperties>
</file>