
<file path=[Content_Types].xml><?xml version="1.0" encoding="utf-8"?>
<Types xmlns="http://schemas.openxmlformats.org/package/2006/content-types">
  <Default Extension="jpeg" ContentType="image/jpeg"/>
  <Default Extension="jpg" ContentType="image/jpeg"/>
  <Default Extension="mkv" ContentType="video/unknown"/>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407" r:id="rId2"/>
    <p:sldId id="370" r:id="rId3"/>
    <p:sldId id="360" r:id="rId4"/>
    <p:sldId id="361" r:id="rId5"/>
    <p:sldId id="373" r:id="rId6"/>
    <p:sldId id="362" r:id="rId7"/>
    <p:sldId id="363" r:id="rId8"/>
    <p:sldId id="364" r:id="rId9"/>
    <p:sldId id="365" r:id="rId10"/>
    <p:sldId id="367" r:id="rId11"/>
    <p:sldId id="372" r:id="rId12"/>
    <p:sldId id="375" r:id="rId13"/>
    <p:sldId id="391" r:id="rId14"/>
    <p:sldId id="392" r:id="rId15"/>
    <p:sldId id="384" r:id="rId16"/>
    <p:sldId id="377" r:id="rId17"/>
    <p:sldId id="378" r:id="rId18"/>
    <p:sldId id="379" r:id="rId19"/>
    <p:sldId id="380" r:id="rId20"/>
    <p:sldId id="381" r:id="rId21"/>
    <p:sldId id="382" r:id="rId22"/>
    <p:sldId id="404" r:id="rId23"/>
    <p:sldId id="398" r:id="rId24"/>
    <p:sldId id="399" r:id="rId25"/>
    <p:sldId id="400" r:id="rId26"/>
    <p:sldId id="401" r:id="rId27"/>
    <p:sldId id="402" r:id="rId28"/>
    <p:sldId id="393" r:id="rId29"/>
    <p:sldId id="395" r:id="rId30"/>
    <p:sldId id="386" r:id="rId31"/>
    <p:sldId id="405" r:id="rId32"/>
    <p:sldId id="385" r:id="rId33"/>
    <p:sldId id="383" r:id="rId34"/>
    <p:sldId id="394" r:id="rId35"/>
    <p:sldId id="368" r:id="rId36"/>
    <p:sldId id="376" r:id="rId37"/>
    <p:sldId id="39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3B"/>
    <a:srgbClr val="FF9F1B"/>
    <a:srgbClr val="E72236"/>
    <a:srgbClr val="2EC4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0"/>
    <p:restoredTop sz="94598"/>
  </p:normalViewPr>
  <p:slideViewPr>
    <p:cSldViewPr snapToGrid="0" snapToObjects="1">
      <p:cViewPr varScale="1">
        <p:scale>
          <a:sx n="108" d="100"/>
          <a:sy n="108" d="100"/>
        </p:scale>
        <p:origin x="774" y="108"/>
      </p:cViewPr>
      <p:guideLst/>
    </p:cSldViewPr>
  </p:slideViewPr>
  <p:notesTextViewPr>
    <p:cViewPr>
      <p:scale>
        <a:sx n="3" d="2"/>
        <a:sy n="3" d="2"/>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CC6FBD-29EA-4E39-BC18-4012D92C66C5}" type="datetimeFigureOut">
              <a:rPr lang="sk-SK" smtClean="0"/>
              <a:t>7. 6. 2022</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D0406-86F7-4428-872C-7BA82C2BE573}" type="slidenum">
              <a:rPr lang="sk-SK" smtClean="0"/>
              <a:t>‹#›</a:t>
            </a:fld>
            <a:endParaRPr lang="sk-SK"/>
          </a:p>
        </p:txBody>
      </p:sp>
    </p:spTree>
    <p:extLst>
      <p:ext uri="{BB962C8B-B14F-4D97-AF65-F5344CB8AC3E}">
        <p14:creationId xmlns:p14="http://schemas.microsoft.com/office/powerpoint/2010/main" val="1993002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andfonline.com/doi/abs/10.1080/10584609.2019.1668894"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sz="1200" kern="1200" dirty="0">
                <a:solidFill>
                  <a:schemeClr val="tx1"/>
                </a:solidFill>
                <a:effectLst/>
                <a:latin typeface="+mn-lt"/>
                <a:ea typeface="+mn-ea"/>
                <a:cs typeface="+mn-cs"/>
              </a:rPr>
              <a:t>Tí, ktorí uverili, si nezaslúžia naše pohŕdanie ani výsmech. Naopak, ak sa po omyle pýtajú, je namieste to uznať.  Chyby robí každý. Vidieť svoj omyl je fajn, každého, kto svoju chybu uzná a možno aj opraví si zaslúži uznanie. Netreba sa zaňho hanbiť – preto ak prídeme, že sa niekto mýli a je ochotný nás počúvať, skôr vyzdvihnime to, že si chybu autor uvedomil a opravil.</a:t>
            </a:r>
          </a:p>
          <a:p>
            <a:r>
              <a:rPr lang="sk-SK" sz="1200" kern="1200" dirty="0">
                <a:solidFill>
                  <a:schemeClr val="tx1"/>
                </a:solidFill>
                <a:effectLst/>
                <a:latin typeface="+mn-lt"/>
                <a:ea typeface="+mn-ea"/>
                <a:cs typeface="+mn-cs"/>
              </a:rPr>
              <a:t>Do polemík sa púšťajme vtedy, ak máme čím skreslené informácie nahradiť – teda pravdivou verziou s uvedením zdrojov, nahradiť nepravdu pravdou. A tiež vysvetlením, čo nás môže upozorniť, že pôvodná verzia je </a:t>
            </a:r>
            <a:r>
              <a:rPr lang="sk-SK" sz="1200" kern="1200" dirty="0" err="1">
                <a:solidFill>
                  <a:schemeClr val="tx1"/>
                </a:solidFill>
                <a:effectLst/>
                <a:latin typeface="+mn-lt"/>
                <a:ea typeface="+mn-ea"/>
                <a:cs typeface="+mn-cs"/>
              </a:rPr>
              <a:t>hoax</a:t>
            </a:r>
            <a:r>
              <a:rPr lang="sk-SK" sz="1200" kern="1200" dirty="0">
                <a:solidFill>
                  <a:schemeClr val="tx1"/>
                </a:solidFill>
                <a:effectLst/>
                <a:latin typeface="+mn-lt"/>
                <a:ea typeface="+mn-ea"/>
                <a:cs typeface="+mn-cs"/>
              </a:rPr>
              <a:t>. Púšťajme sa do vysvetľovania vtedy, ak v danom momente vieme byť trpezliví a dôslední. Dajme si čas, nech nemusíme odpovedať v rýchlosti a možno zabudnúť na podstatné detaily. </a:t>
            </a:r>
          </a:p>
          <a:p>
            <a:r>
              <a:rPr lang="sk-SK" sz="1200" kern="1200" dirty="0">
                <a:solidFill>
                  <a:schemeClr val="tx1"/>
                </a:solidFill>
                <a:effectLst/>
                <a:latin typeface="+mn-lt"/>
                <a:ea typeface="+mn-ea"/>
                <a:cs typeface="+mn-cs"/>
              </a:rPr>
              <a:t>Prečo práve toto práve títo ľudia hovoria? Sú to tí, ktorí v danom prípade nesú zodpovednosť? Sú to tí, ktorí sú kompetentní? Odkiaľ prišli? Naozaj existujú? Aj ich inštitúcie? Majú dostatočné vzdelanie, oprávnenie?  Verme tým, ktorí k tomu, čo hovoria, nesú zodpovednosť – a nie naopak.</a:t>
            </a:r>
          </a:p>
          <a:p>
            <a:r>
              <a:rPr lang="sk-SK" sz="1200" kern="1200" dirty="0">
                <a:solidFill>
                  <a:schemeClr val="tx1"/>
                </a:solidFill>
                <a:effectLst/>
                <a:latin typeface="+mn-lt"/>
                <a:ea typeface="+mn-ea"/>
                <a:cs typeface="+mn-cs"/>
              </a:rPr>
              <a:t>Nemá veľmi zmysel bojovať vnútri dezinformačnej scény.  Tam riskujete vážnu hádku bez toho, že uspejete s argumentmi, hoci by boli super kvalitné. Aj preto, že autori sami majú často viac dôvodov, prečo klamať, veľakrát aj zištných. Oplatí sa skôr sa snažiť zabrániť tomu, aby </a:t>
            </a:r>
            <a:r>
              <a:rPr lang="sk-SK" sz="1200" kern="1200" dirty="0" err="1">
                <a:solidFill>
                  <a:schemeClr val="tx1"/>
                </a:solidFill>
                <a:effectLst/>
                <a:latin typeface="+mn-lt"/>
                <a:ea typeface="+mn-ea"/>
                <a:cs typeface="+mn-cs"/>
              </a:rPr>
              <a:t>hoaxy</a:t>
            </a:r>
            <a:r>
              <a:rPr lang="sk-SK" sz="1200" kern="1200" dirty="0">
                <a:solidFill>
                  <a:schemeClr val="tx1"/>
                </a:solidFill>
                <a:effectLst/>
                <a:latin typeface="+mn-lt"/>
                <a:ea typeface="+mn-ea"/>
                <a:cs typeface="+mn-cs"/>
              </a:rPr>
              <a:t> zaplavili </a:t>
            </a:r>
            <a:r>
              <a:rPr lang="sk-SK" sz="1200" kern="1200" dirty="0" err="1">
                <a:solidFill>
                  <a:schemeClr val="tx1"/>
                </a:solidFill>
                <a:effectLst/>
                <a:latin typeface="+mn-lt"/>
                <a:ea typeface="+mn-ea"/>
                <a:cs typeface="+mn-cs"/>
              </a:rPr>
              <a:t>mainstream</a:t>
            </a:r>
            <a:r>
              <a:rPr lang="sk-SK" sz="1200" kern="1200" dirty="0">
                <a:solidFill>
                  <a:schemeClr val="tx1"/>
                </a:solidFill>
                <a:effectLst/>
                <a:latin typeface="+mn-lt"/>
                <a:ea typeface="+mn-ea"/>
                <a:cs typeface="+mn-cs"/>
              </a:rPr>
              <a:t> a aby si ich vaši známi, niekedy nevedomí, niekedy nerozhodní, šírili medzi sebou.</a:t>
            </a:r>
          </a:p>
          <a:p>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8</a:t>
            </a:fld>
            <a:endParaRPr lang="sk-SK"/>
          </a:p>
        </p:txBody>
      </p:sp>
    </p:spTree>
    <p:extLst>
      <p:ext uri="{BB962C8B-B14F-4D97-AF65-F5344CB8AC3E}">
        <p14:creationId xmlns:p14="http://schemas.microsoft.com/office/powerpoint/2010/main" val="1652331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Oplatí sa diskutovať</a:t>
            </a:r>
            <a:r>
              <a:rPr lang="sk-SK" baseline="0" dirty="0"/>
              <a:t> – potvrdzuje to https://www.tandfonline.com/doi/abs/10.1080/10584609.2019.1668894</a:t>
            </a:r>
          </a:p>
          <a:p>
            <a:r>
              <a:rPr lang="sk-SK" sz="1200" b="0" i="0" kern="1200" dirty="0">
                <a:solidFill>
                  <a:schemeClr val="tx1"/>
                </a:solidFill>
                <a:effectLst/>
                <a:latin typeface="+mn-lt"/>
                <a:ea typeface="+mn-ea"/>
                <a:cs typeface="+mn-cs"/>
              </a:rPr>
              <a:t>vedci sa nedávno pozreli prierezovo na všetky a v takejto </a:t>
            </a:r>
            <a:r>
              <a:rPr lang="sk-SK" sz="1200" b="0" i="0" u="none" strike="noStrike" kern="1200" dirty="0" err="1">
                <a:solidFill>
                  <a:schemeClr val="tx1"/>
                </a:solidFill>
                <a:effectLst/>
                <a:latin typeface="+mn-lt"/>
                <a:ea typeface="+mn-ea"/>
                <a:cs typeface="+mn-cs"/>
                <a:hlinkClick r:id="rId3"/>
              </a:rPr>
              <a:t>metaanalýze</a:t>
            </a:r>
            <a:r>
              <a:rPr lang="sk-SK" sz="1200" b="0" i="0" u="none" strike="noStrike" kern="1200" dirty="0">
                <a:solidFill>
                  <a:schemeClr val="tx1"/>
                </a:solidFill>
                <a:effectLst/>
                <a:latin typeface="+mn-lt"/>
                <a:ea typeface="+mn-ea"/>
                <a:cs typeface="+mn-cs"/>
                <a:hlinkClick r:id="rId3"/>
              </a:rPr>
              <a:t> 30 štúdií</a:t>
            </a:r>
            <a:r>
              <a:rPr lang="sk-SK" sz="1200" b="0" i="0" kern="1200" dirty="0">
                <a:solidFill>
                  <a:schemeClr val="tx1"/>
                </a:solidFill>
                <a:effectLst/>
                <a:latin typeface="+mn-lt"/>
                <a:ea typeface="+mn-ea"/>
                <a:cs typeface="+mn-cs"/>
              </a:rPr>
              <a:t> o efektívnosti </a:t>
            </a:r>
            <a:r>
              <a:rPr lang="sk-SK" sz="1200" b="0" i="0" kern="1200" dirty="0" err="1">
                <a:solidFill>
                  <a:schemeClr val="tx1"/>
                </a:solidFill>
                <a:effectLst/>
                <a:latin typeface="+mn-lt"/>
                <a:ea typeface="+mn-ea"/>
                <a:cs typeface="+mn-cs"/>
              </a:rPr>
              <a:t>fact-checkingu</a:t>
            </a:r>
            <a:r>
              <a:rPr lang="sk-SK" sz="1200" b="0" i="0" kern="1200" dirty="0">
                <a:solidFill>
                  <a:schemeClr val="tx1"/>
                </a:solidFill>
                <a:effectLst/>
                <a:latin typeface="+mn-lt"/>
                <a:ea typeface="+mn-ea"/>
                <a:cs typeface="+mn-cs"/>
              </a:rPr>
              <a:t> im vyšlo, že </a:t>
            </a:r>
            <a:r>
              <a:rPr lang="sk-SK" sz="1200" b="0" i="0" kern="1200" dirty="0" err="1">
                <a:solidFill>
                  <a:schemeClr val="tx1"/>
                </a:solidFill>
                <a:effectLst/>
                <a:latin typeface="+mn-lt"/>
                <a:ea typeface="+mn-ea"/>
                <a:cs typeface="+mn-cs"/>
              </a:rPr>
              <a:t>fact-checking</a:t>
            </a:r>
            <a:r>
              <a:rPr lang="sk-SK" sz="1200" b="0" i="0" kern="1200" dirty="0">
                <a:solidFill>
                  <a:schemeClr val="tx1"/>
                </a:solidFill>
                <a:effectLst/>
                <a:latin typeface="+mn-lt"/>
                <a:ea typeface="+mn-ea"/>
                <a:cs typeface="+mn-cs"/>
              </a:rPr>
              <a:t> má signifikantný efekt. Miera tohto efektu sa však dosť líšila medzi jednotlivými štúdiami, čo naznačuje, že účinnosť </a:t>
            </a:r>
            <a:r>
              <a:rPr lang="sk-SK" sz="1200" b="0" i="0" kern="1200" dirty="0" err="1">
                <a:solidFill>
                  <a:schemeClr val="tx1"/>
                </a:solidFill>
                <a:effectLst/>
                <a:latin typeface="+mn-lt"/>
                <a:ea typeface="+mn-ea"/>
                <a:cs typeface="+mn-cs"/>
              </a:rPr>
              <a:t>fact-checkingu</a:t>
            </a:r>
            <a:r>
              <a:rPr lang="sk-SK" sz="1200" b="0" i="0" kern="1200" dirty="0">
                <a:solidFill>
                  <a:schemeClr val="tx1"/>
                </a:solidFill>
                <a:effectLst/>
                <a:latin typeface="+mn-lt"/>
                <a:ea typeface="+mn-ea"/>
                <a:cs typeface="+mn-cs"/>
              </a:rPr>
              <a:t> sa odlišuje a závisí od viacerých premenných.</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11</a:t>
            </a:fld>
            <a:endParaRPr lang="sk-SK"/>
          </a:p>
        </p:txBody>
      </p:sp>
    </p:spTree>
    <p:extLst>
      <p:ext uri="{BB962C8B-B14F-4D97-AF65-F5344CB8AC3E}">
        <p14:creationId xmlns:p14="http://schemas.microsoft.com/office/powerpoint/2010/main" val="2430262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https://pubmed.ncbi.nlm.nih.gov/34507996/</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12</a:t>
            </a:fld>
            <a:endParaRPr lang="sk-SK"/>
          </a:p>
        </p:txBody>
      </p:sp>
    </p:spTree>
    <p:extLst>
      <p:ext uri="{BB962C8B-B14F-4D97-AF65-F5344CB8AC3E}">
        <p14:creationId xmlns:p14="http://schemas.microsoft.com/office/powerpoint/2010/main" val="3513377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Na toto sa dá apelovať</a:t>
            </a:r>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29</a:t>
            </a:fld>
            <a:endParaRPr lang="sk-SK"/>
          </a:p>
        </p:txBody>
      </p:sp>
    </p:spTree>
    <p:extLst>
      <p:ext uri="{BB962C8B-B14F-4D97-AF65-F5344CB8AC3E}">
        <p14:creationId xmlns:p14="http://schemas.microsoft.com/office/powerpoint/2010/main" val="2802477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Povrchne</a:t>
            </a:r>
            <a:r>
              <a:rPr lang="sk-SK" baseline="0" dirty="0"/>
              <a:t> vnímame aj klasické médiá</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34</a:t>
            </a:fld>
            <a:endParaRPr lang="sk-SK"/>
          </a:p>
        </p:txBody>
      </p:sp>
    </p:spTree>
    <p:extLst>
      <p:ext uri="{BB962C8B-B14F-4D97-AF65-F5344CB8AC3E}">
        <p14:creationId xmlns:p14="http://schemas.microsoft.com/office/powerpoint/2010/main" val="598214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Kedysi všetci</a:t>
            </a:r>
            <a:r>
              <a:rPr lang="sk-SK" baseline="0" dirty="0"/>
              <a:t> vedeli to isté, dnes to tak nie je</a:t>
            </a:r>
            <a:endParaRPr lang="sk-SK" dirty="0"/>
          </a:p>
        </p:txBody>
      </p:sp>
      <p:sp>
        <p:nvSpPr>
          <p:cNvPr id="4" name="Zástupný objekt pre číslo snímky 3"/>
          <p:cNvSpPr>
            <a:spLocks noGrp="1"/>
          </p:cNvSpPr>
          <p:nvPr>
            <p:ph type="sldNum" sz="quarter" idx="10"/>
          </p:nvPr>
        </p:nvSpPr>
        <p:spPr/>
        <p:txBody>
          <a:bodyPr/>
          <a:lstStyle/>
          <a:p>
            <a:fld id="{A56D0406-86F7-4428-872C-7BA82C2BE573}" type="slidenum">
              <a:rPr lang="sk-SK" smtClean="0"/>
              <a:t>35</a:t>
            </a:fld>
            <a:endParaRPr lang="sk-SK"/>
          </a:p>
        </p:txBody>
      </p:sp>
    </p:spTree>
    <p:extLst>
      <p:ext uri="{BB962C8B-B14F-4D97-AF65-F5344CB8AC3E}">
        <p14:creationId xmlns:p14="http://schemas.microsoft.com/office/powerpoint/2010/main" val="1140578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69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305431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0 w 12192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2000" h="3429000">
                <a:moveTo>
                  <a:pt x="0" y="0"/>
                </a:moveTo>
                <a:lnTo>
                  <a:pt x="12192000" y="0"/>
                </a:lnTo>
                <a:lnTo>
                  <a:pt x="12192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706948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342900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0 w 12192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2000" h="3429000">
                <a:moveTo>
                  <a:pt x="0" y="0"/>
                </a:moveTo>
                <a:lnTo>
                  <a:pt x="12192000" y="0"/>
                </a:lnTo>
                <a:lnTo>
                  <a:pt x="12192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048878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94658" y="794658"/>
            <a:ext cx="10602685" cy="5268685"/>
          </a:xfrm>
          <a:custGeom>
            <a:avLst/>
            <a:gdLst>
              <a:gd name="connsiteX0" fmla="*/ 0 w 10602685"/>
              <a:gd name="connsiteY0" fmla="*/ 0 h 5268685"/>
              <a:gd name="connsiteX1" fmla="*/ 10602685 w 10602685"/>
              <a:gd name="connsiteY1" fmla="*/ 0 h 5268685"/>
              <a:gd name="connsiteX2" fmla="*/ 10602685 w 10602685"/>
              <a:gd name="connsiteY2" fmla="*/ 5268685 h 5268685"/>
              <a:gd name="connsiteX3" fmla="*/ 0 w 10602685"/>
              <a:gd name="connsiteY3" fmla="*/ 5268685 h 5268685"/>
            </a:gdLst>
            <a:ahLst/>
            <a:cxnLst>
              <a:cxn ang="0">
                <a:pos x="connsiteX0" y="connsiteY0"/>
              </a:cxn>
              <a:cxn ang="0">
                <a:pos x="connsiteX1" y="connsiteY1"/>
              </a:cxn>
              <a:cxn ang="0">
                <a:pos x="connsiteX2" y="connsiteY2"/>
              </a:cxn>
              <a:cxn ang="0">
                <a:pos x="connsiteX3" y="connsiteY3"/>
              </a:cxn>
            </a:cxnLst>
            <a:rect l="l" t="t" r="r" b="b"/>
            <a:pathLst>
              <a:path w="10602685" h="5268685">
                <a:moveTo>
                  <a:pt x="0" y="0"/>
                </a:moveTo>
                <a:lnTo>
                  <a:pt x="10602685" y="0"/>
                </a:lnTo>
                <a:lnTo>
                  <a:pt x="10602685" y="5268685"/>
                </a:lnTo>
                <a:lnTo>
                  <a:pt x="0" y="5268685"/>
                </a:lnTo>
                <a:close/>
              </a:path>
            </a:pathLst>
          </a:custGeom>
        </p:spPr>
        <p:txBody>
          <a:bodyPr wrap="square">
            <a:noAutofit/>
          </a:bodyPr>
          <a:lstStyle/>
          <a:p>
            <a:endParaRPr lang="en-US"/>
          </a:p>
        </p:txBody>
      </p:sp>
    </p:spTree>
    <p:extLst>
      <p:ext uri="{BB962C8B-B14F-4D97-AF65-F5344CB8AC3E}">
        <p14:creationId xmlns:p14="http://schemas.microsoft.com/office/powerpoint/2010/main" val="935452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17" name="Picture Placeholder 16"/>
          <p:cNvSpPr>
            <a:spLocks noGrp="1"/>
          </p:cNvSpPr>
          <p:nvPr>
            <p:ph type="pic" sz="quarter" idx="11"/>
          </p:nvPr>
        </p:nvSpPr>
        <p:spPr>
          <a:xfrm>
            <a:off x="609600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18" name="Picture Placeholder 17"/>
          <p:cNvSpPr>
            <a:spLocks noGrp="1"/>
          </p:cNvSpPr>
          <p:nvPr>
            <p:ph type="pic" sz="quarter" idx="12"/>
          </p:nvPr>
        </p:nvSpPr>
        <p:spPr>
          <a:xfrm>
            <a:off x="0"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15" name="Picture Placeholder 14"/>
          <p:cNvSpPr>
            <a:spLocks noGrp="1"/>
          </p:cNvSpPr>
          <p:nvPr>
            <p:ph type="pic" sz="quarter" idx="13"/>
          </p:nvPr>
        </p:nvSpPr>
        <p:spPr>
          <a:xfrm>
            <a:off x="6096000"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795361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609600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283862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846879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609600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7" name="Picture Placeholder 6"/>
          <p:cNvSpPr>
            <a:spLocks noGrp="1"/>
          </p:cNvSpPr>
          <p:nvPr>
            <p:ph type="pic" sz="quarter" idx="13"/>
          </p:nvPr>
        </p:nvSpPr>
        <p:spPr>
          <a:xfrm>
            <a:off x="6096000"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223899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7" name="Picture Placeholder 6"/>
          <p:cNvSpPr>
            <a:spLocks noGrp="1"/>
          </p:cNvSpPr>
          <p:nvPr>
            <p:ph type="pic" sz="quarter" idx="12"/>
          </p:nvPr>
        </p:nvSpPr>
        <p:spPr>
          <a:xfrm>
            <a:off x="0"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984982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439798" y="-1"/>
            <a:ext cx="7752202" cy="6858000"/>
          </a:xfrm>
          <a:custGeom>
            <a:avLst/>
            <a:gdLst>
              <a:gd name="connsiteX0" fmla="*/ 0 w 7752202"/>
              <a:gd name="connsiteY0" fmla="*/ 0 h 6858000"/>
              <a:gd name="connsiteX1" fmla="*/ 7752202 w 7752202"/>
              <a:gd name="connsiteY1" fmla="*/ 0 h 6858000"/>
              <a:gd name="connsiteX2" fmla="*/ 7752202 w 7752202"/>
              <a:gd name="connsiteY2" fmla="*/ 6858000 h 6858000"/>
              <a:gd name="connsiteX3" fmla="*/ 0 w 77522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752202" h="6858000">
                <a:moveTo>
                  <a:pt x="0" y="0"/>
                </a:moveTo>
                <a:lnTo>
                  <a:pt x="7752202" y="0"/>
                </a:lnTo>
                <a:lnTo>
                  <a:pt x="7752202"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477779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710616" y="0"/>
            <a:ext cx="4481383" cy="6858000"/>
          </a:xfrm>
          <a:custGeom>
            <a:avLst/>
            <a:gdLst>
              <a:gd name="connsiteX0" fmla="*/ 0 w 4481383"/>
              <a:gd name="connsiteY0" fmla="*/ 0 h 6858000"/>
              <a:gd name="connsiteX1" fmla="*/ 4481383 w 4481383"/>
              <a:gd name="connsiteY1" fmla="*/ 0 h 6858000"/>
              <a:gd name="connsiteX2" fmla="*/ 4481383 w 4481383"/>
              <a:gd name="connsiteY2" fmla="*/ 6858000 h 6858000"/>
              <a:gd name="connsiteX3" fmla="*/ 0 w 44813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481383" h="6858000">
                <a:moveTo>
                  <a:pt x="0" y="0"/>
                </a:moveTo>
                <a:lnTo>
                  <a:pt x="4481383" y="0"/>
                </a:lnTo>
                <a:lnTo>
                  <a:pt x="4481383"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970426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4481383" cy="6858000"/>
          </a:xfrm>
          <a:custGeom>
            <a:avLst/>
            <a:gdLst>
              <a:gd name="connsiteX0" fmla="*/ 0 w 4481383"/>
              <a:gd name="connsiteY0" fmla="*/ 0 h 6858000"/>
              <a:gd name="connsiteX1" fmla="*/ 4481383 w 4481383"/>
              <a:gd name="connsiteY1" fmla="*/ 0 h 6858000"/>
              <a:gd name="connsiteX2" fmla="*/ 4481383 w 4481383"/>
              <a:gd name="connsiteY2" fmla="*/ 6858000 h 6858000"/>
              <a:gd name="connsiteX3" fmla="*/ 0 w 44813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481383" h="6858000">
                <a:moveTo>
                  <a:pt x="0" y="0"/>
                </a:moveTo>
                <a:lnTo>
                  <a:pt x="4481383" y="0"/>
                </a:lnTo>
                <a:lnTo>
                  <a:pt x="4481383"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391909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0" y="0"/>
            <a:ext cx="5206738" cy="6858000"/>
          </a:xfrm>
          <a:custGeom>
            <a:avLst/>
            <a:gdLst>
              <a:gd name="connsiteX0" fmla="*/ 0 w 5206738"/>
              <a:gd name="connsiteY0" fmla="*/ 0 h 6858000"/>
              <a:gd name="connsiteX1" fmla="*/ 5206738 w 5206738"/>
              <a:gd name="connsiteY1" fmla="*/ 0 h 6858000"/>
              <a:gd name="connsiteX2" fmla="*/ 5206738 w 5206738"/>
              <a:gd name="connsiteY2" fmla="*/ 6858000 h 6858000"/>
              <a:gd name="connsiteX3" fmla="*/ 0 w 52067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206738" h="6858000">
                <a:moveTo>
                  <a:pt x="0" y="0"/>
                </a:moveTo>
                <a:lnTo>
                  <a:pt x="5206738" y="0"/>
                </a:lnTo>
                <a:lnTo>
                  <a:pt x="5206738"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709692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855309" y="0"/>
            <a:ext cx="4481383" cy="6858000"/>
          </a:xfrm>
          <a:custGeom>
            <a:avLst/>
            <a:gdLst>
              <a:gd name="connsiteX0" fmla="*/ 0 w 4481383"/>
              <a:gd name="connsiteY0" fmla="*/ 0 h 6858000"/>
              <a:gd name="connsiteX1" fmla="*/ 4481383 w 4481383"/>
              <a:gd name="connsiteY1" fmla="*/ 0 h 6858000"/>
              <a:gd name="connsiteX2" fmla="*/ 4481383 w 4481383"/>
              <a:gd name="connsiteY2" fmla="*/ 6858000 h 6858000"/>
              <a:gd name="connsiteX3" fmla="*/ 0 w 44813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481383" h="6858000">
                <a:moveTo>
                  <a:pt x="0" y="0"/>
                </a:moveTo>
                <a:lnTo>
                  <a:pt x="4481383" y="0"/>
                </a:lnTo>
                <a:lnTo>
                  <a:pt x="4481383"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784470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1" name="Picture Placeholder 20"/>
          <p:cNvSpPr>
            <a:spLocks noGrp="1"/>
          </p:cNvSpPr>
          <p:nvPr>
            <p:ph type="pic" sz="quarter" idx="10"/>
          </p:nvPr>
        </p:nvSpPr>
        <p:spPr>
          <a:xfrm>
            <a:off x="5334000" y="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a:noAutofit/>
          </a:bodyPr>
          <a:lstStyle/>
          <a:p>
            <a:endParaRPr lang="en-US"/>
          </a:p>
        </p:txBody>
      </p:sp>
      <p:sp>
        <p:nvSpPr>
          <p:cNvPr id="22" name="Picture Placeholder 21"/>
          <p:cNvSpPr>
            <a:spLocks noGrp="1"/>
          </p:cNvSpPr>
          <p:nvPr>
            <p:ph type="pic" sz="quarter" idx="11"/>
          </p:nvPr>
        </p:nvSpPr>
        <p:spPr>
          <a:xfrm>
            <a:off x="8763000" y="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a:noAutofit/>
          </a:bodyPr>
          <a:lstStyle/>
          <a:p>
            <a:endParaRPr lang="en-US"/>
          </a:p>
        </p:txBody>
      </p:sp>
      <p:sp>
        <p:nvSpPr>
          <p:cNvPr id="23" name="Picture Placeholder 22"/>
          <p:cNvSpPr>
            <a:spLocks noGrp="1"/>
          </p:cNvSpPr>
          <p:nvPr>
            <p:ph type="pic" sz="quarter" idx="12"/>
          </p:nvPr>
        </p:nvSpPr>
        <p:spPr>
          <a:xfrm>
            <a:off x="5334000" y="342900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a:noAutofit/>
          </a:bodyPr>
          <a:lstStyle/>
          <a:p>
            <a:endParaRPr lang="en-US"/>
          </a:p>
        </p:txBody>
      </p:sp>
      <p:sp>
        <p:nvSpPr>
          <p:cNvPr id="24" name="Picture Placeholder 23"/>
          <p:cNvSpPr>
            <a:spLocks noGrp="1"/>
          </p:cNvSpPr>
          <p:nvPr>
            <p:ph type="pic" sz="quarter" idx="13"/>
          </p:nvPr>
        </p:nvSpPr>
        <p:spPr>
          <a:xfrm>
            <a:off x="8763000" y="342900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177019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4009198" y="1076335"/>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
        <p:nvSpPr>
          <p:cNvPr id="20" name="Picture Placeholder 19"/>
          <p:cNvSpPr>
            <a:spLocks noGrp="1"/>
          </p:cNvSpPr>
          <p:nvPr>
            <p:ph type="pic" sz="quarter" idx="11"/>
          </p:nvPr>
        </p:nvSpPr>
        <p:spPr>
          <a:xfrm>
            <a:off x="6427439" y="1076335"/>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
        <p:nvSpPr>
          <p:cNvPr id="21" name="Picture Placeholder 20"/>
          <p:cNvSpPr>
            <a:spLocks noGrp="1"/>
          </p:cNvSpPr>
          <p:nvPr>
            <p:ph type="pic" sz="quarter" idx="12"/>
          </p:nvPr>
        </p:nvSpPr>
        <p:spPr>
          <a:xfrm>
            <a:off x="8845680" y="1076335"/>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
        <p:nvSpPr>
          <p:cNvPr id="22" name="Picture Placeholder 21"/>
          <p:cNvSpPr>
            <a:spLocks noGrp="1"/>
          </p:cNvSpPr>
          <p:nvPr>
            <p:ph type="pic" sz="quarter" idx="13"/>
          </p:nvPr>
        </p:nvSpPr>
        <p:spPr>
          <a:xfrm>
            <a:off x="4009198" y="3488917"/>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
        <p:nvSpPr>
          <p:cNvPr id="23" name="Picture Placeholder 22"/>
          <p:cNvSpPr>
            <a:spLocks noGrp="1"/>
          </p:cNvSpPr>
          <p:nvPr>
            <p:ph type="pic" sz="quarter" idx="14"/>
          </p:nvPr>
        </p:nvSpPr>
        <p:spPr>
          <a:xfrm>
            <a:off x="6427439" y="3488917"/>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
        <p:nvSpPr>
          <p:cNvPr id="24" name="Picture Placeholder 23"/>
          <p:cNvSpPr>
            <a:spLocks noGrp="1"/>
          </p:cNvSpPr>
          <p:nvPr>
            <p:ph type="pic" sz="quarter" idx="15"/>
          </p:nvPr>
        </p:nvSpPr>
        <p:spPr>
          <a:xfrm>
            <a:off x="8845680" y="3488917"/>
            <a:ext cx="2292750" cy="2292750"/>
          </a:xfrm>
          <a:custGeom>
            <a:avLst/>
            <a:gdLst>
              <a:gd name="connsiteX0" fmla="*/ 0 w 2292750"/>
              <a:gd name="connsiteY0" fmla="*/ 0 h 2292750"/>
              <a:gd name="connsiteX1" fmla="*/ 2292750 w 2292750"/>
              <a:gd name="connsiteY1" fmla="*/ 0 h 2292750"/>
              <a:gd name="connsiteX2" fmla="*/ 2292750 w 2292750"/>
              <a:gd name="connsiteY2" fmla="*/ 2292750 h 2292750"/>
              <a:gd name="connsiteX3" fmla="*/ 0 w 2292750"/>
              <a:gd name="connsiteY3" fmla="*/ 2292750 h 2292750"/>
            </a:gdLst>
            <a:ahLst/>
            <a:cxnLst>
              <a:cxn ang="0">
                <a:pos x="connsiteX0" y="connsiteY0"/>
              </a:cxn>
              <a:cxn ang="0">
                <a:pos x="connsiteX1" y="connsiteY1"/>
              </a:cxn>
              <a:cxn ang="0">
                <a:pos x="connsiteX2" y="connsiteY2"/>
              </a:cxn>
              <a:cxn ang="0">
                <a:pos x="connsiteX3" y="connsiteY3"/>
              </a:cxn>
            </a:cxnLst>
            <a:rect l="l" t="t" r="r" b="b"/>
            <a:pathLst>
              <a:path w="2292750" h="2292750">
                <a:moveTo>
                  <a:pt x="0" y="0"/>
                </a:moveTo>
                <a:lnTo>
                  <a:pt x="2292750" y="0"/>
                </a:lnTo>
                <a:lnTo>
                  <a:pt x="2292750" y="2292750"/>
                </a:lnTo>
                <a:lnTo>
                  <a:pt x="0" y="2292750"/>
                </a:lnTo>
                <a:close/>
              </a:path>
            </a:pathLst>
          </a:custGeom>
        </p:spPr>
        <p:txBody>
          <a:bodyPr wrap="square">
            <a:noAutofit/>
          </a:bodyPr>
          <a:lstStyle/>
          <a:p>
            <a:endParaRPr lang="en-US"/>
          </a:p>
        </p:txBody>
      </p:sp>
    </p:spTree>
    <p:extLst>
      <p:ext uri="{BB962C8B-B14F-4D97-AF65-F5344CB8AC3E}">
        <p14:creationId xmlns:p14="http://schemas.microsoft.com/office/powerpoint/2010/main" val="1768449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3363686" y="358346"/>
            <a:ext cx="6226629" cy="3527854"/>
          </a:xfrm>
          <a:custGeom>
            <a:avLst/>
            <a:gdLst>
              <a:gd name="connsiteX0" fmla="*/ 0 w 6226629"/>
              <a:gd name="connsiteY0" fmla="*/ 0 h 3527854"/>
              <a:gd name="connsiteX1" fmla="*/ 6226629 w 6226629"/>
              <a:gd name="connsiteY1" fmla="*/ 0 h 3527854"/>
              <a:gd name="connsiteX2" fmla="*/ 6226629 w 6226629"/>
              <a:gd name="connsiteY2" fmla="*/ 3527854 h 3527854"/>
              <a:gd name="connsiteX3" fmla="*/ 0 w 6226629"/>
              <a:gd name="connsiteY3" fmla="*/ 3527854 h 3527854"/>
            </a:gdLst>
            <a:ahLst/>
            <a:cxnLst>
              <a:cxn ang="0">
                <a:pos x="connsiteX0" y="connsiteY0"/>
              </a:cxn>
              <a:cxn ang="0">
                <a:pos x="connsiteX1" y="connsiteY1"/>
              </a:cxn>
              <a:cxn ang="0">
                <a:pos x="connsiteX2" y="connsiteY2"/>
              </a:cxn>
              <a:cxn ang="0">
                <a:pos x="connsiteX3" y="connsiteY3"/>
              </a:cxn>
            </a:cxnLst>
            <a:rect l="l" t="t" r="r" b="b"/>
            <a:pathLst>
              <a:path w="6226629" h="3527854">
                <a:moveTo>
                  <a:pt x="0" y="0"/>
                </a:moveTo>
                <a:lnTo>
                  <a:pt x="6226629" y="0"/>
                </a:lnTo>
                <a:lnTo>
                  <a:pt x="6226629" y="3527854"/>
                </a:lnTo>
                <a:lnTo>
                  <a:pt x="0" y="3527854"/>
                </a:lnTo>
                <a:close/>
              </a:path>
            </a:pathLst>
          </a:custGeom>
        </p:spPr>
        <p:txBody>
          <a:bodyPr wrap="square">
            <a:noAutofit/>
          </a:bodyPr>
          <a:lstStyle/>
          <a:p>
            <a:endParaRPr lang="en-US"/>
          </a:p>
        </p:txBody>
      </p:sp>
      <p:sp>
        <p:nvSpPr>
          <p:cNvPr id="17" name="Picture Placeholder 16"/>
          <p:cNvSpPr>
            <a:spLocks noGrp="1"/>
          </p:cNvSpPr>
          <p:nvPr>
            <p:ph type="pic" sz="quarter" idx="11"/>
          </p:nvPr>
        </p:nvSpPr>
        <p:spPr>
          <a:xfrm>
            <a:off x="5312230" y="4037717"/>
            <a:ext cx="4278084" cy="3429883"/>
          </a:xfrm>
          <a:custGeom>
            <a:avLst/>
            <a:gdLst>
              <a:gd name="connsiteX0" fmla="*/ 0 w 4278084"/>
              <a:gd name="connsiteY0" fmla="*/ 0 h 3429883"/>
              <a:gd name="connsiteX1" fmla="*/ 4278084 w 4278084"/>
              <a:gd name="connsiteY1" fmla="*/ 0 h 3429883"/>
              <a:gd name="connsiteX2" fmla="*/ 4278084 w 4278084"/>
              <a:gd name="connsiteY2" fmla="*/ 3429883 h 3429883"/>
              <a:gd name="connsiteX3" fmla="*/ 0 w 4278084"/>
              <a:gd name="connsiteY3" fmla="*/ 3429883 h 3429883"/>
            </a:gdLst>
            <a:ahLst/>
            <a:cxnLst>
              <a:cxn ang="0">
                <a:pos x="connsiteX0" y="connsiteY0"/>
              </a:cxn>
              <a:cxn ang="0">
                <a:pos x="connsiteX1" y="connsiteY1"/>
              </a:cxn>
              <a:cxn ang="0">
                <a:pos x="connsiteX2" y="connsiteY2"/>
              </a:cxn>
              <a:cxn ang="0">
                <a:pos x="connsiteX3" y="connsiteY3"/>
              </a:cxn>
            </a:cxnLst>
            <a:rect l="l" t="t" r="r" b="b"/>
            <a:pathLst>
              <a:path w="4278084" h="3429883">
                <a:moveTo>
                  <a:pt x="0" y="0"/>
                </a:moveTo>
                <a:lnTo>
                  <a:pt x="4278084" y="0"/>
                </a:lnTo>
                <a:lnTo>
                  <a:pt x="4278084" y="3429883"/>
                </a:lnTo>
                <a:lnTo>
                  <a:pt x="0" y="3429883"/>
                </a:lnTo>
                <a:close/>
              </a:path>
            </a:pathLst>
          </a:custGeom>
        </p:spPr>
        <p:txBody>
          <a:bodyPr wrap="square">
            <a:noAutofit/>
          </a:bodyPr>
          <a:lstStyle/>
          <a:p>
            <a:endParaRPr lang="en-US"/>
          </a:p>
        </p:txBody>
      </p:sp>
      <p:sp>
        <p:nvSpPr>
          <p:cNvPr id="19" name="Picture Placeholder 18"/>
          <p:cNvSpPr>
            <a:spLocks noGrp="1"/>
          </p:cNvSpPr>
          <p:nvPr>
            <p:ph type="pic" sz="quarter" idx="12"/>
          </p:nvPr>
        </p:nvSpPr>
        <p:spPr>
          <a:xfrm>
            <a:off x="9744143" y="2219803"/>
            <a:ext cx="2447857" cy="3429883"/>
          </a:xfrm>
          <a:custGeom>
            <a:avLst/>
            <a:gdLst>
              <a:gd name="connsiteX0" fmla="*/ 0 w 2447857"/>
              <a:gd name="connsiteY0" fmla="*/ 0 h 3429883"/>
              <a:gd name="connsiteX1" fmla="*/ 2447857 w 2447857"/>
              <a:gd name="connsiteY1" fmla="*/ 0 h 3429883"/>
              <a:gd name="connsiteX2" fmla="*/ 2447857 w 2447857"/>
              <a:gd name="connsiteY2" fmla="*/ 3429883 h 3429883"/>
              <a:gd name="connsiteX3" fmla="*/ 0 w 2447857"/>
              <a:gd name="connsiteY3" fmla="*/ 3429883 h 3429883"/>
            </a:gdLst>
            <a:ahLst/>
            <a:cxnLst>
              <a:cxn ang="0">
                <a:pos x="connsiteX0" y="connsiteY0"/>
              </a:cxn>
              <a:cxn ang="0">
                <a:pos x="connsiteX1" y="connsiteY1"/>
              </a:cxn>
              <a:cxn ang="0">
                <a:pos x="connsiteX2" y="connsiteY2"/>
              </a:cxn>
              <a:cxn ang="0">
                <a:pos x="connsiteX3" y="connsiteY3"/>
              </a:cxn>
            </a:cxnLst>
            <a:rect l="l" t="t" r="r" b="b"/>
            <a:pathLst>
              <a:path w="2447857" h="3429883">
                <a:moveTo>
                  <a:pt x="0" y="0"/>
                </a:moveTo>
                <a:lnTo>
                  <a:pt x="2447857" y="0"/>
                </a:lnTo>
                <a:lnTo>
                  <a:pt x="2447857" y="3429883"/>
                </a:lnTo>
                <a:lnTo>
                  <a:pt x="0" y="3429883"/>
                </a:lnTo>
                <a:close/>
              </a:path>
            </a:pathLst>
          </a:custGeom>
        </p:spPr>
        <p:txBody>
          <a:bodyPr wrap="square">
            <a:noAutofit/>
          </a:bodyPr>
          <a:lstStyle/>
          <a:p>
            <a:endParaRPr lang="en-US"/>
          </a:p>
        </p:txBody>
      </p:sp>
      <p:sp>
        <p:nvSpPr>
          <p:cNvPr id="18" name="Picture Placeholder 17"/>
          <p:cNvSpPr>
            <a:spLocks noGrp="1"/>
          </p:cNvSpPr>
          <p:nvPr>
            <p:ph type="pic" sz="quarter" idx="13"/>
          </p:nvPr>
        </p:nvSpPr>
        <p:spPr>
          <a:xfrm>
            <a:off x="9744143" y="358346"/>
            <a:ext cx="2447857" cy="1709940"/>
          </a:xfrm>
          <a:custGeom>
            <a:avLst/>
            <a:gdLst>
              <a:gd name="connsiteX0" fmla="*/ 0 w 2447857"/>
              <a:gd name="connsiteY0" fmla="*/ 0 h 1709940"/>
              <a:gd name="connsiteX1" fmla="*/ 2447857 w 2447857"/>
              <a:gd name="connsiteY1" fmla="*/ 0 h 1709940"/>
              <a:gd name="connsiteX2" fmla="*/ 2447857 w 2447857"/>
              <a:gd name="connsiteY2" fmla="*/ 1709940 h 1709940"/>
              <a:gd name="connsiteX3" fmla="*/ 0 w 2447857"/>
              <a:gd name="connsiteY3" fmla="*/ 1709940 h 1709940"/>
            </a:gdLst>
            <a:ahLst/>
            <a:cxnLst>
              <a:cxn ang="0">
                <a:pos x="connsiteX0" y="connsiteY0"/>
              </a:cxn>
              <a:cxn ang="0">
                <a:pos x="connsiteX1" y="connsiteY1"/>
              </a:cxn>
              <a:cxn ang="0">
                <a:pos x="connsiteX2" y="connsiteY2"/>
              </a:cxn>
              <a:cxn ang="0">
                <a:pos x="connsiteX3" y="connsiteY3"/>
              </a:cxn>
            </a:cxnLst>
            <a:rect l="l" t="t" r="r" b="b"/>
            <a:pathLst>
              <a:path w="2447857" h="1709940">
                <a:moveTo>
                  <a:pt x="0" y="0"/>
                </a:moveTo>
                <a:lnTo>
                  <a:pt x="2447857" y="0"/>
                </a:lnTo>
                <a:lnTo>
                  <a:pt x="2447857" y="1709940"/>
                </a:lnTo>
                <a:lnTo>
                  <a:pt x="0" y="1709940"/>
                </a:lnTo>
                <a:close/>
              </a:path>
            </a:pathLst>
          </a:custGeom>
        </p:spPr>
        <p:txBody>
          <a:bodyPr wrap="square">
            <a:noAutofit/>
          </a:bodyPr>
          <a:lstStyle/>
          <a:p>
            <a:endParaRPr lang="en-US"/>
          </a:p>
        </p:txBody>
      </p:sp>
    </p:spTree>
    <p:extLst>
      <p:ext uri="{BB962C8B-B14F-4D97-AF65-F5344CB8AC3E}">
        <p14:creationId xmlns:p14="http://schemas.microsoft.com/office/powerpoint/2010/main" val="4827843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4071257" y="702894"/>
            <a:ext cx="7282543" cy="5452213"/>
          </a:xfrm>
          <a:custGeom>
            <a:avLst/>
            <a:gdLst>
              <a:gd name="connsiteX0" fmla="*/ 3868838 w 7282543"/>
              <a:gd name="connsiteY0" fmla="*/ 3467804 h 5452213"/>
              <a:gd name="connsiteX1" fmla="*/ 6440201 w 7282543"/>
              <a:gd name="connsiteY1" fmla="*/ 3467804 h 5452213"/>
              <a:gd name="connsiteX2" fmla="*/ 6440201 w 7282543"/>
              <a:gd name="connsiteY2" fmla="*/ 4823489 h 5452213"/>
              <a:gd name="connsiteX3" fmla="*/ 3868838 w 7282543"/>
              <a:gd name="connsiteY3" fmla="*/ 4823489 h 5452213"/>
              <a:gd name="connsiteX4" fmla="*/ 0 w 7282543"/>
              <a:gd name="connsiteY4" fmla="*/ 2829256 h 5452213"/>
              <a:gd name="connsiteX5" fmla="*/ 3768376 w 7282543"/>
              <a:gd name="connsiteY5" fmla="*/ 2829256 h 5452213"/>
              <a:gd name="connsiteX6" fmla="*/ 3768376 w 7282543"/>
              <a:gd name="connsiteY6" fmla="*/ 5452213 h 5452213"/>
              <a:gd name="connsiteX7" fmla="*/ 0 w 7282543"/>
              <a:gd name="connsiteY7" fmla="*/ 5452213 h 5452213"/>
              <a:gd name="connsiteX8" fmla="*/ 3868837 w 7282543"/>
              <a:gd name="connsiteY8" fmla="*/ 1552161 h 5452213"/>
              <a:gd name="connsiteX9" fmla="*/ 7282543 w 7282543"/>
              <a:gd name="connsiteY9" fmla="*/ 1552161 h 5452213"/>
              <a:gd name="connsiteX10" fmla="*/ 7282543 w 7282543"/>
              <a:gd name="connsiteY10" fmla="*/ 3359741 h 5452213"/>
              <a:gd name="connsiteX11" fmla="*/ 3868837 w 7282543"/>
              <a:gd name="connsiteY11" fmla="*/ 3359741 h 5452213"/>
              <a:gd name="connsiteX12" fmla="*/ 1296765 w 7282543"/>
              <a:gd name="connsiteY12" fmla="*/ 697490 h 5452213"/>
              <a:gd name="connsiteX13" fmla="*/ 3768377 w 7282543"/>
              <a:gd name="connsiteY13" fmla="*/ 697490 h 5452213"/>
              <a:gd name="connsiteX14" fmla="*/ 3768377 w 7282543"/>
              <a:gd name="connsiteY14" fmla="*/ 2711369 h 5452213"/>
              <a:gd name="connsiteX15" fmla="*/ 1296765 w 7282543"/>
              <a:gd name="connsiteY15" fmla="*/ 2711369 h 5452213"/>
              <a:gd name="connsiteX16" fmla="*/ 3868839 w 7282543"/>
              <a:gd name="connsiteY16" fmla="*/ 0 h 5452213"/>
              <a:gd name="connsiteX17" fmla="*/ 5952529 w 7282543"/>
              <a:gd name="connsiteY17" fmla="*/ 0 h 5452213"/>
              <a:gd name="connsiteX18" fmla="*/ 5952529 w 7282543"/>
              <a:gd name="connsiteY18" fmla="*/ 1444098 h 5452213"/>
              <a:gd name="connsiteX19" fmla="*/ 3868839 w 7282543"/>
              <a:gd name="connsiteY19" fmla="*/ 1444098 h 545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82543" h="5452213">
                <a:moveTo>
                  <a:pt x="3868838" y="3467804"/>
                </a:moveTo>
                <a:lnTo>
                  <a:pt x="6440201" y="3467804"/>
                </a:lnTo>
                <a:lnTo>
                  <a:pt x="6440201" y="4823489"/>
                </a:lnTo>
                <a:lnTo>
                  <a:pt x="3868838" y="4823489"/>
                </a:lnTo>
                <a:close/>
                <a:moveTo>
                  <a:pt x="0" y="2829256"/>
                </a:moveTo>
                <a:lnTo>
                  <a:pt x="3768376" y="2829256"/>
                </a:lnTo>
                <a:lnTo>
                  <a:pt x="3768376" y="5452213"/>
                </a:lnTo>
                <a:lnTo>
                  <a:pt x="0" y="5452213"/>
                </a:lnTo>
                <a:close/>
                <a:moveTo>
                  <a:pt x="3868837" y="1552161"/>
                </a:moveTo>
                <a:lnTo>
                  <a:pt x="7282543" y="1552161"/>
                </a:lnTo>
                <a:lnTo>
                  <a:pt x="7282543" y="3359741"/>
                </a:lnTo>
                <a:lnTo>
                  <a:pt x="3868837" y="3359741"/>
                </a:lnTo>
                <a:close/>
                <a:moveTo>
                  <a:pt x="1296765" y="697490"/>
                </a:moveTo>
                <a:lnTo>
                  <a:pt x="3768377" y="697490"/>
                </a:lnTo>
                <a:lnTo>
                  <a:pt x="3768377" y="2711369"/>
                </a:lnTo>
                <a:lnTo>
                  <a:pt x="1296765" y="2711369"/>
                </a:lnTo>
                <a:close/>
                <a:moveTo>
                  <a:pt x="3868839" y="0"/>
                </a:moveTo>
                <a:lnTo>
                  <a:pt x="5952529" y="0"/>
                </a:lnTo>
                <a:lnTo>
                  <a:pt x="5952529" y="1444098"/>
                </a:lnTo>
                <a:lnTo>
                  <a:pt x="3868839" y="1444098"/>
                </a:lnTo>
                <a:close/>
              </a:path>
            </a:pathLst>
          </a:custGeom>
        </p:spPr>
        <p:txBody>
          <a:bodyPr wrap="square">
            <a:noAutofit/>
          </a:bodyPr>
          <a:lstStyle/>
          <a:p>
            <a:endParaRPr lang="en-US"/>
          </a:p>
        </p:txBody>
      </p:sp>
    </p:spTree>
    <p:extLst>
      <p:ext uri="{BB962C8B-B14F-4D97-AF65-F5344CB8AC3E}">
        <p14:creationId xmlns:p14="http://schemas.microsoft.com/office/powerpoint/2010/main" val="14331040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3048000" cy="3429000"/>
          </a:xfrm>
          <a:custGeom>
            <a:avLst/>
            <a:gdLst>
              <a:gd name="connsiteX0" fmla="*/ 0 w 3048000"/>
              <a:gd name="connsiteY0" fmla="*/ 0 h 3429000"/>
              <a:gd name="connsiteX1" fmla="*/ 3048000 w 3048000"/>
              <a:gd name="connsiteY1" fmla="*/ 0 h 3429000"/>
              <a:gd name="connsiteX2" fmla="*/ 3048000 w 3048000"/>
              <a:gd name="connsiteY2" fmla="*/ 3429000 h 3429000"/>
              <a:gd name="connsiteX3" fmla="*/ 0 w 3048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048000" h="3429000">
                <a:moveTo>
                  <a:pt x="0" y="0"/>
                </a:moveTo>
                <a:lnTo>
                  <a:pt x="3048000" y="0"/>
                </a:lnTo>
                <a:lnTo>
                  <a:pt x="3048000" y="3429000"/>
                </a:lnTo>
                <a:lnTo>
                  <a:pt x="0" y="3429000"/>
                </a:lnTo>
                <a:close/>
              </a:path>
            </a:pathLst>
          </a:custGeom>
        </p:spPr>
        <p:txBody>
          <a:bodyPr wrap="square">
            <a:noAutofit/>
          </a:bodyPr>
          <a:lstStyle/>
          <a:p>
            <a:endParaRPr lang="en-US"/>
          </a:p>
        </p:txBody>
      </p:sp>
      <p:sp>
        <p:nvSpPr>
          <p:cNvPr id="18" name="Picture Placeholder 17"/>
          <p:cNvSpPr>
            <a:spLocks noGrp="1"/>
          </p:cNvSpPr>
          <p:nvPr>
            <p:ph type="pic" sz="quarter" idx="11"/>
          </p:nvPr>
        </p:nvSpPr>
        <p:spPr>
          <a:xfrm>
            <a:off x="3048000" y="0"/>
            <a:ext cx="3048000" cy="3429000"/>
          </a:xfrm>
          <a:custGeom>
            <a:avLst/>
            <a:gdLst>
              <a:gd name="connsiteX0" fmla="*/ 0 w 3048000"/>
              <a:gd name="connsiteY0" fmla="*/ 0 h 3429000"/>
              <a:gd name="connsiteX1" fmla="*/ 3048000 w 3048000"/>
              <a:gd name="connsiteY1" fmla="*/ 0 h 3429000"/>
              <a:gd name="connsiteX2" fmla="*/ 3048000 w 3048000"/>
              <a:gd name="connsiteY2" fmla="*/ 3429000 h 3429000"/>
              <a:gd name="connsiteX3" fmla="*/ 0 w 3048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048000" h="3429000">
                <a:moveTo>
                  <a:pt x="0" y="0"/>
                </a:moveTo>
                <a:lnTo>
                  <a:pt x="3048000" y="0"/>
                </a:lnTo>
                <a:lnTo>
                  <a:pt x="3048000" y="3429000"/>
                </a:lnTo>
                <a:lnTo>
                  <a:pt x="0" y="3429000"/>
                </a:lnTo>
                <a:close/>
              </a:path>
            </a:pathLst>
          </a:custGeom>
        </p:spPr>
        <p:txBody>
          <a:bodyPr wrap="square">
            <a:noAutofit/>
          </a:bodyPr>
          <a:lstStyle/>
          <a:p>
            <a:endParaRPr lang="en-US"/>
          </a:p>
        </p:txBody>
      </p:sp>
      <p:sp>
        <p:nvSpPr>
          <p:cNvPr id="19" name="Picture Placeholder 18"/>
          <p:cNvSpPr>
            <a:spLocks noGrp="1"/>
          </p:cNvSpPr>
          <p:nvPr>
            <p:ph type="pic" sz="quarter" idx="12"/>
          </p:nvPr>
        </p:nvSpPr>
        <p:spPr>
          <a:xfrm>
            <a:off x="0" y="3429000"/>
            <a:ext cx="3048000" cy="3429000"/>
          </a:xfrm>
          <a:custGeom>
            <a:avLst/>
            <a:gdLst>
              <a:gd name="connsiteX0" fmla="*/ 0 w 3048000"/>
              <a:gd name="connsiteY0" fmla="*/ 0 h 3429000"/>
              <a:gd name="connsiteX1" fmla="*/ 3048000 w 3048000"/>
              <a:gd name="connsiteY1" fmla="*/ 0 h 3429000"/>
              <a:gd name="connsiteX2" fmla="*/ 3048000 w 3048000"/>
              <a:gd name="connsiteY2" fmla="*/ 3429000 h 3429000"/>
              <a:gd name="connsiteX3" fmla="*/ 0 w 3048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048000" h="3429000">
                <a:moveTo>
                  <a:pt x="0" y="0"/>
                </a:moveTo>
                <a:lnTo>
                  <a:pt x="3048000" y="0"/>
                </a:lnTo>
                <a:lnTo>
                  <a:pt x="3048000" y="3429000"/>
                </a:lnTo>
                <a:lnTo>
                  <a:pt x="0" y="3429000"/>
                </a:lnTo>
                <a:close/>
              </a:path>
            </a:pathLst>
          </a:custGeom>
        </p:spPr>
        <p:txBody>
          <a:bodyPr wrap="square">
            <a:noAutofit/>
          </a:bodyPr>
          <a:lstStyle/>
          <a:p>
            <a:endParaRPr lang="en-US"/>
          </a:p>
        </p:txBody>
      </p:sp>
      <p:sp>
        <p:nvSpPr>
          <p:cNvPr id="16" name="Picture Placeholder 15"/>
          <p:cNvSpPr>
            <a:spLocks noGrp="1"/>
          </p:cNvSpPr>
          <p:nvPr>
            <p:ph type="pic" sz="quarter" idx="13"/>
          </p:nvPr>
        </p:nvSpPr>
        <p:spPr>
          <a:xfrm>
            <a:off x="3048000" y="3429000"/>
            <a:ext cx="3048000" cy="3429000"/>
          </a:xfrm>
          <a:custGeom>
            <a:avLst/>
            <a:gdLst>
              <a:gd name="connsiteX0" fmla="*/ 0 w 3048000"/>
              <a:gd name="connsiteY0" fmla="*/ 0 h 3429000"/>
              <a:gd name="connsiteX1" fmla="*/ 3048000 w 3048000"/>
              <a:gd name="connsiteY1" fmla="*/ 0 h 3429000"/>
              <a:gd name="connsiteX2" fmla="*/ 3048000 w 3048000"/>
              <a:gd name="connsiteY2" fmla="*/ 3429000 h 3429000"/>
              <a:gd name="connsiteX3" fmla="*/ 0 w 3048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048000" h="3429000">
                <a:moveTo>
                  <a:pt x="0" y="0"/>
                </a:moveTo>
                <a:lnTo>
                  <a:pt x="3048000" y="0"/>
                </a:lnTo>
                <a:lnTo>
                  <a:pt x="3048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4150845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2514599" y="555172"/>
            <a:ext cx="3037115" cy="3657600"/>
          </a:xfrm>
          <a:custGeom>
            <a:avLst/>
            <a:gdLst>
              <a:gd name="connsiteX0" fmla="*/ 0 w 3037115"/>
              <a:gd name="connsiteY0" fmla="*/ 0 h 3657600"/>
              <a:gd name="connsiteX1" fmla="*/ 3037115 w 3037115"/>
              <a:gd name="connsiteY1" fmla="*/ 0 h 3657600"/>
              <a:gd name="connsiteX2" fmla="*/ 3037115 w 3037115"/>
              <a:gd name="connsiteY2" fmla="*/ 3657600 h 3657600"/>
              <a:gd name="connsiteX3" fmla="*/ 0 w 3037115"/>
              <a:gd name="connsiteY3" fmla="*/ 3657600 h 3657600"/>
            </a:gdLst>
            <a:ahLst/>
            <a:cxnLst>
              <a:cxn ang="0">
                <a:pos x="connsiteX0" y="connsiteY0"/>
              </a:cxn>
              <a:cxn ang="0">
                <a:pos x="connsiteX1" y="connsiteY1"/>
              </a:cxn>
              <a:cxn ang="0">
                <a:pos x="connsiteX2" y="connsiteY2"/>
              </a:cxn>
              <a:cxn ang="0">
                <a:pos x="connsiteX3" y="connsiteY3"/>
              </a:cxn>
            </a:cxnLst>
            <a:rect l="l" t="t" r="r" b="b"/>
            <a:pathLst>
              <a:path w="3037115" h="3657600">
                <a:moveTo>
                  <a:pt x="0" y="0"/>
                </a:moveTo>
                <a:lnTo>
                  <a:pt x="3037115" y="0"/>
                </a:lnTo>
                <a:lnTo>
                  <a:pt x="3037115" y="3657600"/>
                </a:lnTo>
                <a:lnTo>
                  <a:pt x="0" y="3657600"/>
                </a:lnTo>
                <a:close/>
              </a:path>
            </a:pathLst>
          </a:custGeom>
        </p:spPr>
        <p:txBody>
          <a:bodyPr wrap="square">
            <a:noAutofit/>
          </a:bodyPr>
          <a:lstStyle/>
          <a:p>
            <a:endParaRPr lang="en-US"/>
          </a:p>
        </p:txBody>
      </p:sp>
      <p:sp>
        <p:nvSpPr>
          <p:cNvPr id="11" name="Picture Placeholder 10"/>
          <p:cNvSpPr>
            <a:spLocks noGrp="1"/>
          </p:cNvSpPr>
          <p:nvPr>
            <p:ph type="pic" sz="quarter" idx="11"/>
          </p:nvPr>
        </p:nvSpPr>
        <p:spPr>
          <a:xfrm>
            <a:off x="6640286" y="555172"/>
            <a:ext cx="3037115" cy="3657600"/>
          </a:xfrm>
          <a:custGeom>
            <a:avLst/>
            <a:gdLst>
              <a:gd name="connsiteX0" fmla="*/ 0 w 3037115"/>
              <a:gd name="connsiteY0" fmla="*/ 0 h 3657600"/>
              <a:gd name="connsiteX1" fmla="*/ 3037115 w 3037115"/>
              <a:gd name="connsiteY1" fmla="*/ 0 h 3657600"/>
              <a:gd name="connsiteX2" fmla="*/ 3037115 w 3037115"/>
              <a:gd name="connsiteY2" fmla="*/ 3657600 h 3657600"/>
              <a:gd name="connsiteX3" fmla="*/ 0 w 3037115"/>
              <a:gd name="connsiteY3" fmla="*/ 3657600 h 3657600"/>
            </a:gdLst>
            <a:ahLst/>
            <a:cxnLst>
              <a:cxn ang="0">
                <a:pos x="connsiteX0" y="connsiteY0"/>
              </a:cxn>
              <a:cxn ang="0">
                <a:pos x="connsiteX1" y="connsiteY1"/>
              </a:cxn>
              <a:cxn ang="0">
                <a:pos x="connsiteX2" y="connsiteY2"/>
              </a:cxn>
              <a:cxn ang="0">
                <a:pos x="connsiteX3" y="connsiteY3"/>
              </a:cxn>
            </a:cxnLst>
            <a:rect l="l" t="t" r="r" b="b"/>
            <a:pathLst>
              <a:path w="3037115" h="3657600">
                <a:moveTo>
                  <a:pt x="0" y="0"/>
                </a:moveTo>
                <a:lnTo>
                  <a:pt x="3037115" y="0"/>
                </a:lnTo>
                <a:lnTo>
                  <a:pt x="3037115" y="3657600"/>
                </a:lnTo>
                <a:lnTo>
                  <a:pt x="0" y="3657600"/>
                </a:lnTo>
                <a:close/>
              </a:path>
            </a:pathLst>
          </a:custGeom>
        </p:spPr>
        <p:txBody>
          <a:bodyPr wrap="square">
            <a:noAutofit/>
          </a:bodyPr>
          <a:lstStyle/>
          <a:p>
            <a:endParaRPr lang="en-US"/>
          </a:p>
        </p:txBody>
      </p:sp>
    </p:spTree>
    <p:extLst>
      <p:ext uri="{BB962C8B-B14F-4D97-AF65-F5344CB8AC3E}">
        <p14:creationId xmlns:p14="http://schemas.microsoft.com/office/powerpoint/2010/main" val="1181740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585857" y="551089"/>
            <a:ext cx="5116286" cy="5755822"/>
          </a:xfrm>
          <a:custGeom>
            <a:avLst/>
            <a:gdLst>
              <a:gd name="connsiteX0" fmla="*/ 0 w 5116286"/>
              <a:gd name="connsiteY0" fmla="*/ 0 h 5755822"/>
              <a:gd name="connsiteX1" fmla="*/ 5116286 w 5116286"/>
              <a:gd name="connsiteY1" fmla="*/ 0 h 5755822"/>
              <a:gd name="connsiteX2" fmla="*/ 5116286 w 5116286"/>
              <a:gd name="connsiteY2" fmla="*/ 5755822 h 5755822"/>
              <a:gd name="connsiteX3" fmla="*/ 0 w 5116286"/>
              <a:gd name="connsiteY3" fmla="*/ 5755822 h 5755822"/>
            </a:gdLst>
            <a:ahLst/>
            <a:cxnLst>
              <a:cxn ang="0">
                <a:pos x="connsiteX0" y="connsiteY0"/>
              </a:cxn>
              <a:cxn ang="0">
                <a:pos x="connsiteX1" y="connsiteY1"/>
              </a:cxn>
              <a:cxn ang="0">
                <a:pos x="connsiteX2" y="connsiteY2"/>
              </a:cxn>
              <a:cxn ang="0">
                <a:pos x="connsiteX3" y="connsiteY3"/>
              </a:cxn>
            </a:cxnLst>
            <a:rect l="l" t="t" r="r" b="b"/>
            <a:pathLst>
              <a:path w="5116286" h="5755822">
                <a:moveTo>
                  <a:pt x="0" y="0"/>
                </a:moveTo>
                <a:lnTo>
                  <a:pt x="5116286" y="0"/>
                </a:lnTo>
                <a:lnTo>
                  <a:pt x="5116286" y="5755822"/>
                </a:lnTo>
                <a:lnTo>
                  <a:pt x="0" y="5755822"/>
                </a:lnTo>
                <a:close/>
              </a:path>
            </a:pathLst>
          </a:custGeom>
        </p:spPr>
        <p:txBody>
          <a:bodyPr wrap="square">
            <a:noAutofit/>
          </a:bodyPr>
          <a:lstStyle/>
          <a:p>
            <a:endParaRPr lang="en-US"/>
          </a:p>
        </p:txBody>
      </p:sp>
    </p:spTree>
    <p:extLst>
      <p:ext uri="{BB962C8B-B14F-4D97-AF65-F5344CB8AC3E}">
        <p14:creationId xmlns:p14="http://schemas.microsoft.com/office/powerpoint/2010/main" val="4749481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612640" y="551089"/>
            <a:ext cx="7089503" cy="5755822"/>
          </a:xfrm>
          <a:custGeom>
            <a:avLst/>
            <a:gdLst>
              <a:gd name="connsiteX0" fmla="*/ 0 w 5116286"/>
              <a:gd name="connsiteY0" fmla="*/ 0 h 5755822"/>
              <a:gd name="connsiteX1" fmla="*/ 5116286 w 5116286"/>
              <a:gd name="connsiteY1" fmla="*/ 0 h 5755822"/>
              <a:gd name="connsiteX2" fmla="*/ 5116286 w 5116286"/>
              <a:gd name="connsiteY2" fmla="*/ 5755822 h 5755822"/>
              <a:gd name="connsiteX3" fmla="*/ 0 w 5116286"/>
              <a:gd name="connsiteY3" fmla="*/ 5755822 h 5755822"/>
            </a:gdLst>
            <a:ahLst/>
            <a:cxnLst>
              <a:cxn ang="0">
                <a:pos x="connsiteX0" y="connsiteY0"/>
              </a:cxn>
              <a:cxn ang="0">
                <a:pos x="connsiteX1" y="connsiteY1"/>
              </a:cxn>
              <a:cxn ang="0">
                <a:pos x="connsiteX2" y="connsiteY2"/>
              </a:cxn>
              <a:cxn ang="0">
                <a:pos x="connsiteX3" y="connsiteY3"/>
              </a:cxn>
            </a:cxnLst>
            <a:rect l="l" t="t" r="r" b="b"/>
            <a:pathLst>
              <a:path w="5116286" h="5755822">
                <a:moveTo>
                  <a:pt x="0" y="0"/>
                </a:moveTo>
                <a:lnTo>
                  <a:pt x="5116286" y="0"/>
                </a:lnTo>
                <a:lnTo>
                  <a:pt x="5116286" y="5755822"/>
                </a:lnTo>
                <a:lnTo>
                  <a:pt x="0" y="5755822"/>
                </a:lnTo>
                <a:close/>
              </a:path>
            </a:pathLst>
          </a:custGeom>
        </p:spPr>
        <p:txBody>
          <a:bodyPr wrap="square">
            <a:noAutofit/>
          </a:bodyPr>
          <a:lstStyle/>
          <a:p>
            <a:endParaRPr lang="en-US"/>
          </a:p>
        </p:txBody>
      </p:sp>
    </p:spTree>
    <p:extLst>
      <p:ext uri="{BB962C8B-B14F-4D97-AF65-F5344CB8AC3E}">
        <p14:creationId xmlns:p14="http://schemas.microsoft.com/office/powerpoint/2010/main" val="175864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6" name="Picture Placeholder 15"/>
          <p:cNvSpPr>
            <a:spLocks noGrp="1"/>
          </p:cNvSpPr>
          <p:nvPr>
            <p:ph type="pic" sz="quarter" idx="10"/>
          </p:nvPr>
        </p:nvSpPr>
        <p:spPr>
          <a:xfrm>
            <a:off x="3680790"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7" name="Picture Placeholder 16"/>
          <p:cNvSpPr>
            <a:spLocks noGrp="1"/>
          </p:cNvSpPr>
          <p:nvPr>
            <p:ph type="pic" sz="quarter" idx="11"/>
          </p:nvPr>
        </p:nvSpPr>
        <p:spPr>
          <a:xfrm>
            <a:off x="6238461"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8" name="Picture Placeholder 17"/>
          <p:cNvSpPr>
            <a:spLocks noGrp="1"/>
          </p:cNvSpPr>
          <p:nvPr>
            <p:ph type="pic" sz="quarter" idx="12"/>
          </p:nvPr>
        </p:nvSpPr>
        <p:spPr>
          <a:xfrm>
            <a:off x="3680790"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9" name="Picture Placeholder 18"/>
          <p:cNvSpPr>
            <a:spLocks noGrp="1"/>
          </p:cNvSpPr>
          <p:nvPr>
            <p:ph type="pic" sz="quarter" idx="13"/>
          </p:nvPr>
        </p:nvSpPr>
        <p:spPr>
          <a:xfrm>
            <a:off x="6238461"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Tree>
    <p:extLst>
      <p:ext uri="{BB962C8B-B14F-4D97-AF65-F5344CB8AC3E}">
        <p14:creationId xmlns:p14="http://schemas.microsoft.com/office/powerpoint/2010/main" val="346130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6489309" y="1144424"/>
            <a:ext cx="5274130" cy="5274131"/>
          </a:xfrm>
          <a:custGeom>
            <a:avLst/>
            <a:gdLst>
              <a:gd name="connsiteX0" fmla="*/ 2637065 w 5274130"/>
              <a:gd name="connsiteY0" fmla="*/ 0 h 5274131"/>
              <a:gd name="connsiteX1" fmla="*/ 5274130 w 5274130"/>
              <a:gd name="connsiteY1" fmla="*/ 2637066 h 5274131"/>
              <a:gd name="connsiteX2" fmla="*/ 2637065 w 5274130"/>
              <a:gd name="connsiteY2" fmla="*/ 5274131 h 5274131"/>
              <a:gd name="connsiteX3" fmla="*/ 0 w 5274130"/>
              <a:gd name="connsiteY3" fmla="*/ 2637066 h 5274131"/>
            </a:gdLst>
            <a:ahLst/>
            <a:cxnLst>
              <a:cxn ang="0">
                <a:pos x="connsiteX0" y="connsiteY0"/>
              </a:cxn>
              <a:cxn ang="0">
                <a:pos x="connsiteX1" y="connsiteY1"/>
              </a:cxn>
              <a:cxn ang="0">
                <a:pos x="connsiteX2" y="connsiteY2"/>
              </a:cxn>
              <a:cxn ang="0">
                <a:pos x="connsiteX3" y="connsiteY3"/>
              </a:cxn>
            </a:cxnLst>
            <a:rect l="l" t="t" r="r" b="b"/>
            <a:pathLst>
              <a:path w="5274130" h="5274131">
                <a:moveTo>
                  <a:pt x="2637065" y="0"/>
                </a:moveTo>
                <a:lnTo>
                  <a:pt x="5274130" y="2637066"/>
                </a:lnTo>
                <a:lnTo>
                  <a:pt x="2637065" y="5274131"/>
                </a:lnTo>
                <a:lnTo>
                  <a:pt x="0" y="2637066"/>
                </a:lnTo>
                <a:close/>
              </a:path>
            </a:pathLst>
          </a:custGeom>
        </p:spPr>
        <p:txBody>
          <a:bodyPr wrap="square">
            <a:noAutofit/>
          </a:bodyPr>
          <a:lstStyle/>
          <a:p>
            <a:endParaRPr lang="en-US"/>
          </a:p>
        </p:txBody>
      </p:sp>
      <p:sp>
        <p:nvSpPr>
          <p:cNvPr id="16" name="Picture Placeholder 15"/>
          <p:cNvSpPr>
            <a:spLocks noGrp="1"/>
          </p:cNvSpPr>
          <p:nvPr>
            <p:ph type="pic" sz="quarter" idx="11"/>
          </p:nvPr>
        </p:nvSpPr>
        <p:spPr>
          <a:xfrm>
            <a:off x="3412734" y="4220999"/>
            <a:ext cx="5274130" cy="5274130"/>
          </a:xfrm>
          <a:custGeom>
            <a:avLst/>
            <a:gdLst>
              <a:gd name="connsiteX0" fmla="*/ 2637066 w 5274130"/>
              <a:gd name="connsiteY0" fmla="*/ 0 h 5274130"/>
              <a:gd name="connsiteX1" fmla="*/ 5274130 w 5274130"/>
              <a:gd name="connsiteY1" fmla="*/ 2637066 h 5274130"/>
              <a:gd name="connsiteX2" fmla="*/ 2637066 w 5274130"/>
              <a:gd name="connsiteY2" fmla="*/ 5274130 h 5274130"/>
              <a:gd name="connsiteX3" fmla="*/ 0 w 5274130"/>
              <a:gd name="connsiteY3" fmla="*/ 2637066 h 5274130"/>
            </a:gdLst>
            <a:ahLst/>
            <a:cxnLst>
              <a:cxn ang="0">
                <a:pos x="connsiteX0" y="connsiteY0"/>
              </a:cxn>
              <a:cxn ang="0">
                <a:pos x="connsiteX1" y="connsiteY1"/>
              </a:cxn>
              <a:cxn ang="0">
                <a:pos x="connsiteX2" y="connsiteY2"/>
              </a:cxn>
              <a:cxn ang="0">
                <a:pos x="connsiteX3" y="connsiteY3"/>
              </a:cxn>
            </a:cxnLst>
            <a:rect l="l" t="t" r="r" b="b"/>
            <a:pathLst>
              <a:path w="5274130" h="5274130">
                <a:moveTo>
                  <a:pt x="2637066" y="0"/>
                </a:moveTo>
                <a:lnTo>
                  <a:pt x="5274130" y="2637066"/>
                </a:lnTo>
                <a:lnTo>
                  <a:pt x="2637066" y="5274130"/>
                </a:lnTo>
                <a:lnTo>
                  <a:pt x="0" y="2637066"/>
                </a:lnTo>
                <a:close/>
              </a:path>
            </a:pathLst>
          </a:custGeom>
        </p:spPr>
        <p:txBody>
          <a:bodyPr wrap="square">
            <a:noAutofit/>
          </a:bodyPr>
          <a:lstStyle/>
          <a:p>
            <a:endParaRPr lang="en-US"/>
          </a:p>
        </p:txBody>
      </p:sp>
      <p:sp>
        <p:nvSpPr>
          <p:cNvPr id="18" name="Picture Placeholder 17"/>
          <p:cNvSpPr>
            <a:spLocks noGrp="1"/>
          </p:cNvSpPr>
          <p:nvPr>
            <p:ph type="pic" sz="quarter" idx="12"/>
          </p:nvPr>
        </p:nvSpPr>
        <p:spPr>
          <a:xfrm>
            <a:off x="9565885" y="-1932152"/>
            <a:ext cx="5274129" cy="5274131"/>
          </a:xfrm>
          <a:custGeom>
            <a:avLst/>
            <a:gdLst>
              <a:gd name="connsiteX0" fmla="*/ 2637065 w 5274129"/>
              <a:gd name="connsiteY0" fmla="*/ 0 h 5274131"/>
              <a:gd name="connsiteX1" fmla="*/ 5274129 w 5274129"/>
              <a:gd name="connsiteY1" fmla="*/ 2637066 h 5274131"/>
              <a:gd name="connsiteX2" fmla="*/ 2637065 w 5274129"/>
              <a:gd name="connsiteY2" fmla="*/ 5274131 h 5274131"/>
              <a:gd name="connsiteX3" fmla="*/ 0 w 5274129"/>
              <a:gd name="connsiteY3" fmla="*/ 2637066 h 5274131"/>
            </a:gdLst>
            <a:ahLst/>
            <a:cxnLst>
              <a:cxn ang="0">
                <a:pos x="connsiteX0" y="connsiteY0"/>
              </a:cxn>
              <a:cxn ang="0">
                <a:pos x="connsiteX1" y="connsiteY1"/>
              </a:cxn>
              <a:cxn ang="0">
                <a:pos x="connsiteX2" y="connsiteY2"/>
              </a:cxn>
              <a:cxn ang="0">
                <a:pos x="connsiteX3" y="connsiteY3"/>
              </a:cxn>
            </a:cxnLst>
            <a:rect l="l" t="t" r="r" b="b"/>
            <a:pathLst>
              <a:path w="5274129" h="5274131">
                <a:moveTo>
                  <a:pt x="2637065" y="0"/>
                </a:moveTo>
                <a:lnTo>
                  <a:pt x="5274129" y="2637066"/>
                </a:lnTo>
                <a:lnTo>
                  <a:pt x="2637065" y="5274131"/>
                </a:lnTo>
                <a:lnTo>
                  <a:pt x="0" y="2637066"/>
                </a:lnTo>
                <a:close/>
              </a:path>
            </a:pathLst>
          </a:custGeom>
        </p:spPr>
        <p:txBody>
          <a:bodyPr wrap="square">
            <a:noAutofit/>
          </a:bodyPr>
          <a:lstStyle/>
          <a:p>
            <a:endParaRPr lang="en-US"/>
          </a:p>
        </p:txBody>
      </p:sp>
      <p:sp>
        <p:nvSpPr>
          <p:cNvPr id="15" name="Picture Placeholder 14"/>
          <p:cNvSpPr>
            <a:spLocks noGrp="1"/>
          </p:cNvSpPr>
          <p:nvPr>
            <p:ph type="pic" sz="quarter" idx="13"/>
          </p:nvPr>
        </p:nvSpPr>
        <p:spPr>
          <a:xfrm>
            <a:off x="9565886" y="4221000"/>
            <a:ext cx="5274129" cy="5274130"/>
          </a:xfrm>
          <a:custGeom>
            <a:avLst/>
            <a:gdLst>
              <a:gd name="connsiteX0" fmla="*/ 2637064 w 5274129"/>
              <a:gd name="connsiteY0" fmla="*/ 0 h 5274130"/>
              <a:gd name="connsiteX1" fmla="*/ 5274129 w 5274129"/>
              <a:gd name="connsiteY1" fmla="*/ 2637066 h 5274130"/>
              <a:gd name="connsiteX2" fmla="*/ 2637064 w 5274129"/>
              <a:gd name="connsiteY2" fmla="*/ 5274130 h 5274130"/>
              <a:gd name="connsiteX3" fmla="*/ 0 w 5274129"/>
              <a:gd name="connsiteY3" fmla="*/ 2637066 h 5274130"/>
            </a:gdLst>
            <a:ahLst/>
            <a:cxnLst>
              <a:cxn ang="0">
                <a:pos x="connsiteX0" y="connsiteY0"/>
              </a:cxn>
              <a:cxn ang="0">
                <a:pos x="connsiteX1" y="connsiteY1"/>
              </a:cxn>
              <a:cxn ang="0">
                <a:pos x="connsiteX2" y="connsiteY2"/>
              </a:cxn>
              <a:cxn ang="0">
                <a:pos x="connsiteX3" y="connsiteY3"/>
              </a:cxn>
            </a:cxnLst>
            <a:rect l="l" t="t" r="r" b="b"/>
            <a:pathLst>
              <a:path w="5274129" h="5274130">
                <a:moveTo>
                  <a:pt x="2637064" y="0"/>
                </a:moveTo>
                <a:lnTo>
                  <a:pt x="5274129" y="2637066"/>
                </a:lnTo>
                <a:lnTo>
                  <a:pt x="2637064" y="5274130"/>
                </a:lnTo>
                <a:lnTo>
                  <a:pt x="0" y="2637066"/>
                </a:lnTo>
                <a:close/>
              </a:path>
            </a:pathLst>
          </a:custGeom>
        </p:spPr>
        <p:txBody>
          <a:bodyPr wrap="square">
            <a:noAutofit/>
          </a:bodyPr>
          <a:lstStyle/>
          <a:p>
            <a:endParaRPr lang="en-US"/>
          </a:p>
        </p:txBody>
      </p:sp>
    </p:spTree>
    <p:extLst>
      <p:ext uri="{BB962C8B-B14F-4D97-AF65-F5344CB8AC3E}">
        <p14:creationId xmlns:p14="http://schemas.microsoft.com/office/powerpoint/2010/main" val="14591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1" y="0"/>
            <a:ext cx="6662057" cy="4103914"/>
          </a:xfrm>
          <a:custGeom>
            <a:avLst/>
            <a:gdLst>
              <a:gd name="connsiteX0" fmla="*/ 0 w 6662057"/>
              <a:gd name="connsiteY0" fmla="*/ 0 h 4103914"/>
              <a:gd name="connsiteX1" fmla="*/ 6662057 w 6662057"/>
              <a:gd name="connsiteY1" fmla="*/ 0 h 4103914"/>
              <a:gd name="connsiteX2" fmla="*/ 6662057 w 6662057"/>
              <a:gd name="connsiteY2" fmla="*/ 4103914 h 4103914"/>
              <a:gd name="connsiteX3" fmla="*/ 0 w 6662057"/>
              <a:gd name="connsiteY3" fmla="*/ 4103914 h 4103914"/>
            </a:gdLst>
            <a:ahLst/>
            <a:cxnLst>
              <a:cxn ang="0">
                <a:pos x="connsiteX0" y="connsiteY0"/>
              </a:cxn>
              <a:cxn ang="0">
                <a:pos x="connsiteX1" y="connsiteY1"/>
              </a:cxn>
              <a:cxn ang="0">
                <a:pos x="connsiteX2" y="connsiteY2"/>
              </a:cxn>
              <a:cxn ang="0">
                <a:pos x="connsiteX3" y="connsiteY3"/>
              </a:cxn>
            </a:cxnLst>
            <a:rect l="l" t="t" r="r" b="b"/>
            <a:pathLst>
              <a:path w="6662057" h="4103914">
                <a:moveTo>
                  <a:pt x="0" y="0"/>
                </a:moveTo>
                <a:lnTo>
                  <a:pt x="6662057" y="0"/>
                </a:lnTo>
                <a:lnTo>
                  <a:pt x="6662057" y="4103914"/>
                </a:lnTo>
                <a:lnTo>
                  <a:pt x="0" y="4103914"/>
                </a:lnTo>
                <a:close/>
              </a:path>
            </a:pathLst>
          </a:custGeom>
        </p:spPr>
        <p:txBody>
          <a:bodyPr wrap="square">
            <a:noAutofit/>
          </a:bodyPr>
          <a:lstStyle/>
          <a:p>
            <a:endParaRPr lang="en-US"/>
          </a:p>
        </p:txBody>
      </p:sp>
      <p:sp>
        <p:nvSpPr>
          <p:cNvPr id="12" name="Picture Placeholder 11"/>
          <p:cNvSpPr>
            <a:spLocks noGrp="1"/>
          </p:cNvSpPr>
          <p:nvPr>
            <p:ph type="pic" sz="quarter" idx="11"/>
          </p:nvPr>
        </p:nvSpPr>
        <p:spPr>
          <a:xfrm>
            <a:off x="7020403" y="358346"/>
            <a:ext cx="4813251" cy="2929140"/>
          </a:xfrm>
          <a:custGeom>
            <a:avLst/>
            <a:gdLst>
              <a:gd name="connsiteX0" fmla="*/ 0 w 4813251"/>
              <a:gd name="connsiteY0" fmla="*/ 0 h 2929140"/>
              <a:gd name="connsiteX1" fmla="*/ 4813251 w 4813251"/>
              <a:gd name="connsiteY1" fmla="*/ 0 h 2929140"/>
              <a:gd name="connsiteX2" fmla="*/ 4813251 w 4813251"/>
              <a:gd name="connsiteY2" fmla="*/ 2929140 h 2929140"/>
              <a:gd name="connsiteX3" fmla="*/ 0 w 4813251"/>
              <a:gd name="connsiteY3" fmla="*/ 2929140 h 2929140"/>
            </a:gdLst>
            <a:ahLst/>
            <a:cxnLst>
              <a:cxn ang="0">
                <a:pos x="connsiteX0" y="connsiteY0"/>
              </a:cxn>
              <a:cxn ang="0">
                <a:pos x="connsiteX1" y="connsiteY1"/>
              </a:cxn>
              <a:cxn ang="0">
                <a:pos x="connsiteX2" y="connsiteY2"/>
              </a:cxn>
              <a:cxn ang="0">
                <a:pos x="connsiteX3" y="connsiteY3"/>
              </a:cxn>
            </a:cxnLst>
            <a:rect l="l" t="t" r="r" b="b"/>
            <a:pathLst>
              <a:path w="4813251" h="2929140">
                <a:moveTo>
                  <a:pt x="0" y="0"/>
                </a:moveTo>
                <a:lnTo>
                  <a:pt x="4813251" y="0"/>
                </a:lnTo>
                <a:lnTo>
                  <a:pt x="4813251" y="2929140"/>
                </a:lnTo>
                <a:lnTo>
                  <a:pt x="0" y="2929140"/>
                </a:lnTo>
                <a:close/>
              </a:path>
            </a:pathLst>
          </a:custGeom>
        </p:spPr>
        <p:txBody>
          <a:bodyPr wrap="square">
            <a:noAutofit/>
          </a:bodyPr>
          <a:lstStyle/>
          <a:p>
            <a:endParaRPr lang="en-US"/>
          </a:p>
        </p:txBody>
      </p:sp>
    </p:spTree>
    <p:extLst>
      <p:ext uri="{BB962C8B-B14F-4D97-AF65-F5344CB8AC3E}">
        <p14:creationId xmlns:p14="http://schemas.microsoft.com/office/powerpoint/2010/main" val="18465565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680858" y="1915886"/>
            <a:ext cx="7511142" cy="4147457"/>
          </a:xfrm>
          <a:custGeom>
            <a:avLst/>
            <a:gdLst>
              <a:gd name="connsiteX0" fmla="*/ 0 w 7511142"/>
              <a:gd name="connsiteY0" fmla="*/ 0 h 4147457"/>
              <a:gd name="connsiteX1" fmla="*/ 7511142 w 7511142"/>
              <a:gd name="connsiteY1" fmla="*/ 0 h 4147457"/>
              <a:gd name="connsiteX2" fmla="*/ 7511142 w 7511142"/>
              <a:gd name="connsiteY2" fmla="*/ 4147457 h 4147457"/>
              <a:gd name="connsiteX3" fmla="*/ 0 w 7511142"/>
              <a:gd name="connsiteY3" fmla="*/ 4147457 h 4147457"/>
            </a:gdLst>
            <a:ahLst/>
            <a:cxnLst>
              <a:cxn ang="0">
                <a:pos x="connsiteX0" y="connsiteY0"/>
              </a:cxn>
              <a:cxn ang="0">
                <a:pos x="connsiteX1" y="connsiteY1"/>
              </a:cxn>
              <a:cxn ang="0">
                <a:pos x="connsiteX2" y="connsiteY2"/>
              </a:cxn>
              <a:cxn ang="0">
                <a:pos x="connsiteX3" y="connsiteY3"/>
              </a:cxn>
            </a:cxnLst>
            <a:rect l="l" t="t" r="r" b="b"/>
            <a:pathLst>
              <a:path w="7511142" h="4147457">
                <a:moveTo>
                  <a:pt x="0" y="0"/>
                </a:moveTo>
                <a:lnTo>
                  <a:pt x="7511142" y="0"/>
                </a:lnTo>
                <a:lnTo>
                  <a:pt x="7511142" y="4147457"/>
                </a:lnTo>
                <a:lnTo>
                  <a:pt x="0" y="4147457"/>
                </a:lnTo>
                <a:close/>
              </a:path>
            </a:pathLst>
          </a:custGeom>
        </p:spPr>
        <p:txBody>
          <a:bodyPr wrap="square">
            <a:noAutofit/>
          </a:bodyPr>
          <a:lstStyle/>
          <a:p>
            <a:endParaRPr lang="en-US"/>
          </a:p>
        </p:txBody>
      </p:sp>
    </p:spTree>
    <p:extLst>
      <p:ext uri="{BB962C8B-B14F-4D97-AF65-F5344CB8AC3E}">
        <p14:creationId xmlns:p14="http://schemas.microsoft.com/office/powerpoint/2010/main" val="2116241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243944" y="0"/>
            <a:ext cx="8948056" cy="3298372"/>
          </a:xfrm>
          <a:custGeom>
            <a:avLst/>
            <a:gdLst>
              <a:gd name="connsiteX0" fmla="*/ 0 w 8948056"/>
              <a:gd name="connsiteY0" fmla="*/ 0 h 3298372"/>
              <a:gd name="connsiteX1" fmla="*/ 8948056 w 8948056"/>
              <a:gd name="connsiteY1" fmla="*/ 0 h 3298372"/>
              <a:gd name="connsiteX2" fmla="*/ 8948056 w 8948056"/>
              <a:gd name="connsiteY2" fmla="*/ 3298372 h 3298372"/>
              <a:gd name="connsiteX3" fmla="*/ 0 w 8948056"/>
              <a:gd name="connsiteY3" fmla="*/ 3298372 h 3298372"/>
            </a:gdLst>
            <a:ahLst/>
            <a:cxnLst>
              <a:cxn ang="0">
                <a:pos x="connsiteX0" y="connsiteY0"/>
              </a:cxn>
              <a:cxn ang="0">
                <a:pos x="connsiteX1" y="connsiteY1"/>
              </a:cxn>
              <a:cxn ang="0">
                <a:pos x="connsiteX2" y="connsiteY2"/>
              </a:cxn>
              <a:cxn ang="0">
                <a:pos x="connsiteX3" y="connsiteY3"/>
              </a:cxn>
            </a:cxnLst>
            <a:rect l="l" t="t" r="r" b="b"/>
            <a:pathLst>
              <a:path w="8948056" h="3298372">
                <a:moveTo>
                  <a:pt x="0" y="0"/>
                </a:moveTo>
                <a:lnTo>
                  <a:pt x="8948056" y="0"/>
                </a:lnTo>
                <a:lnTo>
                  <a:pt x="8948056" y="3298372"/>
                </a:lnTo>
                <a:lnTo>
                  <a:pt x="0" y="3298372"/>
                </a:lnTo>
                <a:close/>
              </a:path>
            </a:pathLst>
          </a:custGeom>
        </p:spPr>
        <p:txBody>
          <a:bodyPr wrap="square">
            <a:noAutofit/>
          </a:bodyPr>
          <a:lstStyle/>
          <a:p>
            <a:endParaRPr lang="en-US"/>
          </a:p>
        </p:txBody>
      </p:sp>
    </p:spTree>
    <p:extLst>
      <p:ext uri="{BB962C8B-B14F-4D97-AF65-F5344CB8AC3E}">
        <p14:creationId xmlns:p14="http://schemas.microsoft.com/office/powerpoint/2010/main" val="3003060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761121" y="1528356"/>
            <a:ext cx="5741820" cy="3627121"/>
          </a:xfrm>
          <a:custGeom>
            <a:avLst/>
            <a:gdLst>
              <a:gd name="connsiteX0" fmla="*/ 0 w 5741820"/>
              <a:gd name="connsiteY0" fmla="*/ 0 h 3627121"/>
              <a:gd name="connsiteX1" fmla="*/ 5741820 w 5741820"/>
              <a:gd name="connsiteY1" fmla="*/ 0 h 3627121"/>
              <a:gd name="connsiteX2" fmla="*/ 5741820 w 5741820"/>
              <a:gd name="connsiteY2" fmla="*/ 3627121 h 3627121"/>
              <a:gd name="connsiteX3" fmla="*/ 0 w 5741820"/>
              <a:gd name="connsiteY3" fmla="*/ 3627121 h 3627121"/>
            </a:gdLst>
            <a:ahLst/>
            <a:cxnLst>
              <a:cxn ang="0">
                <a:pos x="connsiteX0" y="connsiteY0"/>
              </a:cxn>
              <a:cxn ang="0">
                <a:pos x="connsiteX1" y="connsiteY1"/>
              </a:cxn>
              <a:cxn ang="0">
                <a:pos x="connsiteX2" y="connsiteY2"/>
              </a:cxn>
              <a:cxn ang="0">
                <a:pos x="connsiteX3" y="connsiteY3"/>
              </a:cxn>
            </a:cxnLst>
            <a:rect l="l" t="t" r="r" b="b"/>
            <a:pathLst>
              <a:path w="5741820" h="3627121">
                <a:moveTo>
                  <a:pt x="0" y="0"/>
                </a:moveTo>
                <a:lnTo>
                  <a:pt x="5741820" y="0"/>
                </a:lnTo>
                <a:lnTo>
                  <a:pt x="5741820" y="3627121"/>
                </a:lnTo>
                <a:lnTo>
                  <a:pt x="0" y="3627121"/>
                </a:lnTo>
                <a:close/>
              </a:path>
            </a:pathLst>
          </a:custGeom>
        </p:spPr>
        <p:txBody>
          <a:bodyPr wrap="square">
            <a:noAutofit/>
          </a:bodyPr>
          <a:lstStyle/>
          <a:p>
            <a:endParaRPr lang="en-US"/>
          </a:p>
        </p:txBody>
      </p:sp>
    </p:spTree>
    <p:extLst>
      <p:ext uri="{BB962C8B-B14F-4D97-AF65-F5344CB8AC3E}">
        <p14:creationId xmlns:p14="http://schemas.microsoft.com/office/powerpoint/2010/main" val="177908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514133" y="-1019312"/>
            <a:ext cx="4291243" cy="5924310"/>
          </a:xfrm>
          <a:custGeom>
            <a:avLst/>
            <a:gdLst>
              <a:gd name="connsiteX0" fmla="*/ 9022 w 4291243"/>
              <a:gd name="connsiteY0" fmla="*/ 0 h 5924310"/>
              <a:gd name="connsiteX1" fmla="*/ 4285227 w 4291243"/>
              <a:gd name="connsiteY1" fmla="*/ 0 h 5924310"/>
              <a:gd name="connsiteX2" fmla="*/ 4291243 w 4291243"/>
              <a:gd name="connsiteY2" fmla="*/ 6616 h 5924310"/>
              <a:gd name="connsiteX3" fmla="*/ 4288235 w 4291243"/>
              <a:gd name="connsiteY3" fmla="*/ 5917694 h 5924310"/>
              <a:gd name="connsiteX4" fmla="*/ 4282220 w 4291243"/>
              <a:gd name="connsiteY4" fmla="*/ 5924310 h 5924310"/>
              <a:gd name="connsiteX5" fmla="*/ 6015 w 4291243"/>
              <a:gd name="connsiteY5" fmla="*/ 5924310 h 5924310"/>
              <a:gd name="connsiteX6" fmla="*/ 0 w 4291243"/>
              <a:gd name="connsiteY6" fmla="*/ 5917694 h 5924310"/>
              <a:gd name="connsiteX7" fmla="*/ 3007 w 4291243"/>
              <a:gd name="connsiteY7" fmla="*/ 6616 h 5924310"/>
              <a:gd name="connsiteX8" fmla="*/ 9022 w 4291243"/>
              <a:gd name="connsiteY8" fmla="*/ 0 h 592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1243" h="5924310">
                <a:moveTo>
                  <a:pt x="9022" y="0"/>
                </a:moveTo>
                <a:cubicBezTo>
                  <a:pt x="4285227" y="0"/>
                  <a:pt x="4285227" y="0"/>
                  <a:pt x="4285227" y="0"/>
                </a:cubicBezTo>
                <a:cubicBezTo>
                  <a:pt x="4288235" y="0"/>
                  <a:pt x="4291243" y="3308"/>
                  <a:pt x="4291243" y="6616"/>
                </a:cubicBezTo>
                <a:lnTo>
                  <a:pt x="4288235" y="5917694"/>
                </a:lnTo>
                <a:cubicBezTo>
                  <a:pt x="4288235" y="5921002"/>
                  <a:pt x="4285227" y="5924310"/>
                  <a:pt x="4282220" y="5924310"/>
                </a:cubicBezTo>
                <a:cubicBezTo>
                  <a:pt x="6015" y="5924310"/>
                  <a:pt x="6015" y="5924310"/>
                  <a:pt x="6015" y="5924310"/>
                </a:cubicBezTo>
                <a:cubicBezTo>
                  <a:pt x="3007" y="5924310"/>
                  <a:pt x="0" y="5921002"/>
                  <a:pt x="0" y="5917694"/>
                </a:cubicBezTo>
                <a:cubicBezTo>
                  <a:pt x="3007" y="6616"/>
                  <a:pt x="3007" y="6616"/>
                  <a:pt x="3007" y="6616"/>
                </a:cubicBezTo>
                <a:cubicBezTo>
                  <a:pt x="3007" y="3308"/>
                  <a:pt x="6015" y="0"/>
                  <a:pt x="9022"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2710439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545884" y="2212489"/>
            <a:ext cx="3109057" cy="5451108"/>
          </a:xfrm>
          <a:custGeom>
            <a:avLst/>
            <a:gdLst>
              <a:gd name="connsiteX0" fmla="*/ 0 w 3109057"/>
              <a:gd name="connsiteY0" fmla="*/ 0 h 5451108"/>
              <a:gd name="connsiteX1" fmla="*/ 3109057 w 3109057"/>
              <a:gd name="connsiteY1" fmla="*/ 0 h 5451108"/>
              <a:gd name="connsiteX2" fmla="*/ 3109057 w 3109057"/>
              <a:gd name="connsiteY2" fmla="*/ 5451108 h 5451108"/>
              <a:gd name="connsiteX3" fmla="*/ 0 w 3109057"/>
              <a:gd name="connsiteY3" fmla="*/ 5451108 h 5451108"/>
            </a:gdLst>
            <a:ahLst/>
            <a:cxnLst>
              <a:cxn ang="0">
                <a:pos x="connsiteX0" y="connsiteY0"/>
              </a:cxn>
              <a:cxn ang="0">
                <a:pos x="connsiteX1" y="connsiteY1"/>
              </a:cxn>
              <a:cxn ang="0">
                <a:pos x="connsiteX2" y="connsiteY2"/>
              </a:cxn>
              <a:cxn ang="0">
                <a:pos x="connsiteX3" y="connsiteY3"/>
              </a:cxn>
            </a:cxnLst>
            <a:rect l="l" t="t" r="r" b="b"/>
            <a:pathLst>
              <a:path w="3109057" h="5451108">
                <a:moveTo>
                  <a:pt x="0" y="0"/>
                </a:moveTo>
                <a:lnTo>
                  <a:pt x="3109057" y="0"/>
                </a:lnTo>
                <a:lnTo>
                  <a:pt x="3109057" y="5451108"/>
                </a:lnTo>
                <a:lnTo>
                  <a:pt x="0" y="5451108"/>
                </a:lnTo>
                <a:close/>
              </a:path>
            </a:pathLst>
          </a:custGeom>
        </p:spPr>
        <p:txBody>
          <a:bodyPr wrap="square">
            <a:noAutofit/>
          </a:bodyPr>
          <a:lstStyle/>
          <a:p>
            <a:endParaRPr lang="en-US"/>
          </a:p>
        </p:txBody>
      </p:sp>
    </p:spTree>
    <p:extLst>
      <p:ext uri="{BB962C8B-B14F-4D97-AF65-F5344CB8AC3E}">
        <p14:creationId xmlns:p14="http://schemas.microsoft.com/office/powerpoint/2010/main" val="18548577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5081696" y="2295220"/>
            <a:ext cx="1931297" cy="2258365"/>
          </a:xfrm>
          <a:custGeom>
            <a:avLst/>
            <a:gdLst>
              <a:gd name="connsiteX0" fmla="*/ 280782 w 1931297"/>
              <a:gd name="connsiteY0" fmla="*/ 0 h 2258365"/>
              <a:gd name="connsiteX1" fmla="*/ 1641418 w 1931297"/>
              <a:gd name="connsiteY1" fmla="*/ 0 h 2258365"/>
              <a:gd name="connsiteX2" fmla="*/ 1931297 w 1931297"/>
              <a:gd name="connsiteY2" fmla="*/ 261783 h 2258365"/>
              <a:gd name="connsiteX3" fmla="*/ 1931297 w 1931297"/>
              <a:gd name="connsiteY3" fmla="*/ 1991518 h 2258365"/>
              <a:gd name="connsiteX4" fmla="*/ 1655433 w 1931297"/>
              <a:gd name="connsiteY4" fmla="*/ 2257972 h 2258365"/>
              <a:gd name="connsiteX5" fmla="*/ 266521 w 1931297"/>
              <a:gd name="connsiteY5" fmla="*/ 2257972 h 2258365"/>
              <a:gd name="connsiteX6" fmla="*/ 0 w 1931297"/>
              <a:gd name="connsiteY6" fmla="*/ 1977507 h 2258365"/>
              <a:gd name="connsiteX7" fmla="*/ 0 w 1931297"/>
              <a:gd name="connsiteY7" fmla="*/ 313402 h 2258365"/>
              <a:gd name="connsiteX8" fmla="*/ 280782 w 1931297"/>
              <a:gd name="connsiteY8" fmla="*/ 0 h 225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1297" h="2258365">
                <a:moveTo>
                  <a:pt x="280782" y="0"/>
                </a:moveTo>
                <a:cubicBezTo>
                  <a:pt x="1641418" y="0"/>
                  <a:pt x="1641418" y="0"/>
                  <a:pt x="1641418" y="0"/>
                </a:cubicBezTo>
                <a:cubicBezTo>
                  <a:pt x="1861225" y="0"/>
                  <a:pt x="1931297" y="163706"/>
                  <a:pt x="1931297" y="261783"/>
                </a:cubicBezTo>
                <a:cubicBezTo>
                  <a:pt x="1931297" y="1991518"/>
                  <a:pt x="1931297" y="1991518"/>
                  <a:pt x="1931297" y="1991518"/>
                </a:cubicBezTo>
                <a:cubicBezTo>
                  <a:pt x="1931297" y="2183247"/>
                  <a:pt x="1805167" y="2257972"/>
                  <a:pt x="1655433" y="2257972"/>
                </a:cubicBezTo>
                <a:cubicBezTo>
                  <a:pt x="266521" y="2257972"/>
                  <a:pt x="266521" y="2257972"/>
                  <a:pt x="266521" y="2257972"/>
                </a:cubicBezTo>
                <a:cubicBezTo>
                  <a:pt x="103019" y="2267312"/>
                  <a:pt x="0" y="2108522"/>
                  <a:pt x="0" y="1977507"/>
                </a:cubicBezTo>
                <a:cubicBezTo>
                  <a:pt x="0" y="1561358"/>
                  <a:pt x="0" y="313402"/>
                  <a:pt x="0" y="313402"/>
                </a:cubicBezTo>
                <a:cubicBezTo>
                  <a:pt x="0" y="168377"/>
                  <a:pt x="89004" y="0"/>
                  <a:pt x="280782"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94283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80B61C8-2926-42BD-9F59-9859AEA8124D}"/>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7090BF89-064F-483C-A5D2-2388B16F73C4}"/>
              </a:ext>
            </a:extLst>
          </p:cNvPr>
          <p:cNvSpPr>
            <a:spLocks noGrp="1"/>
          </p:cNvSpPr>
          <p:nvPr>
            <p:ph idx="1"/>
          </p:nvPr>
        </p:nvSpPr>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04EE321A-466D-4912-8189-FD00DF44ED4C}"/>
              </a:ext>
            </a:extLst>
          </p:cNvPr>
          <p:cNvSpPr>
            <a:spLocks noGrp="1"/>
          </p:cNvSpPr>
          <p:nvPr>
            <p:ph type="dt" sz="half" idx="10"/>
          </p:nvPr>
        </p:nvSpPr>
        <p:spPr/>
        <p:txBody>
          <a:bodyPr/>
          <a:lstStyle/>
          <a:p>
            <a:fld id="{986EE906-A082-49A9-A76D-D767AB71A5FA}" type="datetimeFigureOut">
              <a:rPr lang="sk-SK" smtClean="0"/>
              <a:t>7. 6. 2022</a:t>
            </a:fld>
            <a:endParaRPr lang="sk-SK"/>
          </a:p>
        </p:txBody>
      </p:sp>
      <p:sp>
        <p:nvSpPr>
          <p:cNvPr id="5" name="Zástupný objekt pre pätu 4">
            <a:extLst>
              <a:ext uri="{FF2B5EF4-FFF2-40B4-BE49-F238E27FC236}">
                <a16:creationId xmlns:a16="http://schemas.microsoft.com/office/drawing/2014/main" id="{0AD6F6DE-06DD-4C28-8F4C-766D51831727}"/>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C9B4727A-6E7A-4A41-AD69-D36D6650F749}"/>
              </a:ext>
            </a:extLst>
          </p:cNvPr>
          <p:cNvSpPr>
            <a:spLocks noGrp="1"/>
          </p:cNvSpPr>
          <p:nvPr>
            <p:ph type="sldNum" sz="quarter" idx="12"/>
          </p:nvPr>
        </p:nvSpPr>
        <p:spPr/>
        <p:txBody>
          <a:bodyPr/>
          <a:lstStyle/>
          <a:p>
            <a:fld id="{9E6E3CAB-95F9-4B02-A81E-C335C62CE54B}" type="slidenum">
              <a:rPr lang="sk-SK" smtClean="0"/>
              <a:t>‹#›</a:t>
            </a:fld>
            <a:endParaRPr lang="sk-SK"/>
          </a:p>
        </p:txBody>
      </p:sp>
    </p:spTree>
    <p:extLst>
      <p:ext uri="{BB962C8B-B14F-4D97-AF65-F5344CB8AC3E}">
        <p14:creationId xmlns:p14="http://schemas.microsoft.com/office/powerpoint/2010/main" val="25829576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b="0" i="0">
                <a:solidFill>
                  <a:schemeClr val="tx1">
                    <a:lumMod val="65000"/>
                    <a:lumOff val="35000"/>
                  </a:schemeClr>
                </a:solidFill>
                <a:latin typeface="+mj-lt"/>
                <a:ea typeface="Roboto Thin" charset="0"/>
                <a:cs typeface="Roboto Thin" charset="0"/>
              </a:defRPr>
            </a:lvl1pPr>
          </a:lstStyle>
          <a:p>
            <a:fld id="{1D04B088-393E-434A-BA8E-C930C681F838}" type="datetimeFigureOut">
              <a:rPr lang="en-US" smtClean="0"/>
              <a:pPr/>
              <a:t>6/7/2022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800" b="0" i="0">
                <a:solidFill>
                  <a:schemeClr val="tx1">
                    <a:lumMod val="65000"/>
                    <a:lumOff val="35000"/>
                  </a:schemeClr>
                </a:solidFill>
                <a:latin typeface="+mj-lt"/>
                <a:ea typeface="Roboto Thin" charset="0"/>
                <a:cs typeface="Roboto Thin"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800" b="0" i="0">
                <a:solidFill>
                  <a:schemeClr val="tx1">
                    <a:lumMod val="65000"/>
                    <a:lumOff val="35000"/>
                  </a:schemeClr>
                </a:solidFill>
                <a:latin typeface="+mj-lt"/>
                <a:ea typeface="Roboto Thin" charset="0"/>
                <a:cs typeface="Roboto Thin" charset="0"/>
              </a:defRPr>
            </a:lvl1pPr>
          </a:lstStyle>
          <a:p>
            <a:fld id="{F3BDBCB1-AAE6-2947-A82E-4EA4E39F932F}" type="slidenum">
              <a:rPr lang="en-US" smtClean="0"/>
              <a:pPr/>
              <a:t>‹#›</a:t>
            </a:fld>
            <a:endParaRPr lang="en-US" dirty="0"/>
          </a:p>
        </p:txBody>
      </p:sp>
    </p:spTree>
    <p:extLst>
      <p:ext uri="{BB962C8B-B14F-4D97-AF65-F5344CB8AC3E}">
        <p14:creationId xmlns:p14="http://schemas.microsoft.com/office/powerpoint/2010/main" val="675179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71" r:id="rId4"/>
    <p:sldLayoutId id="2147483656" r:id="rId5"/>
    <p:sldLayoutId id="2147483662" r:id="rId6"/>
    <p:sldLayoutId id="2147483664" r:id="rId7"/>
    <p:sldLayoutId id="2147483666" r:id="rId8"/>
    <p:sldLayoutId id="2147483663" r:id="rId9"/>
    <p:sldLayoutId id="2147483665" r:id="rId10"/>
    <p:sldLayoutId id="2147483655" r:id="rId11"/>
    <p:sldLayoutId id="2147483651" r:id="rId12"/>
    <p:sldLayoutId id="2147483657" r:id="rId13"/>
    <p:sldLayoutId id="2147483675" r:id="rId14"/>
    <p:sldLayoutId id="2147483674" r:id="rId15"/>
    <p:sldLayoutId id="2147483652" r:id="rId16"/>
    <p:sldLayoutId id="2147483653" r:id="rId17"/>
    <p:sldLayoutId id="2147483654" r:id="rId18"/>
    <p:sldLayoutId id="2147483659" r:id="rId19"/>
    <p:sldLayoutId id="2147483673" r:id="rId20"/>
    <p:sldLayoutId id="2147483658" r:id="rId21"/>
    <p:sldLayoutId id="2147483660" r:id="rId22"/>
    <p:sldLayoutId id="2147483670" r:id="rId23"/>
    <p:sldLayoutId id="2147483672" r:id="rId24"/>
    <p:sldLayoutId id="2147483676" r:id="rId25"/>
    <p:sldLayoutId id="2147483667" r:id="rId26"/>
    <p:sldLayoutId id="2147483668" r:id="rId27"/>
    <p:sldLayoutId id="2147483669" r:id="rId28"/>
    <p:sldLayoutId id="2147483677" r:id="rId29"/>
    <p:sldLayoutId id="2147483678" r:id="rId30"/>
    <p:sldLayoutId id="2147483679" r:id="rId31"/>
    <p:sldLayoutId id="2147483680" r:id="rId32"/>
    <p:sldLayoutId id="2147483681" r:id="rId33"/>
  </p:sldLayoutIdLst>
  <p:txStyles>
    <p:titleStyle>
      <a:lvl1pPr algn="l" defTabSz="914400" rtl="0" eaLnBrk="1" latinLnBrk="0" hangingPunct="1">
        <a:lnSpc>
          <a:spcPct val="90000"/>
        </a:lnSpc>
        <a:spcBef>
          <a:spcPct val="0"/>
        </a:spcBef>
        <a:buNone/>
        <a:defRPr sz="2400" b="0" i="0" kern="1200">
          <a:solidFill>
            <a:schemeClr val="tx1">
              <a:lumMod val="65000"/>
              <a:lumOff val="35000"/>
            </a:schemeClr>
          </a:solidFill>
          <a:latin typeface="+mn-lt"/>
          <a:ea typeface="Roboto Thin" charset="0"/>
          <a:cs typeface="Roboto Thin" charset="0"/>
        </a:defRPr>
      </a:lvl1pPr>
    </p:titleStyle>
    <p:bodyStyle>
      <a:lvl1pPr marL="0" indent="0" algn="l" defTabSz="914400" rtl="0" eaLnBrk="1" latinLnBrk="0" hangingPunct="1">
        <a:lnSpc>
          <a:spcPct val="90000"/>
        </a:lnSpc>
        <a:spcBef>
          <a:spcPts val="1000"/>
        </a:spcBef>
        <a:buFont typeface="Arial"/>
        <a:buNone/>
        <a:defRPr sz="1200" b="0" i="0" kern="1200">
          <a:solidFill>
            <a:schemeClr val="tx1">
              <a:lumMod val="65000"/>
              <a:lumOff val="35000"/>
            </a:schemeClr>
          </a:solidFill>
          <a:latin typeface="+mn-lt"/>
          <a:ea typeface="Roboto Thin" charset="0"/>
          <a:cs typeface="Roboto Thin" charset="0"/>
        </a:defRPr>
      </a:lvl1pPr>
      <a:lvl2pPr marL="685800" indent="-228600" algn="l" defTabSz="914400" rtl="0" eaLnBrk="1" latinLnBrk="0" hangingPunct="1">
        <a:lnSpc>
          <a:spcPct val="90000"/>
        </a:lnSpc>
        <a:spcBef>
          <a:spcPts val="500"/>
        </a:spcBef>
        <a:buFont typeface="Arial"/>
        <a:buChar char="•"/>
        <a:defRPr sz="800" b="0" i="0" kern="1200">
          <a:solidFill>
            <a:schemeClr val="tx1">
              <a:lumMod val="65000"/>
              <a:lumOff val="35000"/>
            </a:schemeClr>
          </a:solidFill>
          <a:latin typeface="Roboto Thin" charset="0"/>
          <a:ea typeface="Roboto Thin" charset="0"/>
          <a:cs typeface="Roboto Thin" charset="0"/>
        </a:defRPr>
      </a:lvl2pPr>
      <a:lvl3pPr marL="1143000" indent="-228600" algn="l" defTabSz="914400" rtl="0" eaLnBrk="1" latinLnBrk="0" hangingPunct="1">
        <a:lnSpc>
          <a:spcPct val="90000"/>
        </a:lnSpc>
        <a:spcBef>
          <a:spcPts val="500"/>
        </a:spcBef>
        <a:buFont typeface="Arial"/>
        <a:buChar char="•"/>
        <a:defRPr sz="800" b="0" i="0" kern="1200">
          <a:solidFill>
            <a:schemeClr val="tx1">
              <a:lumMod val="65000"/>
              <a:lumOff val="35000"/>
            </a:schemeClr>
          </a:solidFill>
          <a:latin typeface="Roboto Thin" charset="0"/>
          <a:ea typeface="Roboto Thin" charset="0"/>
          <a:cs typeface="Roboto Thin" charset="0"/>
        </a:defRPr>
      </a:lvl3pPr>
      <a:lvl4pPr marL="1600200" indent="-228600" algn="l" defTabSz="914400" rtl="0" eaLnBrk="1" latinLnBrk="0" hangingPunct="1">
        <a:lnSpc>
          <a:spcPct val="90000"/>
        </a:lnSpc>
        <a:spcBef>
          <a:spcPts val="500"/>
        </a:spcBef>
        <a:buFont typeface="Arial"/>
        <a:buChar char="•"/>
        <a:defRPr sz="800" b="0" i="0" kern="1200">
          <a:solidFill>
            <a:schemeClr val="tx1">
              <a:lumMod val="65000"/>
              <a:lumOff val="35000"/>
            </a:schemeClr>
          </a:solidFill>
          <a:latin typeface="Roboto Thin" charset="0"/>
          <a:ea typeface="Roboto Thin" charset="0"/>
          <a:cs typeface="Roboto Thin" charset="0"/>
        </a:defRPr>
      </a:lvl4pPr>
      <a:lvl5pPr marL="2057400" indent="-228600" algn="l" defTabSz="914400" rtl="0" eaLnBrk="1" latinLnBrk="0" hangingPunct="1">
        <a:lnSpc>
          <a:spcPct val="90000"/>
        </a:lnSpc>
        <a:spcBef>
          <a:spcPts val="500"/>
        </a:spcBef>
        <a:buFont typeface="Arial"/>
        <a:buChar char="•"/>
        <a:defRPr sz="800" b="0" i="0" kern="1200">
          <a:solidFill>
            <a:schemeClr val="tx1">
              <a:lumMod val="65000"/>
              <a:lumOff val="35000"/>
            </a:schemeClr>
          </a:solidFill>
          <a:latin typeface="Roboto Thin" charset="0"/>
          <a:ea typeface="Roboto Thin" charset="0"/>
          <a:cs typeface="Roboto Thin"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hyperlink" Target="https://www.infomore.cz/" TargetMode="External"/><Relationship Id="rId2" Type="http://schemas.openxmlformats.org/officeDocument/2006/relationships/hyperlink" Target="mailto:hoax@sme.sk" TargetMode="External"/><Relationship Id="rId1" Type="http://schemas.openxmlformats.org/officeDocument/2006/relationships/slideLayout" Target="../slideLayouts/slideLayout33.xml"/><Relationship Id="rId5" Type="http://schemas.openxmlformats.org/officeDocument/2006/relationships/hyperlink" Target="https://www.facebook.com/disi.stratpol/" TargetMode="External"/><Relationship Id="rId4" Type="http://schemas.openxmlformats.org/officeDocument/2006/relationships/hyperlink" Target="https://infosecurity.s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www.pnas.org/content/118/6/e2008389118" TargetMode="External"/><Relationship Id="rId2" Type="http://schemas.openxmlformats.org/officeDocument/2006/relationships/hyperlink" Target="https://www.facebook.com/hoaxPZ/" TargetMode="External"/><Relationship Id="rId1" Type="http://schemas.openxmlformats.org/officeDocument/2006/relationships/slideLayout" Target="../slideLayouts/slideLayout12.xml"/><Relationship Id="rId4" Type="http://schemas.openxmlformats.org/officeDocument/2006/relationships/hyperlink" Target="https://tech.sme.sk/c/22587269/ak-chcete-niekoho-presvedcit-iba-fakty-vam-nepomozu.html?utm_source=newsletter&amp;utm_medium=email&amp;utm_campaign=smedennynl"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hyperlink" Target="https://www.facebook.com/vladimir.snidl/posts/10228307770978251"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s://fakty.afp.com/doc.afp.com.328N3TZ?fbclid=IwAR0cIdBGm9mqJnba9tXXVt2V2aiGxwDD0q2NvDBOFVjOfJRjrAl1pc3pChM" TargetMode="External"/><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domov.sme.sk/c/22644055/tlacovy-odbor-uradu-vlady-sr-povedie-simona-mikusova.html" TargetMode="External"/><Relationship Id="rId2" Type="http://schemas.openxmlformats.org/officeDocument/2006/relationships/hyperlink" Target="https://www.youtube.com/watch?v=wKeqkNj-RkU" TargetMode="Externa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hyperlink" Target="https://www.vlada.gov.sk/tlacovy-a-informacny-odbor/"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metadata2go.com/" TargetMode="External"/><Relationship Id="rId1" Type="http://schemas.openxmlformats.org/officeDocument/2006/relationships/slideLayout" Target="../slideLayouts/slideLayout12.xml"/><Relationship Id="rId5" Type="http://schemas.openxmlformats.org/officeDocument/2006/relationships/hyperlink" Target="https://www.youtube.com/watch?v=hw07tTbgGIw" TargetMode="External"/><Relationship Id="rId4" Type="http://schemas.openxmlformats.org/officeDocument/2006/relationships/hyperlink" Target="https://weverify.eu/verification-plugi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NwDXFO29cxU" TargetMode="External"/><Relationship Id="rId2" Type="http://schemas.openxmlformats.org/officeDocument/2006/relationships/hyperlink" Target="http://u.afp.com/whdg" TargetMode="Externa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kv"/><Relationship Id="rId1" Type="http://schemas.microsoft.com/office/2007/relationships/media" Target="../media/media1.mkv"/><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hyperlink" Target="https://www.novinky.cz/valka-na-ukrajine/clanek/ukrajinci-si-hromadne-porizuji-vlastenecke-tetovani-muze-je-ale-stat-i-zivot-40396922" TargetMode="External"/><Relationship Id="rId2" Type="http://schemas.openxmlformats.org/officeDocument/2006/relationships/hyperlink" Target="https://dennikn.sk/2830433/smrtelne-nebezpecny-moze-byt-aj-vytetovany-motyl-ako-sa-evakuuje-mariupol-reportaz/?ref=inm" TargetMode="Externa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hyperlink" Target="https://www.idnes.cz/zpravy/zahranicni/rusko-ukrajina-valka-invaze-tetovani-kyjev.A220503_120535_zahranicni_dtt" TargetMode="Externa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hyperlink" Target="https://www.lidovky.cz/svet/zelensky-ukrajina-rusko-wagnerova-skupina-utkin-najemni-vrazi-zoldaci-kreml.A220228_190229_ln_zahranici_rkj" TargetMode="Externa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hyperlink" Target="https://www.aljazeera.com/news/2022/3/1/who-are-the-azov-regiment" TargetMode="External"/><Relationship Id="rId2" Type="http://schemas.openxmlformats.org/officeDocument/2006/relationships/hyperlink" Target="https://refresher.sk/111282-Prapor-Azov-hajlujuci-bojovnici-a-ocistenie-od-radikalov-Ich-sucasny-stav-nemozeme-s-minulostou-porovnavat-tvrdia-analytici" TargetMode="External"/><Relationship Id="rId1" Type="http://schemas.openxmlformats.org/officeDocument/2006/relationships/slideLayout" Target="../slideLayouts/slideLayout12.xml"/><Relationship Id="rId5" Type="http://schemas.openxmlformats.org/officeDocument/2006/relationships/hyperlink" Target="https://eu.usatoday.com/story/news/world/2015/03/10/ukraine-azov-brigade-nazis-abuses-separatists/24664937/" TargetMode="External"/><Relationship Id="rId4" Type="http://schemas.openxmlformats.org/officeDocument/2006/relationships/hyperlink" Target="https://www.theguardian.com/world/2018/mar/13/ukraine-far-right-national-militia-takes-law-into-own-hands-neo-nazi-link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archive.ph/xFdbm" TargetMode="External"/><Relationship Id="rId2" Type="http://schemas.openxmlformats.org/officeDocument/2006/relationships/hyperlink" Target="https://fakty.afp.com/doc.afp.com.327X3RR" TargetMode="Externa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hyperlink" Target="https://www.istinomer.rs/facebook-provere/nacista-sa-fotografija-koje-kruze-fejsbukom-nije-zamenik-nacelnika-policije-u-kijevu/?fbclid=IwAR0VR-7uz53e1qBbjelVxe6S71O1LU1jV3Wxr-R9lUQ7k57EEMBQDe0S1hw" TargetMode="External"/><Relationship Id="rId4" Type="http://schemas.openxmlformats.org/officeDocument/2006/relationships/hyperlink" Target="https://www.ellinikahoaxes.gr/2022/03/20/antyom-bonov-deputy-chief-kiev-police-misinformation/"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scientificamerican.com/article/how-to-convince-someone-when-facts-fail/" TargetMode="Externa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https://l.facebook.com/l.php?u=https%3A%2F%2Fbbc.in%2F3ywNFIA%3Ffbclid%3DIwAR3ZYEle_NqLRymyS_ZJ0Gu99JjCgDaltm5zf5uFwPfv9e0Lk23_8YqfNL4&amp;h=AT0PkA85UZRjaHwbqvzng9XOJYozrg6GfTBkp73oCqQ0pMDtRG7ruQLon-2h_Jm1JOKpfdoK-WcIvCmyrMNzzYyXP-fUWhJE97FjpJFOSMUl63eL_wij3OJaOQU9nem6_Q&amp;__tn__=-UK-y-R&amp;c%5b0%5d=AT0DmQuqiUEDMSQXVQm_UfqaJWC5zCh43EDYiAsfBzIgrbiggpXie7Xm0M5TFZsEaVnuwS_riHMJUEpOe4pSmoU47IAZLayRwKeLjTZhDto2sPfQ4zAq8o7RcP_FzGwCmwhUcVN-J0uy9xeNd4EKl_jc06ap817IiTXTYOZl6_ZvZfqSRemx6dIEwJqnjkadbjogBWhB55MNL6Y1o50oBuPVgHYNreebiZ6vWQ"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hyperlink" Target="https://l.facebook.com/l.php?u=https%3A%2F%2Famzn.to%2F3s13JQG%3Ffbclid%3DIwAR2rlUxzSjta2nHxGQ8wt7h8TfHhT2ipcBKM-CE5n82Xr2SoOIk-UZstHyc&amp;h=AT0WJCtUE2V-N8vvxpjeTItBYWRMxi9rohMaxLBnp2B93g3qmv4XnEmOf6nGtu9KOV1jBGfs62_FmebIKPr_BOfqMJx4tWQcJ00_jXBKf1dkkpkIKwFo3DX0I8UX50RsUA&amp;__tn__=-UK-y-R&amp;c%5b0%5d=AT0DmQuqiUEDMSQXVQm_UfqaJWC5zCh43EDYiAsfBzIgrbiggpXie7Xm0M5TFZsEaVnuwS_riHMJUEpOe4pSmoU47IAZLayRwKeLjTZhDto2sPfQ4zAq8o7RcP_FzGwCmwhUcVN-J0uy9xeNd4EKl_jc06ap817IiTXTYOZl6_ZvZfqSRemx6dIEwJqnjkadbjogBWhB55MNL6Y1o50oBuPVgHYNreebiZ6vWQ" TargetMode="External"/></Relationships>
</file>

<file path=ppt/slides/_rels/slide30.xml.rels><?xml version="1.0" encoding="UTF-8" standalone="yes"?>
<Relationships xmlns="http://schemas.openxmlformats.org/package/2006/relationships"><Relationship Id="rId2" Type="http://schemas.openxmlformats.org/officeDocument/2006/relationships/hyperlink" Target="https://dennikn.sk/2823555/moja-teta-obhajuje-putina-ako-hovorit-s-blizkym-clovekom-ktory-odmieta-realitu/?ref=inc" TargetMode="Externa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hyperlink" Target="https://dennikn.sk/2862440/manual-proti-trollom-byvaly-diplomat-ukazuje-ako-by-reagoval-na-famy-typu-putina-provokovalo-nato/" TargetMode="Externa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getbadnews.cz/?fbclid=IwAR1Yuebl0eSrxABlbbYbfDxwXD_l1oY6yle2iaNtaJfzswUS6XN2P0jyGdU#intro" TargetMode="Externa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3D3BD5E-08A8-DBBF-E78F-93AAE8D3733F}"/>
              </a:ext>
            </a:extLst>
          </p:cNvPr>
          <p:cNvSpPr>
            <a:spLocks noGrp="1"/>
          </p:cNvSpPr>
          <p:nvPr>
            <p:ph type="title"/>
          </p:nvPr>
        </p:nvSpPr>
        <p:spPr/>
        <p:txBody>
          <a:bodyPr/>
          <a:lstStyle/>
          <a:p>
            <a:r>
              <a:rPr lang="sk-SK" dirty="0"/>
              <a:t>Prezentácia z </a:t>
            </a:r>
            <a:r>
              <a:rPr lang="sk-SK" dirty="0" err="1"/>
              <a:t>webinára</a:t>
            </a:r>
            <a:r>
              <a:rPr lang="sk-SK" dirty="0"/>
              <a:t> zo dňa 2. 6. 2022</a:t>
            </a:r>
          </a:p>
        </p:txBody>
      </p:sp>
      <p:sp>
        <p:nvSpPr>
          <p:cNvPr id="3" name="Zástupný objekt pre obsah 2">
            <a:extLst>
              <a:ext uri="{FF2B5EF4-FFF2-40B4-BE49-F238E27FC236}">
                <a16:creationId xmlns:a16="http://schemas.microsoft.com/office/drawing/2014/main" id="{71FFB18D-B0D3-2097-6E7F-7577031474AB}"/>
              </a:ext>
            </a:extLst>
          </p:cNvPr>
          <p:cNvSpPr>
            <a:spLocks noGrp="1"/>
          </p:cNvSpPr>
          <p:nvPr>
            <p:ph idx="1"/>
          </p:nvPr>
        </p:nvSpPr>
        <p:spPr/>
        <p:txBody>
          <a:bodyPr/>
          <a:lstStyle/>
          <a:p>
            <a:pPr algn="ctr"/>
            <a:endParaRPr lang="sk-SK" dirty="0"/>
          </a:p>
          <a:p>
            <a:pPr algn="ctr"/>
            <a:endParaRPr lang="sk-SK" dirty="0"/>
          </a:p>
          <a:p>
            <a:pPr algn="ctr"/>
            <a:endParaRPr lang="sk-SK" dirty="0"/>
          </a:p>
          <a:p>
            <a:pPr algn="ctr"/>
            <a:endParaRPr lang="sk-SK" dirty="0"/>
          </a:p>
          <a:p>
            <a:pPr algn="ctr"/>
            <a:endParaRPr lang="sk-SK" dirty="0"/>
          </a:p>
          <a:p>
            <a:pPr algn="ctr"/>
            <a:r>
              <a:rPr lang="sk-SK" sz="4400" dirty="0"/>
              <a:t>Ako rozumieť informáciám a svetu</a:t>
            </a:r>
          </a:p>
        </p:txBody>
      </p:sp>
    </p:spTree>
    <p:extLst>
      <p:ext uri="{BB962C8B-B14F-4D97-AF65-F5344CB8AC3E}">
        <p14:creationId xmlns:p14="http://schemas.microsoft.com/office/powerpoint/2010/main" val="3198461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b="1" dirty="0">
                <a:latin typeface="Calibri" panose="020F0502020204030204" pitchFamily="34" charset="0"/>
                <a:ea typeface="Calibri" panose="020F0502020204030204" pitchFamily="34" charset="0"/>
                <a:cs typeface="Calibri" panose="020F0502020204030204" pitchFamily="34" charset="0"/>
              </a:rPr>
              <a:t>Veriť výmyslom je veľmi jednoduché</a:t>
            </a:r>
            <a:endParaRPr lang="sk-SK" b="1" dirty="0"/>
          </a:p>
        </p:txBody>
      </p:sp>
      <p:sp>
        <p:nvSpPr>
          <p:cNvPr id="3" name="Zástupný objekt pre obsah 2"/>
          <p:cNvSpPr>
            <a:spLocks noGrp="1"/>
          </p:cNvSpPr>
          <p:nvPr>
            <p:ph idx="1"/>
          </p:nvPr>
        </p:nvSpPr>
        <p:spPr/>
        <p:txBody>
          <a:bodyPr/>
          <a:lstStyle/>
          <a:p>
            <a:endParaRPr lang="sk-SK"/>
          </a:p>
        </p:txBody>
      </p:sp>
      <p:sp>
        <p:nvSpPr>
          <p:cNvPr id="4" name="Obdĺžnik 3"/>
          <p:cNvSpPr/>
          <p:nvPr/>
        </p:nvSpPr>
        <p:spPr>
          <a:xfrm>
            <a:off x="984738" y="2085150"/>
            <a:ext cx="10369062" cy="4231736"/>
          </a:xfrm>
          <a:prstGeom prst="rect">
            <a:avLst/>
          </a:prstGeom>
        </p:spPr>
        <p:txBody>
          <a:bodyPr wrap="square">
            <a:spAutoFit/>
          </a:bodyPr>
          <a:lstStyle/>
          <a:p>
            <a:pPr>
              <a:lnSpc>
                <a:spcPct val="107000"/>
              </a:lnSpc>
              <a:spcAft>
                <a:spcPts val="800"/>
              </a:spcAft>
            </a:pPr>
            <a:r>
              <a:rPr lang="sk-SK" sz="2400" dirty="0">
                <a:latin typeface="Calibri" panose="020F0502020204030204" pitchFamily="34" charset="0"/>
                <a:ea typeface="Calibri" panose="020F0502020204030204" pitchFamily="34" charset="0"/>
                <a:cs typeface="Calibri" panose="020F0502020204030204" pitchFamily="34" charset="0"/>
              </a:rPr>
              <a:t>Psychológovia zmieňujú moment istoty  v neistote. Svet je chaos, náročný na pochopenie, a skreslené správy, ktoré opisujú sprisahania, nebezpečenstvá a neznáme hrozby pomáhajú neistým utvrdiť sa v tom, že ich vnímanie chaosu je to správne. </a:t>
            </a:r>
          </a:p>
          <a:p>
            <a:pPr>
              <a:lnSpc>
                <a:spcPct val="107000"/>
              </a:lnSpc>
              <a:spcAft>
                <a:spcPts val="800"/>
              </a:spcAft>
            </a:pPr>
            <a:r>
              <a:rPr lang="sk-SK" sz="2400" dirty="0" err="1">
                <a:latin typeface="Calibri" panose="020F0502020204030204" pitchFamily="34" charset="0"/>
                <a:ea typeface="Calibri" panose="020F0502020204030204" pitchFamily="34" charset="0"/>
                <a:cs typeface="Calibri" panose="020F0502020204030204" pitchFamily="34" charset="0"/>
              </a:rPr>
              <a:t>Hoaxy</a:t>
            </a:r>
            <a:r>
              <a:rPr lang="sk-SK" sz="2400" dirty="0">
                <a:latin typeface="Calibri" panose="020F0502020204030204" pitchFamily="34" charset="0"/>
                <a:ea typeface="Calibri" panose="020F0502020204030204" pitchFamily="34" charset="0"/>
                <a:cs typeface="Calibri" panose="020F0502020204030204" pitchFamily="34" charset="0"/>
              </a:rPr>
              <a:t> a skreslené informácie umne mixujú pravdy a nepravdami. Vždy je na týchto textoch niečo pravdivé. No tento pravdivý kmeň býva obrastený jedovatým brečtanom skreslených, vymyslených, zámerne nepravdivých informácií. </a:t>
            </a:r>
            <a:endParaRPr lang="sk-SK"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sz="2400" dirty="0">
                <a:latin typeface="Calibri" panose="020F0502020204030204" pitchFamily="34" charset="0"/>
                <a:ea typeface="Calibri" panose="020F0502020204030204" pitchFamily="34" charset="0"/>
                <a:cs typeface="Calibri" panose="020F0502020204030204" pitchFamily="34" charset="0"/>
              </a:rPr>
              <a:t>Mnohí sa radi bojíme. A </a:t>
            </a:r>
            <a:r>
              <a:rPr lang="sk-SK" sz="2400" dirty="0" err="1">
                <a:latin typeface="Calibri" panose="020F0502020204030204" pitchFamily="34" charset="0"/>
                <a:ea typeface="Calibri" panose="020F0502020204030204" pitchFamily="34" charset="0"/>
                <a:cs typeface="Calibri" panose="020F0502020204030204" pitchFamily="34" charset="0"/>
              </a:rPr>
              <a:t>hoaxy</a:t>
            </a:r>
            <a:r>
              <a:rPr lang="sk-SK" sz="2400" dirty="0">
                <a:latin typeface="Calibri" panose="020F0502020204030204" pitchFamily="34" charset="0"/>
                <a:ea typeface="Calibri" panose="020F0502020204030204" pitchFamily="34" charset="0"/>
                <a:cs typeface="Calibri" panose="020F0502020204030204" pitchFamily="34" charset="0"/>
              </a:rPr>
              <a:t> nám k tomu pomáhajú. Pocit „nás sa to netýka, ale mohlo by sa“, „vieme niečo viac, čo iní nie“, „žijeme v smutnom svete“ pomáha odpútať sa od starostí a myseľ upriamiť na iné problémy</a:t>
            </a:r>
            <a:r>
              <a:rPr lang="sk-SK" dirty="0">
                <a:latin typeface="Calibri" panose="020F0502020204030204" pitchFamily="34" charset="0"/>
                <a:ea typeface="Calibri" panose="020F0502020204030204" pitchFamily="34" charset="0"/>
                <a:cs typeface="Calibri" panose="020F0502020204030204" pitchFamily="34" charset="0"/>
              </a:rPr>
              <a:t>. </a:t>
            </a: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1785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739A228-5A6D-494F-8E67-BBAA04E47CA3}"/>
              </a:ext>
            </a:extLst>
          </p:cNvPr>
          <p:cNvSpPr>
            <a:spLocks noGrp="1"/>
          </p:cNvSpPr>
          <p:nvPr>
            <p:ph type="title"/>
          </p:nvPr>
        </p:nvSpPr>
        <p:spPr/>
        <p:txBody>
          <a:bodyPr/>
          <a:lstStyle/>
          <a:p>
            <a:r>
              <a:rPr lang="sk-SK" dirty="0"/>
              <a:t>Faktory, ktoré robia hoax úspešným</a:t>
            </a:r>
          </a:p>
        </p:txBody>
      </p:sp>
      <p:sp>
        <p:nvSpPr>
          <p:cNvPr id="3" name="Zástupný objekt pre obsah 2">
            <a:extLst>
              <a:ext uri="{FF2B5EF4-FFF2-40B4-BE49-F238E27FC236}">
                <a16:creationId xmlns:a16="http://schemas.microsoft.com/office/drawing/2014/main" id="{EFCF0DFF-9AD5-4B19-88A4-15B539856375}"/>
              </a:ext>
            </a:extLst>
          </p:cNvPr>
          <p:cNvSpPr>
            <a:spLocks noGrp="1"/>
          </p:cNvSpPr>
          <p:nvPr>
            <p:ph idx="1"/>
          </p:nvPr>
        </p:nvSpPr>
        <p:spPr/>
        <p:txBody>
          <a:bodyPr>
            <a:normAutofit/>
          </a:bodyPr>
          <a:lstStyle/>
          <a:p>
            <a:r>
              <a:rPr lang="sk-SK" sz="1800" dirty="0"/>
              <a:t>Technicky znejúci jazyk</a:t>
            </a:r>
          </a:p>
          <a:p>
            <a:pPr lvl="1"/>
            <a:r>
              <a:rPr lang="sk-SK" sz="1800" i="1" dirty="0"/>
              <a:t>časté je pripísané autorstvo textu a navonok vedecké zaštiťovanie sa nejakou autoritou - obľúbení sú napríklad anonymní vedci</a:t>
            </a:r>
          </a:p>
          <a:p>
            <a:pPr lvl="1"/>
            <a:r>
              <a:rPr lang="sk-SK" sz="1800" i="1" dirty="0"/>
              <a:t>„... Ak sa program nezastaví, procesor počítača sa dostane do nekonečnej binárnej slučky n-tej komplexnosti, ktorá môže vážne poškodiť procesor...“</a:t>
            </a:r>
          </a:p>
          <a:p>
            <a:pPr lvl="1"/>
            <a:r>
              <a:rPr lang="sk-SK" sz="1800" dirty="0"/>
              <a:t>Na základe krátkeho zisťovania prídete na to, že neexistuje nič také, ako binárna slučka s n-tou komplexnosťou a procesory sú navrhnuté tak, aby bežali niekoľko týždňov bez poškodenia</a:t>
            </a:r>
          </a:p>
          <a:p>
            <a:r>
              <a:rPr lang="sk-SK" sz="1800" dirty="0"/>
              <a:t>Dôveryhodnosť vďaka asociácii</a:t>
            </a:r>
          </a:p>
          <a:p>
            <a:pPr lvl="1"/>
            <a:r>
              <a:rPr lang="sk-SK" sz="1800" dirty="0"/>
              <a:t>„... </a:t>
            </a:r>
            <a:r>
              <a:rPr lang="sk-SK" sz="1800" i="1" dirty="0"/>
              <a:t>Toto sa stalo môjmu priateľovi---“, „... Tajné informácie, ktoré médiá zatajujú...“, </a:t>
            </a:r>
          </a:p>
          <a:p>
            <a:r>
              <a:rPr lang="sk-SK" sz="1800" dirty="0"/>
              <a:t>Otázka života alebo smrti – hra na city</a:t>
            </a:r>
          </a:p>
          <a:p>
            <a:r>
              <a:rPr lang="sk-SK" sz="1800" dirty="0"/>
              <a:t>Podozrivé okolnosti</a:t>
            </a:r>
          </a:p>
          <a:p>
            <a:pPr lvl="1"/>
            <a:r>
              <a:rPr lang="sk-SK" sz="1800" i="1" dirty="0"/>
              <a:t>správy bývajú veľmi často bombastické, vysoko emotívne a môžu obsahovať opis nebezpečenstva, varovanie, prípadne aj výzvy k ďalšiemu zdieľaniu</a:t>
            </a:r>
            <a:endParaRPr lang="sk-SK" sz="1800" dirty="0"/>
          </a:p>
          <a:p>
            <a:pPr lvl="2"/>
            <a:endParaRPr lang="sk-SK" sz="1800" i="1" dirty="0"/>
          </a:p>
          <a:p>
            <a:endParaRPr lang="sk-SK" sz="1800" dirty="0"/>
          </a:p>
        </p:txBody>
      </p:sp>
    </p:spTree>
    <p:extLst>
      <p:ext uri="{BB962C8B-B14F-4D97-AF65-F5344CB8AC3E}">
        <p14:creationId xmlns:p14="http://schemas.microsoft.com/office/powerpoint/2010/main" val="1164297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BDCB994-70E1-44A1-BD9D-1854BB43BF94}"/>
              </a:ext>
            </a:extLst>
          </p:cNvPr>
          <p:cNvSpPr>
            <a:spLocks noGrp="1"/>
          </p:cNvSpPr>
          <p:nvPr>
            <p:ph type="title"/>
          </p:nvPr>
        </p:nvSpPr>
        <p:spPr/>
        <p:txBody>
          <a:bodyPr/>
          <a:lstStyle/>
          <a:p>
            <a:r>
              <a:rPr lang="sk-SK" dirty="0"/>
              <a:t>Ako rozoznáme hoax?</a:t>
            </a:r>
          </a:p>
        </p:txBody>
      </p:sp>
      <p:sp>
        <p:nvSpPr>
          <p:cNvPr id="3" name="Zástupný objekt pre obsah 2">
            <a:extLst>
              <a:ext uri="{FF2B5EF4-FFF2-40B4-BE49-F238E27FC236}">
                <a16:creationId xmlns:a16="http://schemas.microsoft.com/office/drawing/2014/main" id="{488C82DC-644E-4DD7-AF7F-8C320ED7C24D}"/>
              </a:ext>
            </a:extLst>
          </p:cNvPr>
          <p:cNvSpPr>
            <a:spLocks noGrp="1"/>
          </p:cNvSpPr>
          <p:nvPr>
            <p:ph idx="1"/>
          </p:nvPr>
        </p:nvSpPr>
        <p:spPr>
          <a:xfrm>
            <a:off x="980813" y="1662346"/>
            <a:ext cx="10515600" cy="4351338"/>
          </a:xfrm>
        </p:spPr>
        <p:txBody>
          <a:bodyPr>
            <a:noAutofit/>
          </a:bodyPr>
          <a:lstStyle/>
          <a:p>
            <a:r>
              <a:rPr lang="sk-SK" sz="2800" dirty="0"/>
              <a:t>Žiadna úplne jednoduchá odpoveď neexistuje</a:t>
            </a:r>
          </a:p>
          <a:p>
            <a:r>
              <a:rPr lang="sk-SK" sz="2800" dirty="0"/>
              <a:t>Internet je slobodným neregulovaným priestorom a každý si v ňom môže písať, publikovať a tvrdiť takmer čokoľvek</a:t>
            </a:r>
          </a:p>
          <a:p>
            <a:endParaRPr lang="sk-SK" sz="2800" dirty="0"/>
          </a:p>
          <a:p>
            <a:r>
              <a:rPr lang="sk-SK" sz="2800" dirty="0"/>
              <a:t>Základ je k internetovým médiám dobré pristupovať so zdravou skepsou a odstupom</a:t>
            </a:r>
          </a:p>
          <a:p>
            <a:endParaRPr lang="sk-SK" sz="2800" dirty="0"/>
          </a:p>
          <a:p>
            <a:r>
              <a:rPr lang="sk-SK" sz="2800" b="1" dirty="0">
                <a:solidFill>
                  <a:srgbClr val="FF0000"/>
                </a:solidFill>
              </a:rPr>
              <a:t>HĽADAJTE ZDROJE</a:t>
            </a:r>
          </a:p>
          <a:p>
            <a:endParaRPr lang="sk-SK" sz="2800" dirty="0"/>
          </a:p>
          <a:p>
            <a:r>
              <a:rPr lang="sk-SK" sz="2800" dirty="0">
                <a:solidFill>
                  <a:srgbClr val="FF0000"/>
                </a:solidFill>
              </a:rPr>
              <a:t>Používajte zdravý rozum</a:t>
            </a:r>
            <a:r>
              <a:rPr lang="sk-SK" sz="2800" dirty="0"/>
              <a:t>, buďte podozrievaví a nedôverčiví</a:t>
            </a:r>
          </a:p>
          <a:p>
            <a:endParaRPr lang="sk-SK" sz="2800" dirty="0"/>
          </a:p>
        </p:txBody>
      </p:sp>
    </p:spTree>
    <p:extLst>
      <p:ext uri="{BB962C8B-B14F-4D97-AF65-F5344CB8AC3E}">
        <p14:creationId xmlns:p14="http://schemas.microsoft.com/office/powerpoint/2010/main" val="189686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left)">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Aj keď sa nám to páči, overme.</a:t>
            </a:r>
            <a:br>
              <a:rPr lang="sk-SK" dirty="0"/>
            </a:br>
            <a:r>
              <a:rPr lang="sk-SK" dirty="0"/>
              <a:t>Ak nevieme, radšej nešírme</a:t>
            </a:r>
          </a:p>
        </p:txBody>
      </p:sp>
      <p:pic>
        <p:nvPicPr>
          <p:cNvPr id="4" name="Zástupný objekt pre obsah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65912" y="365125"/>
            <a:ext cx="3752873" cy="6102770"/>
          </a:xfrm>
        </p:spPr>
      </p:pic>
    </p:spTree>
    <p:extLst>
      <p:ext uri="{BB962C8B-B14F-4D97-AF65-F5344CB8AC3E}">
        <p14:creationId xmlns:p14="http://schemas.microsoft.com/office/powerpoint/2010/main" val="932533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279D26-81C1-484E-8102-77F61433A9AF}"/>
              </a:ext>
            </a:extLst>
          </p:cNvPr>
          <p:cNvSpPr>
            <a:spLocks noGrp="1"/>
          </p:cNvSpPr>
          <p:nvPr>
            <p:ph type="title"/>
          </p:nvPr>
        </p:nvSpPr>
        <p:spPr/>
        <p:txBody>
          <a:bodyPr/>
          <a:lstStyle/>
          <a:p>
            <a:r>
              <a:rPr lang="sk-SK" b="1" dirty="0"/>
              <a:t>Ako si overovať informácie na internete</a:t>
            </a:r>
          </a:p>
        </p:txBody>
      </p:sp>
      <p:sp>
        <p:nvSpPr>
          <p:cNvPr id="3" name="Zástupný objekt pre obsah 2">
            <a:extLst>
              <a:ext uri="{FF2B5EF4-FFF2-40B4-BE49-F238E27FC236}">
                <a16:creationId xmlns:a16="http://schemas.microsoft.com/office/drawing/2014/main" id="{85413E3D-8630-4DA7-9B29-FCF489E8454A}"/>
              </a:ext>
            </a:extLst>
          </p:cNvPr>
          <p:cNvSpPr>
            <a:spLocks noGrp="1"/>
          </p:cNvSpPr>
          <p:nvPr>
            <p:ph idx="1"/>
          </p:nvPr>
        </p:nvSpPr>
        <p:spPr/>
        <p:txBody>
          <a:bodyPr>
            <a:normAutofit/>
          </a:bodyPr>
          <a:lstStyle/>
          <a:p>
            <a:r>
              <a:rPr lang="sk-SK" sz="1800" i="1" dirty="0"/>
              <a:t>Zistiť, z akého zdroja informácia pochádza. Teda posúdiť relevantnosť.</a:t>
            </a:r>
          </a:p>
          <a:p>
            <a:pPr lvl="1"/>
            <a:r>
              <a:rPr lang="sk-SK" sz="1800" dirty="0"/>
              <a:t>kde bola správa publikovaná, čo je to za web, čím sa zaoberá, aká je jeho agenda</a:t>
            </a:r>
          </a:p>
          <a:p>
            <a:pPr lvl="1"/>
            <a:r>
              <a:rPr lang="sk-SK" sz="1800" dirty="0"/>
              <a:t>weby zahltené nenávisťou, konšpiráciou, populistickými výkrikmi a inými </a:t>
            </a:r>
            <a:r>
              <a:rPr lang="sk-SK" sz="1800" dirty="0" err="1"/>
              <a:t>blábolami</a:t>
            </a:r>
            <a:r>
              <a:rPr lang="sk-SK" sz="1800" dirty="0"/>
              <a:t> netreba brať vážne (aeronet.cz, badatel.net, czechfreepress.cz, cz24.news, ...)</a:t>
            </a:r>
            <a:endParaRPr lang="sk-SK" sz="1800" i="1" dirty="0"/>
          </a:p>
          <a:p>
            <a:r>
              <a:rPr lang="sk-SK" sz="1800" i="1" dirty="0"/>
              <a:t>Obsahuje správa </a:t>
            </a:r>
            <a:r>
              <a:rPr lang="sk-SK" sz="1800" i="1" dirty="0" err="1"/>
              <a:t>dohľadateľné</a:t>
            </a:r>
            <a:r>
              <a:rPr lang="sk-SK" sz="1800" i="1" dirty="0"/>
              <a:t> zdroje informácií, z ktorých čerpá? Sú tieto zdroje dôveryhodné?</a:t>
            </a:r>
          </a:p>
          <a:p>
            <a:pPr lvl="1"/>
            <a:r>
              <a:rPr lang="sk-SK" sz="1800" dirty="0"/>
              <a:t>zdroj správy často nie je uvedený</a:t>
            </a:r>
          </a:p>
          <a:p>
            <a:pPr lvl="1"/>
            <a:r>
              <a:rPr lang="sk-SK" sz="1800" dirty="0"/>
              <a:t>časté je pripísané autorstvo textu a navonok vedecké zaštiťovanie sa nejakou autoritou - obľúbení sú napríklad anonymní vedci</a:t>
            </a:r>
          </a:p>
          <a:p>
            <a:pPr lvl="1"/>
            <a:r>
              <a:rPr lang="sk-SK" sz="1800" dirty="0"/>
              <a:t>svedkovia prichádzajú z neexistujúcich inštitúcií</a:t>
            </a:r>
          </a:p>
          <a:p>
            <a:pPr lvl="1"/>
            <a:r>
              <a:rPr lang="sk-SK" sz="1800" dirty="0"/>
              <a:t>kto je autorom správy? Kto je ten človek? Je skutočný?</a:t>
            </a:r>
          </a:p>
          <a:p>
            <a:pPr lvl="1"/>
            <a:r>
              <a:rPr lang="sk-SK" sz="1800" dirty="0"/>
              <a:t>"alternatívne" weby odkazujú jeden na druhý a vytvárajú spletitú sieť „skoro“-dôveryhodnosti, skrz ktorú je možné preniknúť len so značnou dávkou trpezlivosti</a:t>
            </a:r>
            <a:endParaRPr lang="sk-SK" sz="1800" i="1" dirty="0"/>
          </a:p>
          <a:p>
            <a:pPr marL="0" indent="0">
              <a:buNone/>
            </a:pPr>
            <a:endParaRPr lang="sk-SK" sz="1800" dirty="0"/>
          </a:p>
        </p:txBody>
      </p:sp>
    </p:spTree>
    <p:extLst>
      <p:ext uri="{BB962C8B-B14F-4D97-AF65-F5344CB8AC3E}">
        <p14:creationId xmlns:p14="http://schemas.microsoft.com/office/powerpoint/2010/main" val="221278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par>
                                <p:cTn id="23" presetID="22" presetClass="entr" presetSubtype="8"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left)">
                                      <p:cBhvr>
                                        <p:cTn id="25" dur="500"/>
                                        <p:tgtEl>
                                          <p:spTgt spid="3">
                                            <p:txEl>
                                              <p:pRg st="6" end="6"/>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left)">
                                      <p:cBhvr>
                                        <p:cTn id="28" dur="500"/>
                                        <p:tgtEl>
                                          <p:spTgt spid="3">
                                            <p:txEl>
                                              <p:pRg st="7" end="7"/>
                                            </p:txEl>
                                          </p:spTgt>
                                        </p:tgtEl>
                                      </p:cBhvr>
                                    </p:animEffect>
                                  </p:childTnLst>
                                </p:cTn>
                              </p:par>
                              <p:par>
                                <p:cTn id="29" presetID="22" presetClass="entr" presetSubtype="8"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left)">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0"/>
            <a:ext cx="10515600" cy="1325563"/>
          </a:xfrm>
        </p:spPr>
        <p:txBody>
          <a:bodyPr/>
          <a:lstStyle/>
          <a:p>
            <a:r>
              <a:rPr lang="sk-SK" b="1" dirty="0"/>
              <a:t>Kedy reagovať na </a:t>
            </a:r>
            <a:r>
              <a:rPr lang="sk-SK" b="1" dirty="0" err="1"/>
              <a:t>hoax</a:t>
            </a:r>
            <a:endParaRPr lang="sk-SK" dirty="0"/>
          </a:p>
        </p:txBody>
      </p:sp>
      <p:sp>
        <p:nvSpPr>
          <p:cNvPr id="3" name="Zástupný objekt pre obsah 2"/>
          <p:cNvSpPr>
            <a:spLocks noGrp="1"/>
          </p:cNvSpPr>
          <p:nvPr>
            <p:ph idx="1"/>
          </p:nvPr>
        </p:nvSpPr>
        <p:spPr>
          <a:xfrm>
            <a:off x="838200" y="923192"/>
            <a:ext cx="10515600" cy="5934807"/>
          </a:xfrm>
        </p:spPr>
        <p:txBody>
          <a:bodyPr>
            <a:normAutofit/>
          </a:bodyPr>
          <a:lstStyle/>
          <a:p>
            <a:r>
              <a:rPr lang="sk-SK" sz="2400" dirty="0"/>
              <a:t>Spôsob a rýchlosť šírenia sa dezinformácie</a:t>
            </a:r>
          </a:p>
          <a:p>
            <a:pPr lvl="1"/>
            <a:r>
              <a:rPr lang="sk-SK" sz="2400" dirty="0">
                <a:latin typeface="+mn-lt"/>
              </a:rPr>
              <a:t>Nemá zmysel reagovať na veci, ktoré nedokázali získať pozornosť a šíria sa len obmedzene vo vnútri úzkych kruhov. </a:t>
            </a:r>
          </a:p>
          <a:p>
            <a:pPr lvl="1"/>
            <a:r>
              <a:rPr lang="sk-SK" sz="2400" dirty="0">
                <a:latin typeface="+mn-lt"/>
              </a:rPr>
              <a:t>Všímajte si počet zdieľaní a </a:t>
            </a:r>
            <a:r>
              <a:rPr lang="sk-SK" sz="2400" dirty="0" err="1">
                <a:latin typeface="+mn-lt"/>
              </a:rPr>
              <a:t>lajkov</a:t>
            </a:r>
            <a:r>
              <a:rPr lang="sk-SK" sz="2400" dirty="0">
                <a:latin typeface="+mn-lt"/>
              </a:rPr>
              <a:t> – ak je ich veľa (tisícky), zareagujte</a:t>
            </a:r>
          </a:p>
          <a:p>
            <a:r>
              <a:rPr lang="sk-SK" sz="2400" dirty="0"/>
              <a:t>Vplyv informácie – nakoľko je nebezpečná a ako ovplyvní správanie sa ľudí</a:t>
            </a:r>
          </a:p>
          <a:p>
            <a:pPr lvl="1"/>
            <a:r>
              <a:rPr lang="sk-SK" sz="2400" dirty="0">
                <a:latin typeface="+mn-lt"/>
              </a:rPr>
              <a:t>Informácia o sledovaní guľového blesku je relatívne neškodná, tá o liečivom </a:t>
            </a:r>
            <a:r>
              <a:rPr lang="sk-SK" sz="2400" dirty="0" err="1">
                <a:latin typeface="+mn-lt"/>
              </a:rPr>
              <a:t>Save</a:t>
            </a:r>
            <a:r>
              <a:rPr lang="sk-SK" sz="2400" dirty="0">
                <a:latin typeface="+mn-lt"/>
              </a:rPr>
              <a:t> či úplnom zatvorení obchodov naopak</a:t>
            </a:r>
          </a:p>
          <a:p>
            <a:pPr lvl="1"/>
            <a:r>
              <a:rPr lang="sk-SK" sz="2400" dirty="0">
                <a:latin typeface="+mn-lt"/>
              </a:rPr>
              <a:t>Reakcia je potrebná, môže zastaviť ďalšie šírenie a pomôže overovaniu pravdivosti</a:t>
            </a:r>
          </a:p>
          <a:p>
            <a:r>
              <a:rPr lang="sk-SK" sz="2400" dirty="0"/>
              <a:t>Náročnosť argumentácie</a:t>
            </a:r>
          </a:p>
          <a:p>
            <a:pPr lvl="1"/>
            <a:r>
              <a:rPr lang="sk-SK" sz="2400" dirty="0" err="1">
                <a:latin typeface="+mn-lt"/>
              </a:rPr>
              <a:t>fact-checking</a:t>
            </a:r>
            <a:r>
              <a:rPr lang="sk-SK" sz="2400" dirty="0">
                <a:latin typeface="+mn-lt"/>
              </a:rPr>
              <a:t> je efektívnejší vtedy, keď nielen neguje dezinformáciu, ale keď ponúka kontext a alternatívny skutočný príbeh, ktorý „nahrádza“ ten pôvodný nepravdivý</a:t>
            </a:r>
          </a:p>
          <a:p>
            <a:pPr lvl="1"/>
            <a:endParaRPr lang="sk-SK" dirty="0"/>
          </a:p>
        </p:txBody>
      </p:sp>
    </p:spTree>
    <p:extLst>
      <p:ext uri="{BB962C8B-B14F-4D97-AF65-F5344CB8AC3E}">
        <p14:creationId xmlns:p14="http://schemas.microsoft.com/office/powerpoint/2010/main" val="3422273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b="1" dirty="0"/>
              <a:t>Ako reagovať na dezinformácie</a:t>
            </a:r>
          </a:p>
        </p:txBody>
      </p:sp>
      <p:sp>
        <p:nvSpPr>
          <p:cNvPr id="3" name="Zástupný objekt pre obsah 2"/>
          <p:cNvSpPr>
            <a:spLocks noGrp="1"/>
          </p:cNvSpPr>
          <p:nvPr>
            <p:ph idx="1"/>
          </p:nvPr>
        </p:nvSpPr>
        <p:spPr/>
        <p:txBody>
          <a:bodyPr>
            <a:normAutofit/>
          </a:bodyPr>
          <a:lstStyle/>
          <a:p>
            <a:r>
              <a:rPr lang="sk-SK" sz="2400" b="1" dirty="0"/>
              <a:t>Bez zosmiešňovania </a:t>
            </a:r>
            <a:r>
              <a:rPr lang="sk-SK" sz="2400" dirty="0"/>
              <a:t>či urážania tých, ktorí uverili – ľudia sa zaseknú a uzavrú</a:t>
            </a:r>
          </a:p>
          <a:p>
            <a:r>
              <a:rPr lang="sk-SK" sz="2400" dirty="0">
                <a:ea typeface="Calibri" panose="020F0502020204030204" pitchFamily="34" charset="0"/>
                <a:cs typeface="Times New Roman" panose="02020603050405020304" pitchFamily="18" charset="0"/>
              </a:rPr>
              <a:t>Netrestajme za omyly, chyby robí každý. Vidieť svoj omyl je fajn, netreba sa zaňho hanbiť – preto ho skôr vyzdvihnime, to že si ho autor uvedomil a opravil</a:t>
            </a:r>
            <a:endParaRPr lang="sk-SK" sz="2400" dirty="0"/>
          </a:p>
          <a:p>
            <a:r>
              <a:rPr lang="sk-SK" sz="2400" b="1" dirty="0"/>
              <a:t>Čo najviac a čo najlepších zdrojov</a:t>
            </a:r>
          </a:p>
          <a:p>
            <a:r>
              <a:rPr lang="sk-SK" sz="2400" dirty="0"/>
              <a:t>Vysvetliť </a:t>
            </a:r>
            <a:r>
              <a:rPr lang="sk-SK" sz="2400" b="1" dirty="0"/>
              <a:t>nielen, čo je nepravda, ale aj zdôrazniť, čo pravda je</a:t>
            </a:r>
          </a:p>
          <a:p>
            <a:r>
              <a:rPr lang="sk-SK" sz="2400" dirty="0"/>
              <a:t>Ak máme, dodať kontext a prečo je to </a:t>
            </a:r>
            <a:r>
              <a:rPr lang="sk-SK" sz="2400" dirty="0" err="1"/>
              <a:t>hoax</a:t>
            </a:r>
            <a:r>
              <a:rPr lang="sk-SK" sz="2400" dirty="0"/>
              <a:t>, čo svedčí o tom, že to je </a:t>
            </a:r>
            <a:r>
              <a:rPr lang="sk-SK" sz="2400" dirty="0" err="1"/>
              <a:t>hoax</a:t>
            </a:r>
            <a:endParaRPr lang="sk-SK" sz="2400" dirty="0"/>
          </a:p>
          <a:p>
            <a:r>
              <a:rPr lang="sk-SK" sz="2400" b="1" dirty="0"/>
              <a:t>Trpezlivo, pomaly, dôsledne. </a:t>
            </a:r>
            <a:r>
              <a:rPr lang="sk-SK" sz="2400" dirty="0">
                <a:ea typeface="Calibri" panose="020F0502020204030204" pitchFamily="34" charset="0"/>
                <a:cs typeface="Times New Roman" panose="02020603050405020304" pitchFamily="18" charset="0"/>
              </a:rPr>
              <a:t>Dajme si čas, nech nemusíme odpovedať skratkovito</a:t>
            </a:r>
          </a:p>
          <a:p>
            <a:r>
              <a:rPr lang="sk-SK" sz="2400" b="1" dirty="0">
                <a:ea typeface="Calibri" panose="020F0502020204030204" pitchFamily="34" charset="0"/>
                <a:cs typeface="Times New Roman" panose="02020603050405020304" pitchFamily="18" charset="0"/>
              </a:rPr>
              <a:t>Verme </a:t>
            </a:r>
            <a:r>
              <a:rPr lang="sk-SK" sz="2400" b="1" dirty="0"/>
              <a:t>tým, ktorí k tomu, čo hovoria, nesú zodpovednosť </a:t>
            </a:r>
            <a:r>
              <a:rPr lang="sk-SK" sz="2400" dirty="0"/>
              <a:t>– a nie naopak</a:t>
            </a:r>
          </a:p>
          <a:p>
            <a:r>
              <a:rPr lang="sk-SK" sz="2400" b="1" dirty="0"/>
              <a:t>Nemá veľmi zmysel bojovať vnútri </a:t>
            </a:r>
            <a:r>
              <a:rPr lang="sk-SK" sz="2400" b="1" dirty="0" err="1"/>
              <a:t>dezinfo</a:t>
            </a:r>
            <a:r>
              <a:rPr lang="sk-SK" sz="2400" b="1" dirty="0"/>
              <a:t> scény</a:t>
            </a:r>
            <a:r>
              <a:rPr lang="sk-SK" sz="2400" dirty="0"/>
              <a:t>, skôr sa snažiť zabrániť tomu, aby </a:t>
            </a:r>
            <a:r>
              <a:rPr lang="sk-SK" sz="2400" dirty="0" err="1"/>
              <a:t>hoaxy</a:t>
            </a:r>
            <a:r>
              <a:rPr lang="sk-SK" sz="2400" dirty="0"/>
              <a:t> zaplavili </a:t>
            </a:r>
            <a:r>
              <a:rPr lang="sk-SK" sz="2400" dirty="0" err="1"/>
              <a:t>mainstream</a:t>
            </a:r>
            <a:endParaRPr lang="sk-SK" sz="2400" dirty="0"/>
          </a:p>
        </p:txBody>
      </p:sp>
    </p:spTree>
    <p:extLst>
      <p:ext uri="{BB962C8B-B14F-4D97-AF65-F5344CB8AC3E}">
        <p14:creationId xmlns:p14="http://schemas.microsoft.com/office/powerpoint/2010/main" val="139048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109660"/>
            <a:ext cx="10515600" cy="1325563"/>
          </a:xfrm>
        </p:spPr>
        <p:txBody>
          <a:bodyPr/>
          <a:lstStyle/>
          <a:p>
            <a:r>
              <a:rPr lang="sk-SK" b="1" dirty="0"/>
              <a:t>Ako reagovať na </a:t>
            </a:r>
            <a:r>
              <a:rPr lang="sk-SK" b="1" dirty="0" err="1"/>
              <a:t>hoaxy</a:t>
            </a:r>
            <a:r>
              <a:rPr lang="sk-SK" b="1" dirty="0"/>
              <a:t> – čo pomáha </a:t>
            </a:r>
            <a:r>
              <a:rPr lang="sk-SK" dirty="0"/>
              <a:t>(ako pri každom inom rozprávaní a písaní...)</a:t>
            </a:r>
          </a:p>
        </p:txBody>
      </p:sp>
      <p:sp>
        <p:nvSpPr>
          <p:cNvPr id="3" name="Zástupný objekt pre obsah 2"/>
          <p:cNvSpPr>
            <a:spLocks noGrp="1"/>
          </p:cNvSpPr>
          <p:nvPr>
            <p:ph idx="1"/>
          </p:nvPr>
        </p:nvSpPr>
        <p:spPr>
          <a:xfrm>
            <a:off x="838200" y="1063868"/>
            <a:ext cx="10515600" cy="5565531"/>
          </a:xfrm>
        </p:spPr>
        <p:txBody>
          <a:bodyPr>
            <a:normAutofit/>
          </a:bodyPr>
          <a:lstStyle/>
          <a:p>
            <a:pPr lvl="0"/>
            <a:endParaRPr lang="sk-SK" dirty="0"/>
          </a:p>
          <a:p>
            <a:pPr lvl="0"/>
            <a:r>
              <a:rPr lang="sk-SK" sz="2400" dirty="0"/>
              <a:t>- nepoužívajte príliš často slovo </a:t>
            </a:r>
            <a:r>
              <a:rPr lang="sk-SK" sz="2400" dirty="0" err="1"/>
              <a:t>hoax</a:t>
            </a:r>
            <a:endParaRPr lang="sk-SK" sz="2400" dirty="0"/>
          </a:p>
          <a:p>
            <a:pPr lvl="0"/>
            <a:r>
              <a:rPr lang="sk-SK" sz="2400" dirty="0"/>
              <a:t>- zlý, nepravdivý príbeh sa najlepšie nahradí iným, lepším, kvalitným a pravdivým príbehom a príkladom, tak aby sa ľahko pamätal a aby si ho poslucháč vedel predstaviť a ideálne odovzdať ďalej</a:t>
            </a:r>
          </a:p>
          <a:p>
            <a:pPr lvl="0"/>
            <a:r>
              <a:rPr lang="sk-SK" sz="2400" dirty="0"/>
              <a:t>- buďte štruktúrovaní, aby sa vaše rozprávanie dalo dobre sledovať a chápať</a:t>
            </a:r>
          </a:p>
          <a:p>
            <a:pPr lvl="0"/>
            <a:r>
              <a:rPr lang="sk-SK" sz="2400" dirty="0"/>
              <a:t>- ponúkajte dáta, odkazujte na autority, vysvetľujte a ukazujte, kde sa vaše informácie dajú overiť</a:t>
            </a:r>
          </a:p>
          <a:p>
            <a:pPr lvl="0"/>
            <a:r>
              <a:rPr lang="sk-SK" sz="2400" dirty="0"/>
              <a:t>- upozorňujte na dôsledky toho, o čom hovoríte, negatívne aj pozitívne</a:t>
            </a:r>
          </a:p>
          <a:p>
            <a:pPr lvl="0"/>
            <a:r>
              <a:rPr lang="sk-SK" sz="2400" dirty="0"/>
              <a:t>- dajte návod, vysvetlite postupnosť krokov</a:t>
            </a:r>
          </a:p>
          <a:p>
            <a:pPr lvl="0"/>
            <a:r>
              <a:rPr lang="sk-SK" sz="2400" dirty="0"/>
              <a:t>- </a:t>
            </a:r>
            <a:r>
              <a:rPr lang="sk-SK" sz="2400" dirty="0" err="1"/>
              <a:t>hoaxy</a:t>
            </a:r>
            <a:r>
              <a:rPr lang="sk-SK" sz="2400" dirty="0"/>
              <a:t> bojujú emóciami, pokojne do nich poďte tiež. Ak to skombinujete  s prekvapením alebo novou informáciou, ešte lepšie. Buďte tvoriví. A akýkoľvek grafický moment, fotka či video pomôže porozumeniu.</a:t>
            </a:r>
          </a:p>
          <a:p>
            <a:pPr lvl="0"/>
            <a:endParaRPr lang="sk-SK" sz="2400" dirty="0"/>
          </a:p>
          <a:p>
            <a:endParaRPr lang="sk-SK" sz="2000" dirty="0"/>
          </a:p>
        </p:txBody>
      </p:sp>
    </p:spTree>
    <p:extLst>
      <p:ext uri="{BB962C8B-B14F-4D97-AF65-F5344CB8AC3E}">
        <p14:creationId xmlns:p14="http://schemas.microsoft.com/office/powerpoint/2010/main" val="2047536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99747" y="13433"/>
            <a:ext cx="10515600" cy="1325563"/>
          </a:xfrm>
        </p:spPr>
        <p:txBody>
          <a:bodyPr/>
          <a:lstStyle/>
          <a:p>
            <a:r>
              <a:rPr lang="sk-SK" dirty="0" err="1"/>
              <a:t>Fact-checkingové</a:t>
            </a:r>
            <a:r>
              <a:rPr lang="sk-SK" dirty="0"/>
              <a:t> organizácie a stránky</a:t>
            </a:r>
          </a:p>
        </p:txBody>
      </p:sp>
      <p:sp>
        <p:nvSpPr>
          <p:cNvPr id="3" name="Zástupný objekt pre obsah 2"/>
          <p:cNvSpPr>
            <a:spLocks noGrp="1"/>
          </p:cNvSpPr>
          <p:nvPr>
            <p:ph idx="1"/>
          </p:nvPr>
        </p:nvSpPr>
        <p:spPr>
          <a:xfrm>
            <a:off x="838200" y="1125415"/>
            <a:ext cx="10515600" cy="5539154"/>
          </a:xfrm>
        </p:spPr>
        <p:txBody>
          <a:bodyPr>
            <a:normAutofit fontScale="77500" lnSpcReduction="20000"/>
          </a:bodyPr>
          <a:lstStyle/>
          <a:p>
            <a:r>
              <a:rPr lang="sk-SK" sz="2300" dirty="0">
                <a:hlinkClick r:id="rId2"/>
              </a:rPr>
              <a:t>hoax@sme.sk</a:t>
            </a:r>
            <a:endParaRPr lang="sk-SK" sz="2300" dirty="0"/>
          </a:p>
          <a:p>
            <a:r>
              <a:rPr lang="sk-SK" sz="2300" dirty="0"/>
              <a:t>https://www.facebook.com/CheckbotSK</a:t>
            </a:r>
          </a:p>
          <a:p>
            <a:r>
              <a:rPr lang="sk-SK" sz="2300" dirty="0"/>
              <a:t>https://www.facebook.com/hoaxPZ/</a:t>
            </a:r>
          </a:p>
          <a:p>
            <a:r>
              <a:rPr lang="sk-SK" sz="2300" dirty="0"/>
              <a:t>Konšpirátori.sk </a:t>
            </a:r>
          </a:p>
          <a:p>
            <a:r>
              <a:rPr lang="sk-SK" sz="2300" dirty="0"/>
              <a:t>atlaskonspiraci.cz</a:t>
            </a:r>
          </a:p>
          <a:p>
            <a:r>
              <a:rPr lang="sk-SK" sz="2300" dirty="0"/>
              <a:t>hoax.cz</a:t>
            </a:r>
          </a:p>
          <a:p>
            <a:r>
              <a:rPr lang="sk-SK" sz="2300" dirty="0"/>
              <a:t>myty.sk</a:t>
            </a:r>
          </a:p>
          <a:p>
            <a:r>
              <a:rPr lang="sk-SK" sz="2300" dirty="0"/>
              <a:t>hoax.sk</a:t>
            </a:r>
          </a:p>
          <a:p>
            <a:r>
              <a:rPr lang="sk-SK" sz="2300" dirty="0"/>
              <a:t>Manipulátoři.cz</a:t>
            </a:r>
          </a:p>
          <a:p>
            <a:r>
              <a:rPr lang="sk-SK" sz="2300" dirty="0"/>
              <a:t>hoaxorfact.com</a:t>
            </a:r>
          </a:p>
          <a:p>
            <a:r>
              <a:rPr lang="sk-SK" sz="2300" dirty="0"/>
              <a:t>Hoaxes.org</a:t>
            </a:r>
          </a:p>
          <a:p>
            <a:r>
              <a:rPr lang="sk-SK" sz="2300" dirty="0"/>
              <a:t>Hoaxbuster.org</a:t>
            </a:r>
          </a:p>
          <a:p>
            <a:r>
              <a:rPr lang="sk-SK" sz="2300" u="sng" dirty="0">
                <a:hlinkClick r:id="rId3"/>
              </a:rPr>
              <a:t>Infomore.cz</a:t>
            </a:r>
            <a:r>
              <a:rPr lang="sk-SK" sz="2300" dirty="0"/>
              <a:t> - Fakulta </a:t>
            </a:r>
            <a:r>
              <a:rPr lang="sk-SK" sz="2300" dirty="0" err="1"/>
              <a:t>sociálních</a:t>
            </a:r>
            <a:r>
              <a:rPr lang="sk-SK" sz="2300" dirty="0"/>
              <a:t> </a:t>
            </a:r>
            <a:r>
              <a:rPr lang="sk-SK" sz="2300" dirty="0" err="1"/>
              <a:t>věd</a:t>
            </a:r>
            <a:r>
              <a:rPr lang="sk-SK" sz="2300" dirty="0"/>
              <a:t> (FSV) Univerzity </a:t>
            </a:r>
            <a:r>
              <a:rPr lang="sk-SK" sz="2300" dirty="0" err="1"/>
              <a:t>Karlovy</a:t>
            </a:r>
            <a:r>
              <a:rPr lang="sk-SK" sz="2300" dirty="0"/>
              <a:t>, </a:t>
            </a:r>
            <a:r>
              <a:rPr lang="sk-SK" sz="2300" dirty="0" err="1"/>
              <a:t>Lékařská</a:t>
            </a:r>
            <a:r>
              <a:rPr lang="sk-SK" sz="2300" dirty="0"/>
              <a:t> fakulta </a:t>
            </a:r>
            <a:r>
              <a:rPr lang="sk-SK" sz="2300" dirty="0" err="1"/>
              <a:t>brněnské</a:t>
            </a:r>
            <a:r>
              <a:rPr lang="sk-SK" sz="2300" dirty="0"/>
              <a:t> </a:t>
            </a:r>
            <a:r>
              <a:rPr lang="sk-SK" sz="2300" dirty="0" err="1"/>
              <a:t>Masarykovy</a:t>
            </a:r>
            <a:r>
              <a:rPr lang="sk-SK" sz="2300" dirty="0"/>
              <a:t> univerzity a Newton </a:t>
            </a:r>
            <a:r>
              <a:rPr lang="sk-SK" sz="2300" dirty="0" err="1"/>
              <a:t>Media</a:t>
            </a:r>
            <a:endParaRPr lang="sk-SK" sz="2300" dirty="0"/>
          </a:p>
          <a:p>
            <a:r>
              <a:rPr lang="sk-SK" sz="2300" dirty="0"/>
              <a:t>Český vyhľadávač Seznam.cz vo výsledkoch vyhľadávania upozorňuje na weby, ktoré môžu šíriť konšpiračný obsah</a:t>
            </a:r>
          </a:p>
          <a:p>
            <a:r>
              <a:rPr lang="sk-SK" sz="2300" u="sng" dirty="0">
                <a:hlinkClick r:id="rId4"/>
              </a:rPr>
              <a:t>https://infosecurity.sk/</a:t>
            </a:r>
            <a:endParaRPr lang="sk-SK" sz="2300" dirty="0"/>
          </a:p>
          <a:p>
            <a:r>
              <a:rPr lang="sk-SK" sz="2300" dirty="0"/>
              <a:t> </a:t>
            </a:r>
            <a:r>
              <a:rPr lang="sk-SK" sz="2300" u="sng" dirty="0">
                <a:hlinkClick r:id="rId5"/>
              </a:rPr>
              <a:t>https://www.facebook.com/disi.stratpol/</a:t>
            </a:r>
            <a:endParaRPr lang="sk-SK" sz="2300" dirty="0"/>
          </a:p>
          <a:p>
            <a:endParaRPr lang="sk-SK" dirty="0"/>
          </a:p>
        </p:txBody>
      </p:sp>
    </p:spTree>
    <p:extLst>
      <p:ext uri="{BB962C8B-B14F-4D97-AF65-F5344CB8AC3E}">
        <p14:creationId xmlns:p14="http://schemas.microsoft.com/office/powerpoint/2010/main" val="3107184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3"/>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984002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3"/>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2362977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55224" y="406671"/>
            <a:ext cx="6804725" cy="646331"/>
          </a:xfrm>
          <a:prstGeom prst="rect">
            <a:avLst/>
          </a:prstGeom>
          <a:noFill/>
        </p:spPr>
        <p:txBody>
          <a:bodyPr wrap="square" rtlCol="0">
            <a:spAutoFit/>
          </a:bodyPr>
          <a:lstStyle/>
          <a:p>
            <a:r>
              <a:rPr lang="sk-SK" sz="3600" dirty="0"/>
              <a:t>Len s dátami si nevystačíme</a:t>
            </a:r>
            <a:endParaRPr lang="en-US" sz="3600" dirty="0">
              <a:solidFill>
                <a:schemeClr val="tx1">
                  <a:lumMod val="75000"/>
                  <a:lumOff val="25000"/>
                </a:schemeClr>
              </a:solidFill>
              <a:ea typeface="Nexa Bold" charset="0"/>
              <a:cs typeface="Nexa Bold" charset="0"/>
            </a:endParaRPr>
          </a:p>
        </p:txBody>
      </p:sp>
      <p:sp>
        <p:nvSpPr>
          <p:cNvPr id="13" name="Rectangle 12"/>
          <p:cNvSpPr/>
          <p:nvPr/>
        </p:nvSpPr>
        <p:spPr>
          <a:xfrm>
            <a:off x="973258" y="1090716"/>
            <a:ext cx="8367713" cy="5909310"/>
          </a:xfrm>
          <a:prstGeom prst="rect">
            <a:avLst/>
          </a:prstGeom>
        </p:spPr>
        <p:txBody>
          <a:bodyPr wrap="square">
            <a:spAutoFit/>
          </a:bodyPr>
          <a:lstStyle/>
          <a:p>
            <a:r>
              <a:rPr lang="sk-SK" sz="2000" dirty="0"/>
              <a:t>Mnohí ľudia už fakty nevnímajú ako pravdivé a spochybňujú ich. Internetmi beží toľko falošných správ, že ďalšie dáta môžu pôsobiť ako jedny z nich. Viac </a:t>
            </a:r>
            <a:r>
              <a:rPr lang="sk-SK" sz="2000" dirty="0" err="1"/>
              <a:t>zafunguje</a:t>
            </a:r>
            <a:r>
              <a:rPr lang="sk-SK" sz="2000" dirty="0"/>
              <a:t> </a:t>
            </a:r>
            <a:r>
              <a:rPr lang="sk-SK" sz="2000" b="1" dirty="0"/>
              <a:t>skúsenosť, ideálne osobná</a:t>
            </a:r>
            <a:r>
              <a:rPr lang="sk-SK" sz="2000" dirty="0"/>
              <a:t>, tá sa zdá pravdivá aj oponentom.</a:t>
            </a:r>
          </a:p>
          <a:p>
            <a:endParaRPr lang="sk-SK" sz="2000" dirty="0"/>
          </a:p>
          <a:p>
            <a:r>
              <a:rPr lang="sk-SK" sz="2000" dirty="0"/>
              <a:t>Vedci sa v novom výskume nezameriavali priamo na nezhody vzhľadom na očkovanie proti </a:t>
            </a:r>
            <a:r>
              <a:rPr lang="sk-SK" sz="2000" dirty="0" err="1"/>
              <a:t>covidu</a:t>
            </a:r>
            <a:r>
              <a:rPr lang="sk-SK" sz="2000" dirty="0"/>
              <a:t> či všeobecne na pandémiu. </a:t>
            </a:r>
            <a:r>
              <a:rPr lang="sk-SK" sz="2000" b="1" dirty="0"/>
              <a:t>V rámci štúdie analyzovali viacero amerických prieskumov o politických témach či rozhovory a komentáre pod videami o potratoch na </a:t>
            </a:r>
            <a:r>
              <a:rPr lang="sk-SK" sz="2000" b="1" dirty="0" err="1"/>
              <a:t>youtube</a:t>
            </a:r>
            <a:r>
              <a:rPr lang="sk-SK" sz="2000" b="1" dirty="0"/>
              <a:t>. </a:t>
            </a:r>
          </a:p>
          <a:p>
            <a:endParaRPr lang="sk-SK" sz="2000" dirty="0"/>
          </a:p>
          <a:p>
            <a:r>
              <a:rPr lang="sk-SK" sz="2000" dirty="0"/>
              <a:t>Rešpekt oponenta si najviac získal ten, kto sa </a:t>
            </a:r>
            <a:r>
              <a:rPr lang="sk-SK" sz="2000" b="1" dirty="0"/>
              <a:t>podelil so skúsenosťou o ublížení na zdraví či osobnom utrpení. </a:t>
            </a:r>
            <a:r>
              <a:rPr lang="sk-SK" sz="2000" dirty="0"/>
              <a:t>V prípade zbraní by tak napríklad človek rozprával o tom, ako ho niekto postrelil alebo ako prišiel o blízkeho pri prestrelke.</a:t>
            </a:r>
          </a:p>
          <a:p>
            <a:endParaRPr lang="sk-SK" sz="2000" dirty="0"/>
          </a:p>
          <a:p>
            <a:r>
              <a:rPr lang="sk-SK" sz="2000" dirty="0"/>
              <a:t>Takáto skúsenosť vyvolá u oponenta </a:t>
            </a:r>
            <a:r>
              <a:rPr lang="sk-SK" sz="2000" b="1" dirty="0"/>
              <a:t>rešpekt,</a:t>
            </a:r>
            <a:r>
              <a:rPr lang="sk-SK" sz="2000" dirty="0"/>
              <a:t> ktorý je základom konštruktívneho rozhovoru o morálnych témach. Zážitok sa pritom musí priamo týkať témy rozhovoru. Platí tiež – čím bolestivejší zážitok, tým väčší rešpekt u oponenta.</a:t>
            </a:r>
          </a:p>
          <a:p>
            <a:endParaRPr lang="sk-SK"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13</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p:sp>
    </p:spTree>
    <p:extLst>
      <p:ext uri="{BB962C8B-B14F-4D97-AF65-F5344CB8AC3E}">
        <p14:creationId xmlns:p14="http://schemas.microsoft.com/office/powerpoint/2010/main" val="188911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55224" y="406671"/>
            <a:ext cx="6804725" cy="646331"/>
          </a:xfrm>
          <a:prstGeom prst="rect">
            <a:avLst/>
          </a:prstGeom>
          <a:noFill/>
        </p:spPr>
        <p:txBody>
          <a:bodyPr wrap="square" rtlCol="0">
            <a:spAutoFit/>
          </a:bodyPr>
          <a:lstStyle/>
          <a:p>
            <a:r>
              <a:rPr lang="sk-SK" sz="3600" dirty="0"/>
              <a:t>Len s dátami si nevystačíme</a:t>
            </a:r>
            <a:endParaRPr lang="en-US" sz="3600" dirty="0">
              <a:solidFill>
                <a:schemeClr val="tx1">
                  <a:lumMod val="75000"/>
                  <a:lumOff val="25000"/>
                </a:schemeClr>
              </a:solidFill>
              <a:ea typeface="Nexa Bold" charset="0"/>
              <a:cs typeface="Nexa Bold" charset="0"/>
            </a:endParaRPr>
          </a:p>
        </p:txBody>
      </p:sp>
      <p:sp>
        <p:nvSpPr>
          <p:cNvPr id="13" name="Rectangle 12"/>
          <p:cNvSpPr/>
          <p:nvPr/>
        </p:nvSpPr>
        <p:spPr>
          <a:xfrm>
            <a:off x="973258" y="1090716"/>
            <a:ext cx="8367713" cy="6001643"/>
          </a:xfrm>
          <a:prstGeom prst="rect">
            <a:avLst/>
          </a:prstGeom>
        </p:spPr>
        <p:txBody>
          <a:bodyPr wrap="square">
            <a:spAutoFit/>
          </a:bodyPr>
          <a:lstStyle/>
          <a:p>
            <a:r>
              <a:rPr lang="sk-SK" b="1" dirty="0"/>
              <a:t>Príbehy môžu v debate fungovať lepšie ako fakty </a:t>
            </a:r>
            <a:r>
              <a:rPr lang="sk-SK" dirty="0"/>
              <a:t>čiastočne preto, lebo sa tak vyvinula ľudská myseľ. Mozog má jednoducho rád príbehy. Fakty môže človek ľahko odmietnuť, aj keď sú pravdivé, alebo odpovedať iným faktom. No spochybniť osobnú skúsenosť druhej osoby je ťažšie.</a:t>
            </a:r>
          </a:p>
          <a:p>
            <a:endParaRPr lang="sk-SK" dirty="0"/>
          </a:p>
          <a:p>
            <a:r>
              <a:rPr lang="sk-SK" dirty="0"/>
              <a:t>Nevýhodou zistenia novej štúdie o súčasnom fungovaní sveta zas je, že </a:t>
            </a:r>
            <a:r>
              <a:rPr lang="sk-SK" b="1" dirty="0"/>
              <a:t>ľudia si osobnú skúsenosť môžu vymyslieť. </a:t>
            </a:r>
            <a:r>
              <a:rPr lang="sk-SK" dirty="0"/>
              <a:t>Aj preto je ľahké šíriť falošné správy podložené vymyslenými príbehmi. Deje sa tak pri rôznych </a:t>
            </a:r>
            <a:r>
              <a:rPr lang="sk-SK" u="sng" dirty="0" err="1">
                <a:hlinkClick r:id="rId2"/>
              </a:rPr>
              <a:t>hoaxoch</a:t>
            </a:r>
            <a:r>
              <a:rPr lang="sk-SK" u="sng" dirty="0">
                <a:hlinkClick r:id="rId2"/>
              </a:rPr>
              <a:t> o prebiehajúcom očkovaní proti Covidu-19</a:t>
            </a:r>
            <a:r>
              <a:rPr lang="sk-SK" dirty="0"/>
              <a:t>.</a:t>
            </a:r>
          </a:p>
          <a:p>
            <a:endParaRPr lang="sk-SK" dirty="0"/>
          </a:p>
          <a:p>
            <a:r>
              <a:rPr lang="sk-SK" dirty="0"/>
              <a:t>Zmysluplný rozhovor medzi dvoma oponentmi by sa nemal opierať iba osobnú skúsenosť. </a:t>
            </a:r>
            <a:r>
              <a:rPr lang="sk-SK" b="1" dirty="0"/>
              <a:t>Osobnú skúsenosť na tému rozhovoru môžete použiť na začiatku rozhovoru. </a:t>
            </a:r>
          </a:p>
          <a:p>
            <a:endParaRPr lang="sk-SK" dirty="0"/>
          </a:p>
          <a:p>
            <a:r>
              <a:rPr lang="sk-SK" dirty="0"/>
              <a:t>Vybudujete tak „základy pre obojstranný rešpekt“, </a:t>
            </a:r>
            <a:r>
              <a:rPr lang="sk-SK" u="sng" dirty="0">
                <a:hlinkClick r:id="rId3"/>
              </a:rPr>
              <a:t>píšu autori v štúdii.</a:t>
            </a:r>
            <a:r>
              <a:rPr lang="sk-SK" dirty="0"/>
              <a:t> </a:t>
            </a:r>
            <a:r>
              <a:rPr lang="sk-SK" b="1" dirty="0"/>
              <a:t>Fakty môžete predstaviť, keď sa rozhovor presunie na konkrétne politiky.</a:t>
            </a:r>
          </a:p>
          <a:p>
            <a:endParaRPr lang="sk-SK" b="1" dirty="0"/>
          </a:p>
          <a:p>
            <a:r>
              <a:rPr lang="sk-SK" sz="1400" u="sng" dirty="0">
                <a:hlinkClick r:id="rId3"/>
              </a:rPr>
              <a:t>https://www.pnas.org/content/118/6/e2008389118</a:t>
            </a:r>
            <a:r>
              <a:rPr lang="sk-SK" sz="1400" dirty="0"/>
              <a:t> </a:t>
            </a:r>
          </a:p>
          <a:p>
            <a:r>
              <a:rPr lang="sk-SK" sz="1400" dirty="0">
                <a:hlinkClick r:id="rId4"/>
              </a:rPr>
              <a:t>https://tech.sme.sk/c/22587269/ak-chcete-niekoho-presvedcit-iba-fakty-vam-nepomozu.html?utm_source=newsletter&amp;utm_medium=email&amp;utm_campaign=smedennynl</a:t>
            </a:r>
            <a:endParaRPr lang="sk-SK" sz="1400" dirty="0"/>
          </a:p>
          <a:p>
            <a:endParaRPr lang="sk-SK" dirty="0"/>
          </a:p>
          <a:p>
            <a:endParaRPr lang="sk-SK" b="1" dirty="0"/>
          </a:p>
          <a:p>
            <a:endParaRPr lang="sk-SK"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14</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p:sp>
    </p:spTree>
    <p:extLst>
      <p:ext uri="{BB962C8B-B14F-4D97-AF65-F5344CB8AC3E}">
        <p14:creationId xmlns:p14="http://schemas.microsoft.com/office/powerpoint/2010/main" val="3616941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2"/>
          <a:stretch>
            <a:fillRect/>
          </a:stretch>
        </p:blipFill>
        <p:spPr>
          <a:xfrm>
            <a:off x="602673" y="662631"/>
            <a:ext cx="10846261" cy="3771091"/>
          </a:xfrm>
          <a:prstGeom prst="rect">
            <a:avLst/>
          </a:prstGeom>
        </p:spPr>
      </p:pic>
      <p:sp>
        <p:nvSpPr>
          <p:cNvPr id="4" name="Obdĺžnik 3"/>
          <p:cNvSpPr/>
          <p:nvPr/>
        </p:nvSpPr>
        <p:spPr>
          <a:xfrm>
            <a:off x="602673" y="4502942"/>
            <a:ext cx="11333018" cy="1585562"/>
          </a:xfrm>
          <a:prstGeom prst="rect">
            <a:avLst/>
          </a:prstGeom>
        </p:spPr>
        <p:txBody>
          <a:bodyPr wrap="square">
            <a:spAutoFit/>
          </a:bodyPr>
          <a:lstStyle/>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Dvakrát skreslené použitie – obete </a:t>
            </a:r>
            <a:r>
              <a:rPr lang="sk-SK" dirty="0" err="1">
                <a:latin typeface="Calibri" panose="020F0502020204030204" pitchFamily="34" charset="0"/>
                <a:ea typeface="Calibri" panose="020F0502020204030204" pitchFamily="34" charset="0"/>
                <a:cs typeface="Times New Roman" panose="02020603050405020304" pitchFamily="18" charset="0"/>
              </a:rPr>
              <a:t>covidu</a:t>
            </a:r>
            <a:r>
              <a:rPr lang="sk-SK" dirty="0">
                <a:latin typeface="Calibri" panose="020F0502020204030204" pitchFamily="34" charset="0"/>
                <a:ea typeface="Calibri" panose="020F0502020204030204" pitchFamily="34" charset="0"/>
                <a:cs typeface="Times New Roman" panose="02020603050405020304" pitchFamily="18" charset="0"/>
              </a:rPr>
              <a:t> + mŕtvi Ukrajinci – „je to sfalšované, lebo jeden z vakov sa hýbal“.</a:t>
            </a:r>
          </a:p>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Ide o </a:t>
            </a:r>
            <a:r>
              <a:rPr lang="sk-SK" dirty="0" err="1">
                <a:latin typeface="Calibri" panose="020F0502020204030204" pitchFamily="34" charset="0"/>
                <a:ea typeface="Calibri" panose="020F0502020204030204" pitchFamily="34" charset="0"/>
                <a:cs typeface="Times New Roman" panose="02020603050405020304" pitchFamily="18" charset="0"/>
              </a:rPr>
              <a:t>performance</a:t>
            </a:r>
            <a:r>
              <a:rPr lang="sk-SK" dirty="0">
                <a:latin typeface="Calibri" panose="020F0502020204030204" pitchFamily="34" charset="0"/>
                <a:ea typeface="Calibri" panose="020F0502020204030204" pitchFamily="34" charset="0"/>
                <a:cs typeface="Times New Roman" panose="02020603050405020304" pitchFamily="18" charset="0"/>
              </a:rPr>
              <a:t> – protest proti klimatickej kríze v Rakúsku. </a:t>
            </a: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2946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a:blip r:embed="rId2"/>
          <a:stretch>
            <a:fillRect/>
          </a:stretch>
        </p:blipFill>
        <p:spPr>
          <a:xfrm>
            <a:off x="0" y="-1447800"/>
            <a:ext cx="12192000" cy="9753600"/>
          </a:xfrm>
          <a:prstGeom prst="rect">
            <a:avLst/>
          </a:prstGeom>
        </p:spPr>
      </p:pic>
    </p:spTree>
    <p:extLst>
      <p:ext uri="{BB962C8B-B14F-4D97-AF65-F5344CB8AC3E}">
        <p14:creationId xmlns:p14="http://schemas.microsoft.com/office/powerpoint/2010/main" val="879388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67144" y="322489"/>
            <a:ext cx="11824855" cy="6726585"/>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https://www.facebook.com/vladimir.snidl/posts/10228307770978251</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r>
              <a:rPr lang="sk-SK" b="1" dirty="0"/>
              <a:t>FAKTY A MÝTY O BUČI</a:t>
            </a:r>
          </a:p>
          <a:p>
            <a:r>
              <a:rPr lang="sk-SK" b="1" dirty="0"/>
              <a:t>Som zmierený s tým, že v živote nemusím nájsť odpovede na všetky otázky. Keď sa ma na Facebooku niekto pýta, prečo starosta </a:t>
            </a:r>
            <a:r>
              <a:rPr lang="sk-SK" b="1" dirty="0" err="1"/>
              <a:t>Buče</a:t>
            </a:r>
            <a:r>
              <a:rPr lang="sk-SK" b="1" dirty="0"/>
              <a:t> v jednom zo svojich videí nehovorí o zmasakrovaných civilistoch, odpovedám, že neviem.</a:t>
            </a:r>
          </a:p>
          <a:p>
            <a:r>
              <a:rPr lang="sk-SK" dirty="0"/>
              <a:t>Tiež som zmierený, že z Bratislavy nedokážem kvalifikovane zhodnotiť, k čomu v </a:t>
            </a:r>
            <a:r>
              <a:rPr lang="sk-SK" dirty="0" err="1"/>
              <a:t>Buči</a:t>
            </a:r>
            <a:r>
              <a:rPr lang="sk-SK" dirty="0"/>
              <a:t> došlo. Preto ma zaujímajú dostupné fakty a svedectvá z overených zdrojov. </a:t>
            </a:r>
          </a:p>
          <a:p>
            <a:r>
              <a:rPr lang="sk-SK" b="1" dirty="0"/>
              <a:t>Potom je tu však veľká skupina ľudí, ktorým stačí video z anonymného kanála, a majú o všetkom jasno. </a:t>
            </a:r>
          </a:p>
          <a:p>
            <a:r>
              <a:rPr lang="sk-SK" b="1" dirty="0"/>
              <a:t>Stačí, že bude </a:t>
            </a:r>
            <a:r>
              <a:rPr lang="sk-SK" b="1" dirty="0" err="1"/>
              <a:t>ne-mainstreamové</a:t>
            </a:r>
            <a:r>
              <a:rPr lang="sk-SK" b="1" dirty="0"/>
              <a:t>, že im odhalí globálne sprisahanie. Aj z praxe vieme, že konšpiračné teórie sú prosto vzrušujúcejšie, preto im toľko ľudí podlieha.</a:t>
            </a:r>
          </a:p>
          <a:p>
            <a:r>
              <a:rPr lang="sk-SK" b="1" dirty="0"/>
              <a:t>A presne na túto skupinu cielia aj (</a:t>
            </a:r>
            <a:r>
              <a:rPr lang="sk-SK" b="1" dirty="0" err="1"/>
              <a:t>všeho</a:t>
            </a:r>
            <a:r>
              <a:rPr lang="sk-SK" b="1" dirty="0"/>
              <a:t>)schopní </a:t>
            </a:r>
            <a:r>
              <a:rPr lang="sk-SK" b="1" dirty="0" err="1"/>
              <a:t>prokremeľskí</a:t>
            </a:r>
            <a:r>
              <a:rPr lang="sk-SK" b="1" dirty="0"/>
              <a:t> propagandisti. </a:t>
            </a:r>
          </a:p>
          <a:p>
            <a:r>
              <a:rPr lang="sk-SK" dirty="0"/>
              <a:t>Možno už vám kamaráti poslali nové video, ktoré uverejnil anonymný </a:t>
            </a:r>
            <a:r>
              <a:rPr lang="sk-SK" dirty="0" err="1"/>
              <a:t>youtubový</a:t>
            </a:r>
            <a:r>
              <a:rPr lang="sk-SK" dirty="0"/>
              <a:t> kanál </a:t>
            </a:r>
            <a:r>
              <a:rPr lang="sk-SK" dirty="0" err="1"/>
              <a:t>Константин</a:t>
            </a:r>
            <a:r>
              <a:rPr lang="sk-SK" dirty="0"/>
              <a:t>. </a:t>
            </a:r>
          </a:p>
          <a:p>
            <a:r>
              <a:rPr lang="sk-SK" dirty="0"/>
              <a:t>Video zhŕňa </a:t>
            </a:r>
            <a:r>
              <a:rPr lang="sk-SK" b="1" dirty="0"/>
              <a:t>tvrdenia Kremľa, že Rusi sa z </a:t>
            </a:r>
            <a:r>
              <a:rPr lang="sk-SK" b="1" dirty="0" err="1"/>
              <a:t>Buče</a:t>
            </a:r>
            <a:r>
              <a:rPr lang="sk-SK" b="1" dirty="0"/>
              <a:t> údajne stiahli už 30. marca a telá obetí tam vraj navozili až začiatkom apríla Ukrajinci. </a:t>
            </a:r>
          </a:p>
          <a:p>
            <a:r>
              <a:rPr lang="sk-SK" dirty="0"/>
              <a:t>Autori použili šikovne zostrihané zábery, ktoré zaobalili do príbehu o </a:t>
            </a:r>
            <a:r>
              <a:rPr lang="sk-SK" dirty="0" err="1"/>
              <a:t>protiruskom</a:t>
            </a:r>
            <a:r>
              <a:rPr lang="sk-SK" dirty="0"/>
              <a:t> sprisahaní. Ako „dôkazy“ však fakticky prinášajú len dve veci: </a:t>
            </a:r>
          </a:p>
          <a:p>
            <a:r>
              <a:rPr lang="sk-SK" dirty="0"/>
              <a:t>- že starosta </a:t>
            </a:r>
            <a:r>
              <a:rPr lang="sk-SK" dirty="0" err="1"/>
              <a:t>Buče</a:t>
            </a:r>
            <a:r>
              <a:rPr lang="sk-SK" dirty="0"/>
              <a:t> </a:t>
            </a:r>
            <a:r>
              <a:rPr lang="sk-SK" dirty="0" err="1"/>
              <a:t>Fedoruk</a:t>
            </a:r>
            <a:r>
              <a:rPr lang="sk-SK" dirty="0"/>
              <a:t> na prvom videu po oslobodení nehovoril o zavraždených civilistoch </a:t>
            </a:r>
          </a:p>
          <a:p>
            <a:r>
              <a:rPr lang="sk-SK" dirty="0"/>
              <a:t>- že ukrajinská milícia si pri príchode do </a:t>
            </a:r>
            <a:r>
              <a:rPr lang="sk-SK" dirty="0" err="1"/>
              <a:t>Buče</a:t>
            </a:r>
            <a:r>
              <a:rPr lang="sk-SK" dirty="0"/>
              <a:t> nakrútila video, kde tiež nie sú telá mŕtvych ľudí </a:t>
            </a:r>
          </a:p>
          <a:p>
            <a:r>
              <a:rPr lang="sk-SK" dirty="0"/>
              <a:t>No a celé to vrcholí odhalením, že „</a:t>
            </a:r>
            <a:r>
              <a:rPr lang="sk-SK" dirty="0" err="1"/>
              <a:t>Buča</a:t>
            </a:r>
            <a:r>
              <a:rPr lang="sk-SK" dirty="0"/>
              <a:t>“ pripomína anglické slovo „</a:t>
            </a:r>
            <a:r>
              <a:rPr lang="sk-SK" dirty="0" err="1"/>
              <a:t>butcher</a:t>
            </a:r>
            <a:r>
              <a:rPr lang="sk-SK" dirty="0"/>
              <a:t>“ (mäsiar), preto si vraj </a:t>
            </a:r>
            <a:r>
              <a:rPr lang="sk-SK" dirty="0" err="1"/>
              <a:t>Bidenova</a:t>
            </a:r>
            <a:r>
              <a:rPr lang="sk-SK" dirty="0"/>
              <a:t> administratíva vybrala na svoju inscenáciu toto mesto. </a:t>
            </a:r>
          </a:p>
          <a:p>
            <a:r>
              <a:rPr lang="sk-SK" dirty="0"/>
              <a:t>Nepripravený konzument sociálnych sietí môže takémuto videu podľahnúť, čo sa aj v praxi deje. </a:t>
            </a:r>
          </a:p>
          <a:p>
            <a:r>
              <a:rPr lang="sk-SK" dirty="0"/>
              <a:t>Pokiaľ však má niekto záujem aj o fakty, s ktorými sa už propagandisti </a:t>
            </a:r>
            <a:r>
              <a:rPr lang="sk-SK" dirty="0" err="1"/>
              <a:t>nevysporiadali</a:t>
            </a:r>
            <a:r>
              <a:rPr lang="sk-SK" dirty="0"/>
              <a:t>, čítajte ďalej. </a:t>
            </a: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0633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Obrázok 2"/>
          <p:cNvPicPr>
            <a:picLocks noChangeAspect="1"/>
          </p:cNvPicPr>
          <p:nvPr/>
        </p:nvPicPr>
        <p:blipFill rotWithShape="1">
          <a:blip r:embed="rId2"/>
          <a:srcRect l="31049" t="13484" r="31324" b="7125"/>
          <a:stretch/>
        </p:blipFill>
        <p:spPr>
          <a:xfrm>
            <a:off x="748146" y="915643"/>
            <a:ext cx="4094018" cy="4862946"/>
          </a:xfrm>
          <a:prstGeom prst="rect">
            <a:avLst/>
          </a:prstGeom>
        </p:spPr>
      </p:pic>
      <p:sp>
        <p:nvSpPr>
          <p:cNvPr id="4" name="Obdĺžnik 3"/>
          <p:cNvSpPr/>
          <p:nvPr/>
        </p:nvSpPr>
        <p:spPr>
          <a:xfrm>
            <a:off x="5008418" y="915643"/>
            <a:ext cx="6546273" cy="1482970"/>
          </a:xfrm>
          <a:prstGeom prst="rect">
            <a:avLst/>
          </a:prstGeom>
        </p:spPr>
        <p:txBody>
          <a:bodyPr wrap="square">
            <a:spAutoFit/>
          </a:bodyPr>
          <a:lstStyle/>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https://www.facebook.com/premier.sr/posts/542039330819456</a:t>
            </a:r>
          </a:p>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https://fakty.afp.com/doc.afp.com.328N3TZ?fbclid=IwAR0cIdBGm9mqJnba9tXXVt2V2aiGxwDD0q2NvDBOFVjOfJRjrAl1pc3pChM</a:t>
            </a: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1076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87928" y="501962"/>
            <a:ext cx="6096000" cy="5355312"/>
          </a:xfrm>
          <a:prstGeom prst="rect">
            <a:avLst/>
          </a:prstGeom>
        </p:spPr>
        <p:txBody>
          <a:bodyPr>
            <a:spAutoFit/>
          </a:bodyPr>
          <a:lstStyle/>
          <a:p>
            <a:pPr fontAlgn="base">
              <a:spcAft>
                <a:spcPts val="0"/>
              </a:spcAft>
            </a:pPr>
            <a:r>
              <a:rPr lang="sk-SK" dirty="0">
                <a:solidFill>
                  <a:srgbClr val="212529"/>
                </a:solidFill>
                <a:latin typeface="Source Serif Pro"/>
                <a:ea typeface="Times New Roman" panose="02020603050405020304" pitchFamily="18" charset="0"/>
              </a:rPr>
              <a:t>Predmetná koláž bola na sociálnych sieťach zdieľaná v príliš nízkej kvalite a rozlíšení na to, aby sme dokázali priamo posúdiť jej autenticitu. Pri nahrávaní na sociálne siete sa pôvodné fotografie komprimujú (znižuje sa ich kvalita) a taktiež sa zmažú </a:t>
            </a:r>
            <a:r>
              <a:rPr lang="sk-SK" u="sng" dirty="0">
                <a:solidFill>
                  <a:srgbClr val="009CC8"/>
                </a:solidFill>
                <a:latin typeface="Source Serif Pro"/>
                <a:ea typeface="Times New Roman" panose="02020603050405020304" pitchFamily="18" charset="0"/>
                <a:hlinkClick r:id="rId2"/>
              </a:rPr>
              <a:t>metadáta</a:t>
            </a:r>
            <a:r>
              <a:rPr lang="sk-SK" dirty="0">
                <a:solidFill>
                  <a:srgbClr val="212529"/>
                </a:solidFill>
                <a:latin typeface="Source Serif Pro"/>
                <a:ea typeface="Times New Roman" panose="02020603050405020304" pitchFamily="18" charset="0"/>
              </a:rPr>
              <a:t>, podkladové údaje fotografií obsahujúce viac podrobností napríklad o čase vyhotovenia.</a:t>
            </a:r>
            <a:endParaRPr lang="sk-SK" sz="1600" dirty="0">
              <a:latin typeface="Times New Roman" panose="02020603050405020304" pitchFamily="18" charset="0"/>
              <a:ea typeface="Times New Roman" panose="02020603050405020304" pitchFamily="18" charset="0"/>
            </a:endParaRPr>
          </a:p>
          <a:p>
            <a:pPr fontAlgn="base">
              <a:spcAft>
                <a:spcPts val="0"/>
              </a:spcAft>
            </a:pPr>
            <a:r>
              <a:rPr lang="sk-SK" dirty="0">
                <a:solidFill>
                  <a:srgbClr val="212529"/>
                </a:solidFill>
                <a:latin typeface="Source Serif Pro"/>
                <a:ea typeface="Times New Roman" panose="02020603050405020304" pitchFamily="18" charset="0"/>
              </a:rPr>
              <a:t>Tím AFP Fakty sa preto skontaktoval s tlačovým odborom Úradu vlády SR so žiadosťou o doručenie pôvodných fotografií za účelom overenia presného času ich vyhotovenia a bližšieho preskúmania častí fotografií, ktoré vraj mali byť zmanipulované.</a:t>
            </a:r>
            <a:endParaRPr lang="sk-SK" sz="1600" dirty="0">
              <a:latin typeface="Times New Roman" panose="02020603050405020304" pitchFamily="18" charset="0"/>
              <a:ea typeface="Times New Roman" panose="02020603050405020304" pitchFamily="18" charset="0"/>
            </a:endParaRPr>
          </a:p>
          <a:p>
            <a:pPr fontAlgn="base">
              <a:spcAft>
                <a:spcPts val="0"/>
              </a:spcAft>
            </a:pPr>
            <a:r>
              <a:rPr lang="sk-SK" dirty="0">
                <a:solidFill>
                  <a:srgbClr val="212529"/>
                </a:solidFill>
                <a:latin typeface="Source Serif Pro"/>
                <a:ea typeface="Times New Roman" panose="02020603050405020304" pitchFamily="18" charset="0"/>
              </a:rPr>
              <a:t>Na našu žiadosť odpovedala </a:t>
            </a:r>
            <a:r>
              <a:rPr lang="sk-SK" u="sng" dirty="0">
                <a:solidFill>
                  <a:srgbClr val="009CC8"/>
                </a:solidFill>
                <a:latin typeface="Source Serif Pro"/>
                <a:ea typeface="Times New Roman" panose="02020603050405020304" pitchFamily="18" charset="0"/>
                <a:hlinkClick r:id="rId3"/>
              </a:rPr>
              <a:t>riaditeľka</a:t>
            </a:r>
            <a:r>
              <a:rPr lang="sk-SK" dirty="0">
                <a:solidFill>
                  <a:srgbClr val="212529"/>
                </a:solidFill>
                <a:latin typeface="Source Serif Pro"/>
                <a:ea typeface="Times New Roman" panose="02020603050405020304" pitchFamily="18" charset="0"/>
              </a:rPr>
              <a:t> Tlačového a informačného odboru Úradu vlády SR </a:t>
            </a:r>
            <a:r>
              <a:rPr lang="sk-SK" u="sng" dirty="0">
                <a:solidFill>
                  <a:srgbClr val="009CC8"/>
                </a:solidFill>
                <a:latin typeface="Source Serif Pro"/>
                <a:ea typeface="Times New Roman" panose="02020603050405020304" pitchFamily="18" charset="0"/>
                <a:hlinkClick r:id="rId4"/>
              </a:rPr>
              <a:t>Simona Mikušová</a:t>
            </a:r>
            <a:r>
              <a:rPr lang="sk-SK" dirty="0">
                <a:solidFill>
                  <a:srgbClr val="212529"/>
                </a:solidFill>
                <a:latin typeface="Source Serif Pro"/>
                <a:ea typeface="Times New Roman" panose="02020603050405020304" pitchFamily="18" charset="0"/>
              </a:rPr>
              <a:t>, ktorá sprevádzala premiéra na jeho ceste na Ukrajinu a ktorá vyhotovila aj predmetné fotografie v </a:t>
            </a:r>
            <a:r>
              <a:rPr lang="sk-SK" dirty="0" err="1">
                <a:solidFill>
                  <a:srgbClr val="212529"/>
                </a:solidFill>
                <a:latin typeface="Source Serif Pro"/>
                <a:ea typeface="Times New Roman" panose="02020603050405020304" pitchFamily="18" charset="0"/>
              </a:rPr>
              <a:t>Buči</a:t>
            </a:r>
            <a:r>
              <a:rPr lang="sk-SK" dirty="0">
                <a:solidFill>
                  <a:srgbClr val="212529"/>
                </a:solidFill>
                <a:latin typeface="Source Serif Pro"/>
                <a:ea typeface="Times New Roman" panose="02020603050405020304" pitchFamily="18" charset="0"/>
              </a:rPr>
              <a:t>.</a:t>
            </a:r>
            <a:endParaRPr lang="sk-SK" sz="1600" dirty="0">
              <a:latin typeface="Times New Roman" panose="02020603050405020304" pitchFamily="18" charset="0"/>
              <a:ea typeface="Times New Roman" panose="02020603050405020304" pitchFamily="18" charset="0"/>
            </a:endParaRPr>
          </a:p>
          <a:p>
            <a:pPr fontAlgn="base">
              <a:spcAft>
                <a:spcPts val="0"/>
              </a:spcAft>
            </a:pPr>
            <a:r>
              <a:rPr lang="sk-SK" dirty="0">
                <a:solidFill>
                  <a:srgbClr val="212529"/>
                </a:solidFill>
                <a:latin typeface="Source Serif Pro"/>
                <a:ea typeface="Times New Roman" panose="02020603050405020304" pitchFamily="18" charset="0"/>
              </a:rPr>
              <a:t>Tlačový odbor agentúre AFP doručil 19. apríla dve surové fotografie v pôvodnom rozlíšení priamo zo zariadenia, ktoré ich vyhotovilo. Jedná sa o fotografie nižšie:</a:t>
            </a:r>
            <a:endParaRPr lang="sk-SK" sz="1600" dirty="0">
              <a:effectLst/>
              <a:latin typeface="Times New Roman" panose="02020603050405020304" pitchFamily="18" charset="0"/>
              <a:ea typeface="Times New Roman" panose="02020603050405020304" pitchFamily="18" charset="0"/>
            </a:endParaRPr>
          </a:p>
        </p:txBody>
      </p:sp>
      <p:pic>
        <p:nvPicPr>
          <p:cNvPr id="4" name="Obrázok 3"/>
          <p:cNvPicPr>
            <a:picLocks noChangeAspect="1"/>
          </p:cNvPicPr>
          <p:nvPr/>
        </p:nvPicPr>
        <p:blipFill>
          <a:blip r:embed="rId5"/>
          <a:stretch>
            <a:fillRect/>
          </a:stretch>
        </p:blipFill>
        <p:spPr>
          <a:xfrm>
            <a:off x="7092525" y="1698161"/>
            <a:ext cx="3950550" cy="2962913"/>
          </a:xfrm>
          <a:prstGeom prst="rect">
            <a:avLst/>
          </a:prstGeom>
        </p:spPr>
      </p:pic>
    </p:spTree>
    <p:extLst>
      <p:ext uri="{BB962C8B-B14F-4D97-AF65-F5344CB8AC3E}">
        <p14:creationId xmlns:p14="http://schemas.microsoft.com/office/powerpoint/2010/main" val="4265989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816400" y="596867"/>
            <a:ext cx="10231582" cy="1169551"/>
          </a:xfrm>
          <a:prstGeom prst="rect">
            <a:avLst/>
          </a:prstGeom>
        </p:spPr>
        <p:txBody>
          <a:bodyPr wrap="square">
            <a:spAutoFit/>
          </a:bodyPr>
          <a:lstStyle/>
          <a:p>
            <a:pPr fontAlgn="base">
              <a:spcAft>
                <a:spcPts val="0"/>
              </a:spcAft>
            </a:pPr>
            <a:r>
              <a:rPr lang="sk-SK" dirty="0">
                <a:solidFill>
                  <a:srgbClr val="212529"/>
                </a:solidFill>
                <a:latin typeface="Source Serif Pro"/>
                <a:ea typeface="Times New Roman" panose="02020603050405020304" pitchFamily="18" charset="0"/>
              </a:rPr>
              <a:t>Pri bližšom pohľade na metadáta fotografií pomocou online nástroja </a:t>
            </a:r>
            <a:r>
              <a:rPr lang="sk-SK" u="sng" dirty="0">
                <a:solidFill>
                  <a:srgbClr val="009CC8"/>
                </a:solidFill>
                <a:latin typeface="Source Serif Pro"/>
                <a:ea typeface="Times New Roman" panose="02020603050405020304" pitchFamily="18" charset="0"/>
                <a:hlinkClick r:id="rId2"/>
              </a:rPr>
              <a:t>Metadata2Go</a:t>
            </a:r>
            <a:r>
              <a:rPr lang="sk-SK" dirty="0">
                <a:solidFill>
                  <a:srgbClr val="212529"/>
                </a:solidFill>
                <a:latin typeface="Source Serif Pro"/>
                <a:ea typeface="Times New Roman" panose="02020603050405020304" pitchFamily="18" charset="0"/>
              </a:rPr>
              <a:t> sme zistili, že fotografie boli vyhotovené 8. apríla 2022 o 15:58 miestneho času zariadením iPhone 13 Pro Max. Fotografie obsahujú aj údaje o expozícii, čo naznačuje, že ide o autentický výstup z fotoaparátu.</a:t>
            </a:r>
          </a:p>
          <a:p>
            <a:pPr fontAlgn="base">
              <a:spcAft>
                <a:spcPts val="0"/>
              </a:spcAft>
            </a:pPr>
            <a:endParaRPr lang="sk-SK" sz="1600" dirty="0">
              <a:effectLst/>
              <a:latin typeface="Times New Roman" panose="02020603050405020304" pitchFamily="18" charset="0"/>
              <a:ea typeface="Times New Roman" panose="02020603050405020304" pitchFamily="18" charset="0"/>
            </a:endParaRPr>
          </a:p>
        </p:txBody>
      </p:sp>
      <p:pic>
        <p:nvPicPr>
          <p:cNvPr id="4" name="Obrázok 3" descr="https://fakty.afp.com/sites/default/files/styles/list_xs/public/medias/factchecking/g2/2022-04/f0165137a53a3278436b5f87b665e00a.jpeg?itok=lXlYhk7B"/>
          <p:cNvPicPr/>
          <p:nvPr/>
        </p:nvPicPr>
        <p:blipFill>
          <a:blip r:embed="rId3">
            <a:extLst>
              <a:ext uri="{28A0092B-C50C-407E-A947-70E740481C1C}">
                <a14:useLocalDpi xmlns:a14="http://schemas.microsoft.com/office/drawing/2010/main" val="0"/>
              </a:ext>
            </a:extLst>
          </a:blip>
          <a:srcRect/>
          <a:stretch>
            <a:fillRect/>
          </a:stretch>
        </p:blipFill>
        <p:spPr bwMode="auto">
          <a:xfrm>
            <a:off x="1343891" y="1992171"/>
            <a:ext cx="3952875" cy="1171575"/>
          </a:xfrm>
          <a:prstGeom prst="rect">
            <a:avLst/>
          </a:prstGeom>
          <a:noFill/>
          <a:ln>
            <a:noFill/>
          </a:ln>
        </p:spPr>
      </p:pic>
      <p:sp>
        <p:nvSpPr>
          <p:cNvPr id="5" name="Obdĺžnik 4"/>
          <p:cNvSpPr/>
          <p:nvPr/>
        </p:nvSpPr>
        <p:spPr>
          <a:xfrm>
            <a:off x="816400" y="3432505"/>
            <a:ext cx="10792691" cy="2308324"/>
          </a:xfrm>
          <a:prstGeom prst="rect">
            <a:avLst/>
          </a:prstGeom>
        </p:spPr>
        <p:txBody>
          <a:bodyPr wrap="square">
            <a:spAutoFit/>
          </a:bodyPr>
          <a:lstStyle/>
          <a:p>
            <a:pPr fontAlgn="base">
              <a:spcAft>
                <a:spcPts val="0"/>
              </a:spcAft>
            </a:pPr>
            <a:r>
              <a:rPr lang="sk-SK" dirty="0">
                <a:solidFill>
                  <a:srgbClr val="212529"/>
                </a:solidFill>
                <a:latin typeface="Source Serif Pro"/>
                <a:ea typeface="Times New Roman" panose="02020603050405020304" pitchFamily="18" charset="0"/>
              </a:rPr>
              <a:t>Fotografie sme taktiež podrobili </a:t>
            </a:r>
            <a:r>
              <a:rPr lang="sk-SK" dirty="0" err="1">
                <a:solidFill>
                  <a:srgbClr val="212529"/>
                </a:solidFill>
                <a:latin typeface="Source Serif Pro"/>
                <a:ea typeface="Times New Roman" panose="02020603050405020304" pitchFamily="18" charset="0"/>
              </a:rPr>
              <a:t>forenznej</a:t>
            </a:r>
            <a:r>
              <a:rPr lang="sk-SK" dirty="0">
                <a:solidFill>
                  <a:srgbClr val="212529"/>
                </a:solidFill>
                <a:latin typeface="Source Serif Pro"/>
                <a:ea typeface="Times New Roman" panose="02020603050405020304" pitchFamily="18" charset="0"/>
              </a:rPr>
              <a:t> analýze v nástroji </a:t>
            </a:r>
            <a:r>
              <a:rPr lang="sk-SK" u="sng" dirty="0" err="1">
                <a:solidFill>
                  <a:srgbClr val="009CC8"/>
                </a:solidFill>
                <a:latin typeface="Source Serif Pro"/>
                <a:ea typeface="Times New Roman" panose="02020603050405020304" pitchFamily="18" charset="0"/>
                <a:hlinkClick r:id="rId4"/>
              </a:rPr>
              <a:t>InVID-WeVerify</a:t>
            </a:r>
            <a:r>
              <a:rPr lang="sk-SK" dirty="0">
                <a:solidFill>
                  <a:srgbClr val="212529"/>
                </a:solidFill>
                <a:latin typeface="Source Serif Pro"/>
                <a:ea typeface="Times New Roman" panose="02020603050405020304" pitchFamily="18" charset="0"/>
              </a:rPr>
              <a:t>, ktorý dokáže odhaliť manipuláciu s jednotlivými pixelmi v obrazových súboroch za predpokladu, že sú dostatočne kvalitné a nie sú príliš komprimované. V žiadnom z pôvodných obrazových súborov sme nezistili vizuálnu manipuláciu.</a:t>
            </a:r>
            <a:endParaRPr lang="sk-SK" sz="1600" dirty="0">
              <a:latin typeface="Times New Roman" panose="02020603050405020304" pitchFamily="18" charset="0"/>
              <a:ea typeface="Times New Roman" panose="02020603050405020304" pitchFamily="18" charset="0"/>
            </a:endParaRPr>
          </a:p>
          <a:p>
            <a:pPr fontAlgn="base">
              <a:spcAft>
                <a:spcPts val="0"/>
              </a:spcAft>
            </a:pPr>
            <a:r>
              <a:rPr lang="sk-SK" dirty="0">
                <a:solidFill>
                  <a:srgbClr val="212529"/>
                </a:solidFill>
                <a:latin typeface="Source Serif Pro"/>
                <a:ea typeface="Times New Roman" panose="02020603050405020304" pitchFamily="18" charset="0"/>
              </a:rPr>
              <a:t>To potvrdzuje, že práve táto fotografia je originálnou a autentickou snímkou, a nie obrázok muža v šiltovke. Rozmazaná tvár muža v šiltovke, ktorá bola nalepená namiesto </a:t>
            </a:r>
            <a:r>
              <a:rPr lang="sk-SK" dirty="0" err="1">
                <a:solidFill>
                  <a:srgbClr val="212529"/>
                </a:solidFill>
                <a:latin typeface="Source Serif Pro"/>
                <a:ea typeface="Times New Roman" panose="02020603050405020304" pitchFamily="18" charset="0"/>
              </a:rPr>
              <a:t>Hegerovej</a:t>
            </a:r>
            <a:r>
              <a:rPr lang="sk-SK" dirty="0">
                <a:solidFill>
                  <a:srgbClr val="212529"/>
                </a:solidFill>
                <a:latin typeface="Source Serif Pro"/>
                <a:ea typeface="Times New Roman" panose="02020603050405020304" pitchFamily="18" charset="0"/>
              </a:rPr>
              <a:t> hlavy za účelom manipulácie, bola v tak nízkej kvalite, že sme ju nedokázali spätne vystopovať, a to ani prostredníctvom </a:t>
            </a:r>
            <a:r>
              <a:rPr lang="sk-SK" u="sng" dirty="0">
                <a:solidFill>
                  <a:srgbClr val="009CC8"/>
                </a:solidFill>
                <a:latin typeface="Source Serif Pro"/>
                <a:ea typeface="Times New Roman" panose="02020603050405020304" pitchFamily="18" charset="0"/>
                <a:hlinkClick r:id="rId5"/>
              </a:rPr>
              <a:t>spätného vyhľadávania obrázkov</a:t>
            </a:r>
            <a:r>
              <a:rPr lang="sk-SK" dirty="0">
                <a:solidFill>
                  <a:srgbClr val="212529"/>
                </a:solidFill>
                <a:latin typeface="Source Serif Pro"/>
                <a:ea typeface="Times New Roman" panose="02020603050405020304" pitchFamily="18" charset="0"/>
              </a:rPr>
              <a:t>.</a:t>
            </a:r>
            <a:endParaRPr lang="sk-SK"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77114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175923" y="529165"/>
            <a:ext cx="7800110" cy="5324535"/>
          </a:xfrm>
          <a:prstGeom prst="rect">
            <a:avLst/>
          </a:prstGeom>
        </p:spPr>
        <p:txBody>
          <a:bodyPr wrap="square">
            <a:spAutoFit/>
          </a:bodyPr>
          <a:lstStyle/>
          <a:p>
            <a:pPr fontAlgn="base">
              <a:spcAft>
                <a:spcPts val="0"/>
              </a:spcAft>
            </a:pPr>
            <a:r>
              <a:rPr lang="sk-SK" dirty="0">
                <a:solidFill>
                  <a:srgbClr val="212529"/>
                </a:solidFill>
                <a:latin typeface="Source Serif Pro"/>
                <a:ea typeface="Times New Roman" panose="02020603050405020304" pitchFamily="18" charset="0"/>
              </a:rPr>
              <a:t>Okrem toho bol počas návštevy </a:t>
            </a:r>
            <a:r>
              <a:rPr lang="sk-SK" dirty="0" err="1">
                <a:solidFill>
                  <a:srgbClr val="212529"/>
                </a:solidFill>
                <a:latin typeface="Source Serif Pro"/>
                <a:ea typeface="Times New Roman" panose="02020603050405020304" pitchFamily="18" charset="0"/>
              </a:rPr>
              <a:t>Hegera</a:t>
            </a:r>
            <a:r>
              <a:rPr lang="sk-SK" dirty="0">
                <a:solidFill>
                  <a:srgbClr val="212529"/>
                </a:solidFill>
                <a:latin typeface="Source Serif Pro"/>
                <a:ea typeface="Times New Roman" panose="02020603050405020304" pitchFamily="18" charset="0"/>
              </a:rPr>
              <a:t> a európskych lídrov v </a:t>
            </a:r>
            <a:r>
              <a:rPr lang="sk-SK" dirty="0" err="1">
                <a:solidFill>
                  <a:srgbClr val="212529"/>
                </a:solidFill>
                <a:latin typeface="Source Serif Pro"/>
                <a:ea typeface="Times New Roman" panose="02020603050405020304" pitchFamily="18" charset="0"/>
              </a:rPr>
              <a:t>Buči</a:t>
            </a:r>
            <a:r>
              <a:rPr lang="sk-SK" dirty="0">
                <a:solidFill>
                  <a:srgbClr val="212529"/>
                </a:solidFill>
                <a:latin typeface="Source Serif Pro"/>
                <a:ea typeface="Times New Roman" panose="02020603050405020304" pitchFamily="18" charset="0"/>
              </a:rPr>
              <a:t> na mieste aj fotograf agentúry AFP </a:t>
            </a:r>
            <a:r>
              <a:rPr lang="sk-SK" dirty="0" err="1">
                <a:solidFill>
                  <a:srgbClr val="212529"/>
                </a:solidFill>
                <a:latin typeface="Source Serif Pro"/>
                <a:ea typeface="Times New Roman" panose="02020603050405020304" pitchFamily="18" charset="0"/>
              </a:rPr>
              <a:t>Sergei</a:t>
            </a:r>
            <a:r>
              <a:rPr lang="sk-SK" dirty="0">
                <a:solidFill>
                  <a:srgbClr val="212529"/>
                </a:solidFill>
                <a:latin typeface="Source Serif Pro"/>
                <a:ea typeface="Times New Roman" panose="02020603050405020304" pitchFamily="18" charset="0"/>
              </a:rPr>
              <a:t> </a:t>
            </a:r>
            <a:r>
              <a:rPr lang="sk-SK" dirty="0" err="1">
                <a:solidFill>
                  <a:srgbClr val="212529"/>
                </a:solidFill>
                <a:latin typeface="Source Serif Pro"/>
                <a:ea typeface="Times New Roman" panose="02020603050405020304" pitchFamily="18" charset="0"/>
              </a:rPr>
              <a:t>Supinsky</a:t>
            </a:r>
            <a:r>
              <a:rPr lang="sk-SK" dirty="0">
                <a:solidFill>
                  <a:srgbClr val="212529"/>
                </a:solidFill>
                <a:latin typeface="Source Serif Pro"/>
                <a:ea typeface="Times New Roman" panose="02020603050405020304" pitchFamily="18" charset="0"/>
              </a:rPr>
              <a:t>. Ten vyhotovil priamo na mieste </a:t>
            </a:r>
            <a:r>
              <a:rPr lang="sk-SK" u="sng" dirty="0">
                <a:solidFill>
                  <a:srgbClr val="009CC8"/>
                </a:solidFill>
                <a:latin typeface="Source Serif Pro"/>
                <a:ea typeface="Times New Roman" panose="02020603050405020304" pitchFamily="18" charset="0"/>
                <a:hlinkClick r:id="rId2"/>
              </a:rPr>
              <a:t>snímky</a:t>
            </a:r>
            <a:r>
              <a:rPr lang="sk-SK" dirty="0">
                <a:solidFill>
                  <a:srgbClr val="212529"/>
                </a:solidFill>
                <a:latin typeface="Source Serif Pro"/>
                <a:ea typeface="Times New Roman" panose="02020603050405020304" pitchFamily="18" charset="0"/>
              </a:rPr>
              <a:t> a video, ktoré dokazujú prítomnosť slovenského premiéra.</a:t>
            </a:r>
            <a:endParaRPr lang="sk-SK" sz="1600" dirty="0">
              <a:latin typeface="Times New Roman" panose="02020603050405020304" pitchFamily="18" charset="0"/>
              <a:ea typeface="Times New Roman" panose="02020603050405020304" pitchFamily="18" charset="0"/>
            </a:endParaRPr>
          </a:p>
          <a:p>
            <a:pPr fontAlgn="base">
              <a:spcAft>
                <a:spcPts val="0"/>
              </a:spcAft>
            </a:pPr>
            <a:r>
              <a:rPr lang="sk-SK" dirty="0">
                <a:solidFill>
                  <a:srgbClr val="212529"/>
                </a:solidFill>
                <a:latin typeface="Source Serif Pro"/>
                <a:ea typeface="Times New Roman" panose="02020603050405020304" pitchFamily="18" charset="0"/>
              </a:rPr>
              <a:t>Pri porovnaní predmetnej snímky zneužitej pre fotomontáž a záberov fotografa AFP vidíme </a:t>
            </a:r>
            <a:r>
              <a:rPr lang="sk-SK" dirty="0" err="1">
                <a:solidFill>
                  <a:srgbClr val="212529"/>
                </a:solidFill>
                <a:latin typeface="Source Serif Pro"/>
                <a:ea typeface="Times New Roman" panose="02020603050405020304" pitchFamily="18" charset="0"/>
              </a:rPr>
              <a:t>Hegera</a:t>
            </a:r>
            <a:r>
              <a:rPr lang="sk-SK" dirty="0">
                <a:solidFill>
                  <a:srgbClr val="212529"/>
                </a:solidFill>
                <a:latin typeface="Source Serif Pro"/>
                <a:ea typeface="Times New Roman" panose="02020603050405020304" pitchFamily="18" charset="0"/>
              </a:rPr>
              <a:t> v rovnakom oblečení (čierny kabát a pod ním nepriestrelná vesta s rovnakými vizuálnymi prvkami).</a:t>
            </a:r>
          </a:p>
          <a:p>
            <a:pPr fontAlgn="base"/>
            <a:r>
              <a:rPr lang="sk-SK" dirty="0"/>
              <a:t>V rovnakom oblečení sa </a:t>
            </a:r>
            <a:r>
              <a:rPr lang="sk-SK" dirty="0" err="1"/>
              <a:t>Heger</a:t>
            </a:r>
            <a:r>
              <a:rPr lang="sk-SK" dirty="0"/>
              <a:t> objavuje aj vo videu britského denníka </a:t>
            </a:r>
            <a:r>
              <a:rPr lang="sk-SK" u="sng" dirty="0" err="1">
                <a:hlinkClick r:id="rId3"/>
              </a:rPr>
              <a:t>The</a:t>
            </a:r>
            <a:r>
              <a:rPr lang="sk-SK" u="sng" dirty="0">
                <a:hlinkClick r:id="rId3"/>
              </a:rPr>
              <a:t> </a:t>
            </a:r>
            <a:r>
              <a:rPr lang="sk-SK" u="sng" dirty="0" err="1">
                <a:hlinkClick r:id="rId3"/>
              </a:rPr>
              <a:t>Guardian</a:t>
            </a:r>
            <a:r>
              <a:rPr lang="sk-SK" dirty="0"/>
              <a:t>.</a:t>
            </a:r>
          </a:p>
          <a:p>
            <a:pPr fontAlgn="base"/>
            <a:r>
              <a:rPr lang="sk-SK" dirty="0"/>
              <a:t>Riaditeľka tlačového odboru Mikušová vo vyjadrení pre AFP z 19. apríla odmietla tvrdenie, že </a:t>
            </a:r>
            <a:r>
              <a:rPr lang="sk-SK" dirty="0" err="1"/>
              <a:t>Hegerova</a:t>
            </a:r>
            <a:r>
              <a:rPr lang="sk-SK" dirty="0"/>
              <a:t> fotografia v </a:t>
            </a:r>
            <a:r>
              <a:rPr lang="sk-SK" dirty="0" err="1"/>
              <a:t>Buči</a:t>
            </a:r>
            <a:r>
              <a:rPr lang="sk-SK" dirty="0"/>
              <a:t> je sfalšovaná. Zo šírenia takýchto nepravdivých tvrdení obvinila „</a:t>
            </a:r>
            <a:r>
              <a:rPr lang="sk-SK" dirty="0" err="1"/>
              <a:t>dezinformátorov</a:t>
            </a:r>
            <a:r>
              <a:rPr lang="sk-SK" dirty="0"/>
              <a:t> a podporovateľov ruskej agresie na Ukrajine“. „Žiadna forma prezentácie nie je (pre nich) amorálna. Robia to cielene a častokrát za úplatu,“ uviedla.</a:t>
            </a:r>
          </a:p>
          <a:p>
            <a:pPr fontAlgn="base"/>
            <a:r>
              <a:rPr lang="sk-SK" dirty="0"/>
              <a:t>Mikušová taktiež vysvetlila, prečo mal </a:t>
            </a:r>
            <a:r>
              <a:rPr lang="sk-SK" dirty="0" err="1"/>
              <a:t>Heger</a:t>
            </a:r>
            <a:r>
              <a:rPr lang="sk-SK" dirty="0"/>
              <a:t> počas cesty vlakom nepriestrelnú prilbu, ale počas návštevy </a:t>
            </a:r>
            <a:r>
              <a:rPr lang="sk-SK" dirty="0" err="1"/>
              <a:t>Buči</a:t>
            </a:r>
            <a:r>
              <a:rPr lang="sk-SK" dirty="0"/>
              <a:t> ju na hlave nemal. „Fotografia z vlaku vznikla pri nácviku osobnej ochrany predsedu vlády. To znamená </a:t>
            </a:r>
            <a:r>
              <a:rPr lang="sk-SK" dirty="0" err="1"/>
              <a:t>spravne</a:t>
            </a:r>
            <a:r>
              <a:rPr lang="sk-SK" dirty="0"/>
              <a:t> nasadenie prilby i nepriestrelnej vesty,” uviedla.</a:t>
            </a:r>
          </a:p>
          <a:p>
            <a:r>
              <a:rPr lang="sk-SK" dirty="0"/>
              <a:t> </a:t>
            </a:r>
          </a:p>
          <a:p>
            <a:pPr fontAlgn="base">
              <a:spcAft>
                <a:spcPts val="0"/>
              </a:spcAft>
            </a:pPr>
            <a:endParaRPr lang="sk-SK" sz="1600" dirty="0">
              <a:effectLst/>
              <a:latin typeface="Times New Roman" panose="02020603050405020304" pitchFamily="18" charset="0"/>
              <a:ea typeface="Times New Roman" panose="02020603050405020304" pitchFamily="18" charset="0"/>
            </a:endParaRPr>
          </a:p>
        </p:txBody>
      </p:sp>
      <p:pic>
        <p:nvPicPr>
          <p:cNvPr id="4" name="Obrázok 3"/>
          <p:cNvPicPr>
            <a:picLocks noChangeAspect="1"/>
          </p:cNvPicPr>
          <p:nvPr/>
        </p:nvPicPr>
        <p:blipFill>
          <a:blip r:embed="rId4"/>
          <a:stretch>
            <a:fillRect/>
          </a:stretch>
        </p:blipFill>
        <p:spPr>
          <a:xfrm>
            <a:off x="8241449" y="892616"/>
            <a:ext cx="3950550" cy="3950550"/>
          </a:xfrm>
          <a:prstGeom prst="rect">
            <a:avLst/>
          </a:prstGeom>
        </p:spPr>
      </p:pic>
    </p:spTree>
    <p:extLst>
      <p:ext uri="{BB962C8B-B14F-4D97-AF65-F5344CB8AC3E}">
        <p14:creationId xmlns:p14="http://schemas.microsoft.com/office/powerpoint/2010/main" val="49645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3" name="Watch - Faceboo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000" y="804790"/>
            <a:ext cx="8991600" cy="5057776"/>
          </a:xfrm>
          <a:prstGeom prst="rect">
            <a:avLst/>
          </a:prstGeom>
        </p:spPr>
      </p:pic>
    </p:spTree>
    <p:extLst>
      <p:ext uri="{BB962C8B-B14F-4D97-AF65-F5344CB8AC3E}">
        <p14:creationId xmlns:p14="http://schemas.microsoft.com/office/powerpoint/2010/main" val="30634714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186267" y="278703"/>
            <a:ext cx="8957733" cy="5901231"/>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https://dennikn.sk/2830433/smrtelne-nebezpecny-moze-byt-aj-vytetovany-motyl-ako-sa-evakuuje-mariupol-reportaz/?ref=inm</a:t>
            </a:r>
            <a:endParaRPr lang="sk-S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https://www.novinky.cz/valka-na-ukrajine/clanek/ukrajinci-si-hromadne-porizuji-vlastenecke-tetovani-muze-je-ale-stat-i-zivot-40396922</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fontAlgn="base"/>
            <a:r>
              <a:rPr lang="sk-SK" dirty="0"/>
              <a:t>Samopaly, </a:t>
            </a:r>
            <a:r>
              <a:rPr lang="sk-SK" dirty="0" err="1"/>
              <a:t>trojzubce</a:t>
            </a:r>
            <a:r>
              <a:rPr lang="sk-SK" dirty="0"/>
              <a:t>, </a:t>
            </a:r>
            <a:r>
              <a:rPr lang="sk-SK" dirty="0" err="1"/>
              <a:t>válečná</a:t>
            </a:r>
            <a:r>
              <a:rPr lang="sk-SK" dirty="0"/>
              <a:t> plavidla… Vlastenecké „</a:t>
            </a:r>
            <a:r>
              <a:rPr lang="sk-SK" dirty="0" err="1"/>
              <a:t>kérky</a:t>
            </a:r>
            <a:r>
              <a:rPr lang="sk-SK" dirty="0"/>
              <a:t>“ </a:t>
            </a:r>
            <a:r>
              <a:rPr lang="sk-SK" dirty="0" err="1"/>
              <a:t>jsou</a:t>
            </a:r>
            <a:r>
              <a:rPr lang="sk-SK" dirty="0"/>
              <a:t> </a:t>
            </a:r>
            <a:r>
              <a:rPr lang="sk-SK" dirty="0" err="1"/>
              <a:t>nejnovějším</a:t>
            </a:r>
            <a:r>
              <a:rPr lang="sk-SK" dirty="0"/>
              <a:t> </a:t>
            </a:r>
            <a:r>
              <a:rPr lang="sk-SK" dirty="0" err="1"/>
              <a:t>trendem</a:t>
            </a:r>
            <a:r>
              <a:rPr lang="sk-SK" dirty="0"/>
              <a:t> v ukrajinských </a:t>
            </a:r>
            <a:r>
              <a:rPr lang="sk-SK" dirty="0" err="1"/>
              <a:t>tetovacích</a:t>
            </a:r>
            <a:r>
              <a:rPr lang="sk-SK" dirty="0"/>
              <a:t> </a:t>
            </a:r>
            <a:r>
              <a:rPr lang="sk-SK" dirty="0" err="1"/>
              <a:t>salonech</a:t>
            </a:r>
            <a:r>
              <a:rPr lang="sk-SK" dirty="0"/>
              <a:t>. </a:t>
            </a:r>
            <a:r>
              <a:rPr lang="sk-SK" dirty="0" err="1"/>
              <a:t>Ve</a:t>
            </a:r>
            <a:r>
              <a:rPr lang="sk-SK" dirty="0"/>
              <a:t> </a:t>
            </a:r>
            <a:r>
              <a:rPr lang="sk-SK" dirty="0" err="1"/>
              <a:t>studiu</a:t>
            </a:r>
            <a:r>
              <a:rPr lang="sk-SK" dirty="0"/>
              <a:t> </a:t>
            </a:r>
            <a:r>
              <a:rPr lang="sk-SK" dirty="0" err="1"/>
              <a:t>Lamarch</a:t>
            </a:r>
            <a:r>
              <a:rPr lang="sk-SK" dirty="0"/>
              <a:t> v centru </a:t>
            </a:r>
            <a:r>
              <a:rPr lang="sk-SK" dirty="0" err="1"/>
              <a:t>západoukrajinského</a:t>
            </a:r>
            <a:r>
              <a:rPr lang="sk-SK" dirty="0"/>
              <a:t> </a:t>
            </a:r>
            <a:r>
              <a:rPr lang="sk-SK" dirty="0" err="1"/>
              <a:t>Lvova</a:t>
            </a:r>
            <a:r>
              <a:rPr lang="sk-SK" dirty="0"/>
              <a:t> </a:t>
            </a:r>
            <a:r>
              <a:rPr lang="sk-SK" dirty="0" err="1"/>
              <a:t>jsou</a:t>
            </a:r>
            <a:r>
              <a:rPr lang="sk-SK" dirty="0"/>
              <a:t> mladí muži v </a:t>
            </a:r>
            <a:r>
              <a:rPr lang="sk-SK" dirty="0" err="1"/>
              <a:t>uniformě</a:t>
            </a:r>
            <a:r>
              <a:rPr lang="sk-SK" dirty="0"/>
              <a:t> stále </a:t>
            </a:r>
            <a:r>
              <a:rPr lang="sk-SK" dirty="0" err="1"/>
              <a:t>častějšími</a:t>
            </a:r>
            <a:r>
              <a:rPr lang="sk-SK" dirty="0"/>
              <a:t> </a:t>
            </a:r>
            <a:r>
              <a:rPr lang="sk-SK" dirty="0" err="1"/>
              <a:t>zákazníky</a:t>
            </a:r>
            <a:r>
              <a:rPr lang="sk-SK" dirty="0"/>
              <a:t>. </a:t>
            </a:r>
            <a:r>
              <a:rPr lang="sk-SK" dirty="0" err="1"/>
              <a:t>Salon</a:t>
            </a:r>
            <a:r>
              <a:rPr lang="sk-SK" dirty="0"/>
              <a:t> od </a:t>
            </a:r>
            <a:r>
              <a:rPr lang="sk-SK" dirty="0" err="1"/>
              <a:t>začátku</a:t>
            </a:r>
            <a:r>
              <a:rPr lang="sk-SK" dirty="0"/>
              <a:t> </a:t>
            </a:r>
            <a:r>
              <a:rPr lang="sk-SK" dirty="0" err="1"/>
              <a:t>války</a:t>
            </a:r>
            <a:r>
              <a:rPr lang="sk-SK" dirty="0"/>
              <a:t> </a:t>
            </a:r>
            <a:r>
              <a:rPr lang="sk-SK" dirty="0" err="1"/>
              <a:t>dává</a:t>
            </a:r>
            <a:r>
              <a:rPr lang="sk-SK" dirty="0"/>
              <a:t> </a:t>
            </a:r>
            <a:r>
              <a:rPr lang="sk-SK" dirty="0" err="1"/>
              <a:t>třicet</a:t>
            </a:r>
            <a:r>
              <a:rPr lang="sk-SK" dirty="0"/>
              <a:t> </a:t>
            </a:r>
            <a:r>
              <a:rPr lang="sk-SK" dirty="0" err="1"/>
              <a:t>procent</a:t>
            </a:r>
            <a:r>
              <a:rPr lang="sk-SK" dirty="0"/>
              <a:t> </a:t>
            </a:r>
            <a:r>
              <a:rPr lang="sk-SK" dirty="0" err="1"/>
              <a:t>ze</a:t>
            </a:r>
            <a:r>
              <a:rPr lang="sk-SK" dirty="0"/>
              <a:t> zisku na armádu, </a:t>
            </a:r>
            <a:r>
              <a:rPr lang="sk-SK" dirty="0" err="1"/>
              <a:t>tatéři</a:t>
            </a:r>
            <a:r>
              <a:rPr lang="sk-SK" dirty="0"/>
              <a:t> </a:t>
            </a:r>
            <a:r>
              <a:rPr lang="sk-SK" dirty="0" err="1"/>
              <a:t>vojákům</a:t>
            </a:r>
            <a:r>
              <a:rPr lang="sk-SK" dirty="0"/>
              <a:t> zdarma </a:t>
            </a:r>
            <a:r>
              <a:rPr lang="sk-SK" dirty="0" err="1"/>
              <a:t>vpichují</a:t>
            </a:r>
            <a:r>
              <a:rPr lang="sk-SK" dirty="0"/>
              <a:t> </a:t>
            </a:r>
            <a:r>
              <a:rPr lang="sk-SK" dirty="0" err="1"/>
              <a:t>motivy</a:t>
            </a:r>
            <a:r>
              <a:rPr lang="sk-SK" dirty="0"/>
              <a:t> do </a:t>
            </a:r>
            <a:r>
              <a:rPr lang="sk-SK" dirty="0" err="1"/>
              <a:t>kůže</a:t>
            </a:r>
            <a:r>
              <a:rPr lang="sk-SK" dirty="0"/>
              <a:t> často </a:t>
            </a:r>
            <a:r>
              <a:rPr lang="sk-SK" dirty="0" err="1"/>
              <a:t>přímo</a:t>
            </a:r>
            <a:r>
              <a:rPr lang="sk-SK" dirty="0"/>
              <a:t> v </a:t>
            </a:r>
            <a:r>
              <a:rPr lang="sk-SK" dirty="0" err="1"/>
              <a:t>zákopech.nská</a:t>
            </a:r>
            <a:r>
              <a:rPr lang="sk-SK" dirty="0"/>
              <a:t> kontrola </a:t>
            </a:r>
          </a:p>
          <a:p>
            <a:pPr fontAlgn="base"/>
            <a:r>
              <a:rPr lang="sk-SK" dirty="0"/>
              <a:t>„Každý si chce </a:t>
            </a:r>
            <a:r>
              <a:rPr lang="sk-SK" dirty="0" err="1"/>
              <a:t>uchovat</a:t>
            </a:r>
            <a:r>
              <a:rPr lang="sk-SK" dirty="0"/>
              <a:t> </a:t>
            </a:r>
            <a:r>
              <a:rPr lang="sk-SK" dirty="0" err="1"/>
              <a:t>otisk</a:t>
            </a:r>
            <a:r>
              <a:rPr lang="sk-SK" dirty="0"/>
              <a:t> </a:t>
            </a:r>
            <a:r>
              <a:rPr lang="sk-SK" dirty="0" err="1"/>
              <a:t>těžké</a:t>
            </a:r>
            <a:r>
              <a:rPr lang="sk-SK" dirty="0"/>
              <a:t> doby, </a:t>
            </a:r>
            <a:r>
              <a:rPr lang="sk-SK" dirty="0" err="1"/>
              <a:t>kterou</a:t>
            </a:r>
            <a:r>
              <a:rPr lang="sk-SK" dirty="0"/>
              <a:t> </a:t>
            </a:r>
            <a:r>
              <a:rPr lang="sk-SK" dirty="0" err="1"/>
              <a:t>zažíváme</a:t>
            </a:r>
            <a:r>
              <a:rPr lang="sk-SK" dirty="0"/>
              <a:t>,“ </a:t>
            </a:r>
            <a:r>
              <a:rPr lang="sk-SK" dirty="0" err="1"/>
              <a:t>řekl</a:t>
            </a:r>
            <a:r>
              <a:rPr lang="sk-SK" dirty="0"/>
              <a:t> BBC jeden z </a:t>
            </a:r>
            <a:r>
              <a:rPr lang="sk-SK" dirty="0" err="1"/>
              <a:t>klientů</a:t>
            </a:r>
            <a:r>
              <a:rPr lang="sk-SK" dirty="0"/>
              <a:t>. „</a:t>
            </a:r>
            <a:r>
              <a:rPr lang="sk-SK" dirty="0" err="1"/>
              <a:t>Setkala</a:t>
            </a:r>
            <a:r>
              <a:rPr lang="sk-SK" dirty="0"/>
              <a:t> </a:t>
            </a:r>
            <a:r>
              <a:rPr lang="sk-SK" dirty="0" err="1"/>
              <a:t>jsem</a:t>
            </a:r>
            <a:r>
              <a:rPr lang="sk-SK" dirty="0"/>
              <a:t> </a:t>
            </a:r>
            <a:r>
              <a:rPr lang="sk-SK" dirty="0" err="1"/>
              <a:t>se</a:t>
            </a:r>
            <a:r>
              <a:rPr lang="sk-SK" dirty="0"/>
              <a:t> už s </a:t>
            </a:r>
            <a:r>
              <a:rPr lang="sk-SK" dirty="0" err="1"/>
              <a:t>nejedním</a:t>
            </a:r>
            <a:r>
              <a:rPr lang="sk-SK" dirty="0"/>
              <a:t> </a:t>
            </a:r>
            <a:r>
              <a:rPr lang="sk-SK" dirty="0" err="1"/>
              <a:t>zákazníkem</a:t>
            </a:r>
            <a:r>
              <a:rPr lang="sk-SK" dirty="0"/>
              <a:t>, </a:t>
            </a:r>
            <a:r>
              <a:rPr lang="sk-SK" dirty="0" err="1"/>
              <a:t>který</a:t>
            </a:r>
            <a:r>
              <a:rPr lang="sk-SK" dirty="0"/>
              <a:t> </a:t>
            </a:r>
            <a:r>
              <a:rPr lang="sk-SK" dirty="0" err="1"/>
              <a:t>přijel</a:t>
            </a:r>
            <a:r>
              <a:rPr lang="sk-SK" dirty="0"/>
              <a:t> a </a:t>
            </a:r>
            <a:r>
              <a:rPr lang="sk-SK" dirty="0" err="1"/>
              <a:t>povídá</a:t>
            </a:r>
            <a:r>
              <a:rPr lang="sk-SK" dirty="0"/>
              <a:t>: Chci si </a:t>
            </a:r>
            <a:r>
              <a:rPr lang="sk-SK" dirty="0" err="1"/>
              <a:t>nechat</a:t>
            </a:r>
            <a:r>
              <a:rPr lang="sk-SK" dirty="0"/>
              <a:t> </a:t>
            </a:r>
            <a:r>
              <a:rPr lang="sk-SK" dirty="0" err="1"/>
              <a:t>udělat</a:t>
            </a:r>
            <a:r>
              <a:rPr lang="sk-SK" dirty="0"/>
              <a:t> </a:t>
            </a:r>
            <a:r>
              <a:rPr lang="sk-SK" dirty="0" err="1"/>
              <a:t>tetování</a:t>
            </a:r>
            <a:r>
              <a:rPr lang="sk-SK" dirty="0"/>
              <a:t>, </a:t>
            </a:r>
            <a:r>
              <a:rPr lang="sk-SK" dirty="0" err="1"/>
              <a:t>protože</a:t>
            </a:r>
            <a:r>
              <a:rPr lang="sk-SK" dirty="0"/>
              <a:t> </a:t>
            </a:r>
            <a:r>
              <a:rPr lang="sk-SK" dirty="0" err="1"/>
              <a:t>mě</a:t>
            </a:r>
            <a:r>
              <a:rPr lang="sk-SK" dirty="0"/>
              <a:t> </a:t>
            </a:r>
            <a:r>
              <a:rPr lang="sk-SK" dirty="0" err="1"/>
              <a:t>posílají</a:t>
            </a:r>
            <a:r>
              <a:rPr lang="sk-SK" dirty="0"/>
              <a:t> do Charkova. Nebo </a:t>
            </a:r>
            <a:r>
              <a:rPr lang="sk-SK" dirty="0" err="1"/>
              <a:t>mířil</a:t>
            </a:r>
            <a:r>
              <a:rPr lang="sk-SK" dirty="0"/>
              <a:t> do Kyjeva,“ </a:t>
            </a:r>
            <a:r>
              <a:rPr lang="sk-SK" dirty="0" err="1"/>
              <a:t>uvedla</a:t>
            </a:r>
            <a:r>
              <a:rPr lang="sk-SK" dirty="0"/>
              <a:t> </a:t>
            </a:r>
            <a:r>
              <a:rPr lang="sk-SK" dirty="0" err="1"/>
              <a:t>manažerka</a:t>
            </a:r>
            <a:r>
              <a:rPr lang="sk-SK" dirty="0"/>
              <a:t> </a:t>
            </a:r>
            <a:r>
              <a:rPr lang="sk-SK" dirty="0" err="1"/>
              <a:t>salonu</a:t>
            </a:r>
            <a:r>
              <a:rPr lang="sk-SK" dirty="0"/>
              <a:t> </a:t>
            </a:r>
            <a:r>
              <a:rPr lang="sk-SK" dirty="0" err="1"/>
              <a:t>Žanna</a:t>
            </a:r>
            <a:r>
              <a:rPr lang="sk-SK" dirty="0"/>
              <a:t> </a:t>
            </a:r>
            <a:r>
              <a:rPr lang="sk-SK" dirty="0" err="1"/>
              <a:t>Anšuková</a:t>
            </a:r>
            <a:r>
              <a:rPr lang="sk-SK" dirty="0"/>
              <a:t>. „</a:t>
            </a:r>
            <a:r>
              <a:rPr lang="sk-SK" dirty="0" err="1"/>
              <a:t>Neměli</a:t>
            </a:r>
            <a:r>
              <a:rPr lang="sk-SK" dirty="0"/>
              <a:t> v </a:t>
            </a:r>
            <a:r>
              <a:rPr lang="sk-SK" dirty="0" err="1"/>
              <a:t>očích</a:t>
            </a:r>
            <a:r>
              <a:rPr lang="sk-SK" dirty="0"/>
              <a:t> strach, ale </a:t>
            </a:r>
            <a:r>
              <a:rPr lang="sk-SK" dirty="0" err="1"/>
              <a:t>bylo</a:t>
            </a:r>
            <a:r>
              <a:rPr lang="sk-SK" dirty="0"/>
              <a:t> </a:t>
            </a:r>
            <a:r>
              <a:rPr lang="sk-SK" dirty="0" err="1"/>
              <a:t>vidět</a:t>
            </a:r>
            <a:r>
              <a:rPr lang="sk-SK" dirty="0"/>
              <a:t>, že </a:t>
            </a:r>
            <a:r>
              <a:rPr lang="sk-SK" dirty="0" err="1"/>
              <a:t>počítají</a:t>
            </a:r>
            <a:r>
              <a:rPr lang="sk-SK" dirty="0"/>
              <a:t> s tím, že už </a:t>
            </a:r>
            <a:r>
              <a:rPr lang="sk-SK" dirty="0" err="1"/>
              <a:t>se</a:t>
            </a:r>
            <a:r>
              <a:rPr lang="sk-SK" dirty="0"/>
              <a:t> možná neuvidíme, </a:t>
            </a:r>
            <a:r>
              <a:rPr lang="sk-SK" dirty="0" err="1"/>
              <a:t>protože</a:t>
            </a:r>
            <a:r>
              <a:rPr lang="sk-SK" dirty="0"/>
              <a:t> tam </a:t>
            </a:r>
            <a:r>
              <a:rPr lang="sk-SK" dirty="0" err="1"/>
              <a:t>umírá</a:t>
            </a:r>
            <a:r>
              <a:rPr lang="sk-SK" dirty="0"/>
              <a:t> </a:t>
            </a:r>
            <a:r>
              <a:rPr lang="sk-SK" dirty="0" err="1"/>
              <a:t>opravdu</a:t>
            </a:r>
            <a:r>
              <a:rPr lang="sk-SK" dirty="0"/>
              <a:t> </a:t>
            </a:r>
            <a:r>
              <a:rPr lang="sk-SK" dirty="0" err="1"/>
              <a:t>hodně</a:t>
            </a:r>
            <a:r>
              <a:rPr lang="sk-SK" dirty="0"/>
              <a:t> </a:t>
            </a:r>
            <a:r>
              <a:rPr lang="sk-SK" dirty="0" err="1"/>
              <a:t>kluků</a:t>
            </a:r>
            <a:r>
              <a:rPr lang="sk-SK" dirty="0"/>
              <a:t>,“ dodala. </a:t>
            </a:r>
            <a:r>
              <a:rPr lang="sk-SK" dirty="0" err="1"/>
              <a:t>Tetování</a:t>
            </a:r>
            <a:r>
              <a:rPr lang="sk-SK" dirty="0"/>
              <a:t> </a:t>
            </a:r>
            <a:r>
              <a:rPr lang="sk-SK" dirty="0" err="1"/>
              <a:t>se</a:t>
            </a:r>
            <a:r>
              <a:rPr lang="sk-SK" dirty="0"/>
              <a:t> </a:t>
            </a:r>
            <a:r>
              <a:rPr lang="sk-SK" dirty="0" err="1"/>
              <a:t>zvláštní</a:t>
            </a:r>
            <a:r>
              <a:rPr lang="sk-SK" dirty="0"/>
              <a:t> symbolikou ale </a:t>
            </a:r>
            <a:r>
              <a:rPr lang="sk-SK" dirty="0" err="1"/>
              <a:t>může</a:t>
            </a:r>
            <a:r>
              <a:rPr lang="sk-SK" dirty="0"/>
              <a:t> </a:t>
            </a:r>
            <a:r>
              <a:rPr lang="sk-SK" dirty="0" err="1"/>
              <a:t>stát</a:t>
            </a:r>
            <a:r>
              <a:rPr lang="sk-SK" dirty="0"/>
              <a:t> </a:t>
            </a:r>
            <a:r>
              <a:rPr lang="sk-SK" dirty="0" err="1"/>
              <a:t>majitele</a:t>
            </a:r>
            <a:r>
              <a:rPr lang="sk-SK" dirty="0"/>
              <a:t> i život. Existuje mnoho fotografií a </a:t>
            </a:r>
            <a:r>
              <a:rPr lang="sk-SK" dirty="0" err="1"/>
              <a:t>videozáznamů</a:t>
            </a:r>
            <a:r>
              <a:rPr lang="sk-SK" dirty="0"/>
              <a:t>, z </a:t>
            </a:r>
            <a:r>
              <a:rPr lang="sk-SK" dirty="0" err="1"/>
              <a:t>nichž</a:t>
            </a:r>
            <a:r>
              <a:rPr lang="sk-SK" dirty="0"/>
              <a:t> je </a:t>
            </a:r>
            <a:r>
              <a:rPr lang="sk-SK" dirty="0" err="1"/>
              <a:t>patrné</a:t>
            </a:r>
            <a:r>
              <a:rPr lang="sk-SK" dirty="0"/>
              <a:t>, že </a:t>
            </a:r>
            <a:r>
              <a:rPr lang="sk-SK" dirty="0" err="1"/>
              <a:t>ruští</a:t>
            </a:r>
            <a:r>
              <a:rPr lang="sk-SK" dirty="0"/>
              <a:t> </a:t>
            </a:r>
            <a:r>
              <a:rPr lang="sk-SK" dirty="0" err="1"/>
              <a:t>vojáci</a:t>
            </a:r>
            <a:r>
              <a:rPr lang="sk-SK" dirty="0"/>
              <a:t> </a:t>
            </a:r>
            <a:r>
              <a:rPr lang="sk-SK" dirty="0" err="1"/>
              <a:t>nechávají</a:t>
            </a:r>
            <a:r>
              <a:rPr lang="sk-SK" dirty="0"/>
              <a:t> </a:t>
            </a:r>
            <a:r>
              <a:rPr lang="sk-SK" dirty="0" err="1"/>
              <a:t>zadržené</a:t>
            </a:r>
            <a:r>
              <a:rPr lang="sk-SK" dirty="0"/>
              <a:t> </a:t>
            </a:r>
            <a:r>
              <a:rPr lang="sk-SK" dirty="0" err="1"/>
              <a:t>muže</a:t>
            </a:r>
            <a:r>
              <a:rPr lang="sk-SK" dirty="0"/>
              <a:t> </a:t>
            </a:r>
            <a:r>
              <a:rPr lang="sk-SK" dirty="0" err="1"/>
              <a:t>vysvléknout</a:t>
            </a:r>
            <a:r>
              <a:rPr lang="sk-SK" dirty="0"/>
              <a:t> a </a:t>
            </a:r>
            <a:r>
              <a:rPr lang="sk-SK" dirty="0" err="1"/>
              <a:t>podle</a:t>
            </a:r>
            <a:r>
              <a:rPr lang="sk-SK" dirty="0"/>
              <a:t> </a:t>
            </a:r>
            <a:r>
              <a:rPr lang="sk-SK" dirty="0" err="1"/>
              <a:t>motivů</a:t>
            </a:r>
            <a:r>
              <a:rPr lang="sk-SK" dirty="0"/>
              <a:t> na </a:t>
            </a:r>
            <a:r>
              <a:rPr lang="sk-SK" dirty="0" err="1"/>
              <a:t>kůži</a:t>
            </a:r>
            <a:r>
              <a:rPr lang="sk-SK" dirty="0"/>
              <a:t> „</a:t>
            </a:r>
            <a:r>
              <a:rPr lang="sk-SK" dirty="0" err="1"/>
              <a:t>třídí</a:t>
            </a:r>
            <a:r>
              <a:rPr lang="sk-SK" dirty="0"/>
              <a:t>“ </a:t>
            </a:r>
            <a:r>
              <a:rPr lang="sk-SK" dirty="0" err="1"/>
              <a:t>Ukrajince</a:t>
            </a:r>
            <a:r>
              <a:rPr lang="sk-SK" dirty="0"/>
              <a:t> na </a:t>
            </a:r>
            <a:r>
              <a:rPr lang="sk-SK" dirty="0" err="1"/>
              <a:t>vojáky</a:t>
            </a:r>
            <a:r>
              <a:rPr lang="sk-SK" dirty="0"/>
              <a:t> a </a:t>
            </a:r>
            <a:r>
              <a:rPr lang="sk-SK" dirty="0" err="1"/>
              <a:t>nevojáky</a:t>
            </a:r>
            <a:r>
              <a:rPr lang="sk-SK" dirty="0"/>
              <a:t>.</a:t>
            </a: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4911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169333" y="925316"/>
            <a:ext cx="10664922" cy="4762009"/>
          </a:xfrm>
          <a:prstGeom prst="rect">
            <a:avLst/>
          </a:prstGeom>
        </p:spPr>
        <p:txBody>
          <a:bodyPr wrap="square">
            <a:spAutoFit/>
          </a:bodyPr>
          <a:lstStyle/>
          <a:p>
            <a:pPr>
              <a:spcAft>
                <a:spcPts val="0"/>
              </a:spcAft>
            </a:pPr>
            <a:r>
              <a:rPr lang="sk-SK" u="sng" dirty="0">
                <a:solidFill>
                  <a:srgbClr val="0563C1"/>
                </a:solidFill>
                <a:latin typeface="Arial" panose="020B0604020202020204" pitchFamily="34" charset="0"/>
                <a:ea typeface="Times New Roman" panose="02020603050405020304" pitchFamily="18" charset="0"/>
                <a:hlinkClick r:id="rId2"/>
              </a:rPr>
              <a:t>https://www.idnes.cz/zpravy/zahranicni/rusko-ukrajina-valka-invaze-tetovani-kyjev.A220503_120535_zahranicni_dtt</a:t>
            </a:r>
            <a:endParaRPr lang="sk-SK" sz="1600" dirty="0">
              <a:latin typeface="Times New Roman" panose="02020603050405020304" pitchFamily="18" charset="0"/>
              <a:ea typeface="Times New Roman" panose="02020603050405020304" pitchFamily="18" charset="0"/>
            </a:endParaRPr>
          </a:p>
          <a:p>
            <a:pPr>
              <a:lnSpc>
                <a:spcPct val="107000"/>
              </a:lnSpc>
              <a:spcBef>
                <a:spcPts val="1200"/>
              </a:spcBef>
              <a:spcAft>
                <a:spcPts val="480"/>
              </a:spcAft>
            </a:pPr>
            <a:r>
              <a:rPr lang="sk-SK" sz="2400" b="1" kern="0" dirty="0">
                <a:solidFill>
                  <a:srgbClr val="263238"/>
                </a:solidFill>
                <a:latin typeface="Arial" panose="020B0604020202020204" pitchFamily="34" charset="0"/>
                <a:ea typeface="Times New Roman" panose="02020603050405020304" pitchFamily="18" charset="0"/>
                <a:cs typeface="Times New Roman" panose="02020603050405020304" pitchFamily="18" charset="0"/>
              </a:rPr>
              <a:t>Symbol odporu. Ukrajinci si </a:t>
            </a:r>
            <a:r>
              <a:rPr lang="sk-SK" sz="2400" b="1" kern="0" dirty="0" err="1">
                <a:solidFill>
                  <a:srgbClr val="263238"/>
                </a:solidFill>
                <a:latin typeface="Arial" panose="020B0604020202020204" pitchFamily="34" charset="0"/>
                <a:ea typeface="Times New Roman" panose="02020603050405020304" pitchFamily="18" charset="0"/>
                <a:cs typeface="Times New Roman" panose="02020603050405020304" pitchFamily="18" charset="0"/>
              </a:rPr>
              <a:t>nechávají</a:t>
            </a:r>
            <a:r>
              <a:rPr lang="sk-SK" sz="2400" b="1" kern="0" dirty="0">
                <a:solidFill>
                  <a:srgbClr val="263238"/>
                </a:solidFill>
                <a:latin typeface="Arial" panose="020B0604020202020204" pitchFamily="34" charset="0"/>
                <a:ea typeface="Times New Roman" panose="02020603050405020304" pitchFamily="18" charset="0"/>
                <a:cs typeface="Times New Roman" panose="02020603050405020304" pitchFamily="18" charset="0"/>
              </a:rPr>
              <a:t> </a:t>
            </a:r>
            <a:r>
              <a:rPr lang="sk-SK" sz="2400" b="1" kern="0" dirty="0" err="1">
                <a:solidFill>
                  <a:srgbClr val="263238"/>
                </a:solidFill>
                <a:latin typeface="Arial" panose="020B0604020202020204" pitchFamily="34" charset="0"/>
                <a:ea typeface="Times New Roman" panose="02020603050405020304" pitchFamily="18" charset="0"/>
                <a:cs typeface="Times New Roman" panose="02020603050405020304" pitchFamily="18" charset="0"/>
              </a:rPr>
              <a:t>tetovat</a:t>
            </a:r>
            <a:r>
              <a:rPr lang="sk-SK" sz="2400" b="1" kern="0" dirty="0">
                <a:solidFill>
                  <a:srgbClr val="263238"/>
                </a:solidFill>
                <a:latin typeface="Arial" panose="020B0604020202020204" pitchFamily="34" charset="0"/>
                <a:ea typeface="Times New Roman" panose="02020603050405020304" pitchFamily="18" charset="0"/>
                <a:cs typeface="Times New Roman" panose="02020603050405020304" pitchFamily="18" charset="0"/>
              </a:rPr>
              <a:t> </a:t>
            </a:r>
            <a:r>
              <a:rPr lang="sk-SK" sz="2400" b="1" kern="0" dirty="0" err="1">
                <a:solidFill>
                  <a:srgbClr val="263238"/>
                </a:solidFill>
                <a:latin typeface="Arial" panose="020B0604020202020204" pitchFamily="34" charset="0"/>
                <a:ea typeface="Times New Roman" panose="02020603050405020304" pitchFamily="18" charset="0"/>
                <a:cs typeface="Times New Roman" panose="02020603050405020304" pitchFamily="18" charset="0"/>
              </a:rPr>
              <a:t>Javeliny</a:t>
            </a:r>
            <a:r>
              <a:rPr lang="sk-SK" sz="2400" b="1" kern="0" dirty="0">
                <a:solidFill>
                  <a:srgbClr val="263238"/>
                </a:solidFill>
                <a:latin typeface="Arial" panose="020B0604020202020204" pitchFamily="34" charset="0"/>
                <a:ea typeface="Times New Roman" panose="02020603050405020304" pitchFamily="18" charset="0"/>
                <a:cs typeface="Times New Roman" panose="02020603050405020304" pitchFamily="18" charset="0"/>
              </a:rPr>
              <a:t> i tradiční </a:t>
            </a:r>
            <a:r>
              <a:rPr lang="sk-SK" sz="2400" b="1" kern="0" dirty="0" err="1">
                <a:solidFill>
                  <a:srgbClr val="263238"/>
                </a:solidFill>
                <a:latin typeface="Arial" panose="020B0604020202020204" pitchFamily="34" charset="0"/>
                <a:ea typeface="Times New Roman" panose="02020603050405020304" pitchFamily="18" charset="0"/>
                <a:cs typeface="Times New Roman" panose="02020603050405020304" pitchFamily="18" charset="0"/>
              </a:rPr>
              <a:t>chléb</a:t>
            </a:r>
            <a:endParaRPr lang="sk-SK" sz="2000" b="1" kern="0"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sk-SK" sz="1050" dirty="0">
                <a:solidFill>
                  <a:srgbClr val="546E7A"/>
                </a:solidFill>
                <a:latin typeface="Arial" panose="020B0604020202020204" pitchFamily="34" charset="0"/>
                <a:ea typeface="Calibri" panose="020F0502020204030204" pitchFamily="34" charset="0"/>
                <a:cs typeface="Times New Roman" panose="02020603050405020304" pitchFamily="18" charset="0"/>
              </a:rPr>
              <a:t>8. </a:t>
            </a:r>
            <a:r>
              <a:rPr lang="sk-SK" sz="1050" dirty="0" err="1">
                <a:solidFill>
                  <a:srgbClr val="546E7A"/>
                </a:solidFill>
                <a:latin typeface="Arial" panose="020B0604020202020204" pitchFamily="34" charset="0"/>
                <a:ea typeface="Calibri" panose="020F0502020204030204" pitchFamily="34" charset="0"/>
                <a:cs typeface="Times New Roman" panose="02020603050405020304" pitchFamily="18" charset="0"/>
              </a:rPr>
              <a:t>května</a:t>
            </a:r>
            <a:r>
              <a:rPr lang="sk-SK" sz="1050" dirty="0">
                <a:solidFill>
                  <a:srgbClr val="546E7A"/>
                </a:solidFill>
                <a:latin typeface="Arial" panose="020B0604020202020204" pitchFamily="34" charset="0"/>
                <a:ea typeface="Calibri" panose="020F0502020204030204" pitchFamily="34" charset="0"/>
                <a:cs typeface="Times New Roman" panose="02020603050405020304" pitchFamily="18" charset="0"/>
              </a:rPr>
              <a:t> 2022  14:13</a:t>
            </a:r>
            <a:endParaRPr lang="sk-SK"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Poté</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co</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se</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ruská armáda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koncem</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března</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stáhla</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z oblastí kolem ukrajinské metropole, zaznamenali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místní</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tatéři</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rostoucí</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poptávku</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po kresbách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oslavujících</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ukrajinské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odhodlání</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nepolevit</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v boji s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nepřítelem</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Vedle</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tradičních</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symbolů</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jako</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je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státní</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vlajka či znak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trojzubce</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dostávají</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tatéři</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žádosti</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 také o kresby protitankových zbraní či </a:t>
            </a:r>
            <a:r>
              <a:rPr lang="sk-SK"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dronů</a:t>
            </a:r>
            <a:r>
              <a:rPr lang="sk-SK"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r>
              <a:rPr lang="sk-SK" dirty="0">
                <a:solidFill>
                  <a:srgbClr val="546E7A"/>
                </a:solidFill>
                <a:latin typeface="Arial" panose="020B0604020202020204" pitchFamily="34" charset="0"/>
                <a:ea typeface="Calibri" panose="020F0502020204030204" pitchFamily="34" charset="0"/>
                <a:cs typeface="Times New Roman" panose="02020603050405020304" pitchFamily="18" charset="0"/>
              </a:rPr>
              <a:t> </a:t>
            </a:r>
            <a:endParaRPr lang="sk-SK" sz="1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sk-SK" dirty="0">
                <a:solidFill>
                  <a:srgbClr val="546E7A"/>
                </a:solidFill>
                <a:latin typeface="Arial" panose="020B0604020202020204" pitchFamily="34" charset="0"/>
                <a:ea typeface="Times New Roman" panose="02020603050405020304" pitchFamily="18" charset="0"/>
              </a:rPr>
              <a:t> </a:t>
            </a:r>
            <a:endParaRPr lang="sk-SK" sz="1600" dirty="0">
              <a:latin typeface="Times New Roman" panose="02020603050405020304" pitchFamily="18" charset="0"/>
              <a:ea typeface="Times New Roman" panose="02020603050405020304" pitchFamily="18" charset="0"/>
            </a:endParaRPr>
          </a:p>
          <a:p>
            <a:pPr>
              <a:spcAft>
                <a:spcPts val="1800"/>
              </a:spcAft>
            </a:pPr>
            <a:r>
              <a:rPr lang="sk-SK" dirty="0">
                <a:solidFill>
                  <a:srgbClr val="000000"/>
                </a:solidFill>
                <a:latin typeface="Arial" panose="020B0604020202020204" pitchFamily="34" charset="0"/>
                <a:ea typeface="Times New Roman" panose="02020603050405020304" pitchFamily="18" charset="0"/>
              </a:rPr>
              <a:t>„</a:t>
            </a:r>
            <a:r>
              <a:rPr lang="sk-SK" dirty="0" err="1">
                <a:solidFill>
                  <a:srgbClr val="000000"/>
                </a:solidFill>
                <a:latin typeface="Arial" panose="020B0604020202020204" pitchFamily="34" charset="0"/>
                <a:ea typeface="Times New Roman" panose="02020603050405020304" pitchFamily="18" charset="0"/>
              </a:rPr>
              <a:t>Chtěla</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jsem</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zachytit</a:t>
            </a:r>
            <a:r>
              <a:rPr lang="sk-SK" dirty="0">
                <a:solidFill>
                  <a:srgbClr val="000000"/>
                </a:solidFill>
                <a:latin typeface="Arial" panose="020B0604020202020204" pitchFamily="34" charset="0"/>
                <a:ea typeface="Times New Roman" panose="02020603050405020304" pitchFamily="18" charset="0"/>
              </a:rPr>
              <a:t> tento okamžik,“ </a:t>
            </a:r>
            <a:r>
              <a:rPr lang="sk-SK" dirty="0" err="1">
                <a:solidFill>
                  <a:srgbClr val="000000"/>
                </a:solidFill>
                <a:latin typeface="Arial" panose="020B0604020202020204" pitchFamily="34" charset="0"/>
                <a:ea typeface="Times New Roman" panose="02020603050405020304" pitchFamily="18" charset="0"/>
              </a:rPr>
              <a:t>říká</a:t>
            </a:r>
            <a:r>
              <a:rPr lang="sk-SK" dirty="0">
                <a:solidFill>
                  <a:srgbClr val="000000"/>
                </a:solidFill>
                <a:latin typeface="Arial" panose="020B0604020202020204" pitchFamily="34" charset="0"/>
                <a:ea typeface="Times New Roman" panose="02020603050405020304" pitchFamily="18" charset="0"/>
              </a:rPr>
              <a:t> kyjevská </a:t>
            </a:r>
            <a:r>
              <a:rPr lang="sk-SK" dirty="0" err="1">
                <a:solidFill>
                  <a:srgbClr val="000000"/>
                </a:solidFill>
                <a:latin typeface="Arial" panose="020B0604020202020204" pitchFamily="34" charset="0"/>
                <a:ea typeface="Times New Roman" panose="02020603050405020304" pitchFamily="18" charset="0"/>
              </a:rPr>
              <a:t>tatérka</a:t>
            </a:r>
            <a:r>
              <a:rPr lang="sk-SK" dirty="0">
                <a:solidFill>
                  <a:srgbClr val="000000"/>
                </a:solidFill>
                <a:latin typeface="Arial" panose="020B0604020202020204" pitchFamily="34" charset="0"/>
                <a:ea typeface="Times New Roman" panose="02020603050405020304" pitchFamily="18" charset="0"/>
              </a:rPr>
              <a:t> Marika, </a:t>
            </a:r>
            <a:r>
              <a:rPr lang="sk-SK" dirty="0" err="1">
                <a:solidFill>
                  <a:srgbClr val="000000"/>
                </a:solidFill>
                <a:latin typeface="Arial" panose="020B0604020202020204" pitchFamily="34" charset="0"/>
                <a:ea typeface="Times New Roman" panose="02020603050405020304" pitchFamily="18" charset="0"/>
              </a:rPr>
              <a:t>která</a:t>
            </a:r>
            <a:r>
              <a:rPr lang="sk-SK" dirty="0">
                <a:solidFill>
                  <a:srgbClr val="000000"/>
                </a:solidFill>
                <a:latin typeface="Arial" panose="020B0604020202020204" pitchFamily="34" charset="0"/>
                <a:ea typeface="Times New Roman" panose="02020603050405020304" pitchFamily="18" charset="0"/>
              </a:rPr>
              <a:t> má na </a:t>
            </a:r>
            <a:r>
              <a:rPr lang="sk-SK" dirty="0" err="1">
                <a:solidFill>
                  <a:srgbClr val="000000"/>
                </a:solidFill>
                <a:latin typeface="Arial" panose="020B0604020202020204" pitchFamily="34" charset="0"/>
                <a:ea typeface="Times New Roman" panose="02020603050405020304" pitchFamily="18" charset="0"/>
              </a:rPr>
              <a:t>noze</a:t>
            </a:r>
            <a:r>
              <a:rPr lang="sk-SK" dirty="0">
                <a:solidFill>
                  <a:srgbClr val="000000"/>
                </a:solidFill>
                <a:latin typeface="Arial" panose="020B0604020202020204" pitchFamily="34" charset="0"/>
                <a:ea typeface="Times New Roman" panose="02020603050405020304" pitchFamily="18" charset="0"/>
              </a:rPr>
              <a:t> vytetovanou protitankovou zábranu a na paži </a:t>
            </a:r>
            <a:r>
              <a:rPr lang="sk-SK" dirty="0" err="1">
                <a:solidFill>
                  <a:srgbClr val="000000"/>
                </a:solidFill>
                <a:latin typeface="Arial" panose="020B0604020202020204" pitchFamily="34" charset="0"/>
                <a:ea typeface="Times New Roman" panose="02020603050405020304" pitchFamily="18" charset="0"/>
              </a:rPr>
              <a:t>molotovův</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koktejl</a:t>
            </a:r>
            <a:r>
              <a:rPr lang="sk-SK" dirty="0">
                <a:solidFill>
                  <a:srgbClr val="000000"/>
                </a:solidFill>
                <a:latin typeface="Arial" panose="020B0604020202020204" pitchFamily="34" charset="0"/>
                <a:ea typeface="Times New Roman" panose="02020603050405020304" pitchFamily="18" charset="0"/>
              </a:rPr>
              <a:t>. Marika </a:t>
            </a:r>
            <a:r>
              <a:rPr lang="sk-SK" dirty="0" err="1">
                <a:solidFill>
                  <a:srgbClr val="000000"/>
                </a:solidFill>
                <a:latin typeface="Arial" panose="020B0604020202020204" pitchFamily="34" charset="0"/>
                <a:ea typeface="Times New Roman" panose="02020603050405020304" pitchFamily="18" charset="0"/>
              </a:rPr>
              <a:t>zůstala</a:t>
            </a:r>
            <a:r>
              <a:rPr lang="sk-SK" dirty="0">
                <a:solidFill>
                  <a:srgbClr val="000000"/>
                </a:solidFill>
                <a:latin typeface="Arial" panose="020B0604020202020204" pitchFamily="34" charset="0"/>
                <a:ea typeface="Times New Roman" panose="02020603050405020304" pitchFamily="18" charset="0"/>
              </a:rPr>
              <a:t> po vypuknutí </a:t>
            </a:r>
            <a:r>
              <a:rPr lang="sk-SK" dirty="0" err="1">
                <a:solidFill>
                  <a:srgbClr val="000000"/>
                </a:solidFill>
                <a:latin typeface="Arial" panose="020B0604020202020204" pitchFamily="34" charset="0"/>
                <a:ea typeface="Times New Roman" panose="02020603050405020304" pitchFamily="18" charset="0"/>
              </a:rPr>
              <a:t>invaze</a:t>
            </a:r>
            <a:r>
              <a:rPr lang="sk-SK" dirty="0">
                <a:solidFill>
                  <a:srgbClr val="000000"/>
                </a:solidFill>
                <a:latin typeface="Arial" panose="020B0604020202020204" pitchFamily="34" charset="0"/>
                <a:ea typeface="Times New Roman" panose="02020603050405020304" pitchFamily="18" charset="0"/>
              </a:rPr>
              <a:t> v </a:t>
            </a:r>
            <a:r>
              <a:rPr lang="sk-SK" dirty="0" err="1">
                <a:solidFill>
                  <a:srgbClr val="000000"/>
                </a:solidFill>
                <a:latin typeface="Arial" panose="020B0604020202020204" pitchFamily="34" charset="0"/>
                <a:ea typeface="Times New Roman" panose="02020603050405020304" pitchFamily="18" charset="0"/>
              </a:rPr>
              <a:t>metropoli</a:t>
            </a:r>
            <a:r>
              <a:rPr lang="sk-SK" dirty="0">
                <a:solidFill>
                  <a:srgbClr val="000000"/>
                </a:solidFill>
                <a:latin typeface="Arial" panose="020B0604020202020204" pitchFamily="34" charset="0"/>
                <a:ea typeface="Times New Roman" panose="02020603050405020304" pitchFamily="18" charset="0"/>
              </a:rPr>
              <a:t> „Nemyslela </a:t>
            </a:r>
            <a:r>
              <a:rPr lang="sk-SK" dirty="0" err="1">
                <a:solidFill>
                  <a:srgbClr val="000000"/>
                </a:solidFill>
                <a:latin typeface="Arial" panose="020B0604020202020204" pitchFamily="34" charset="0"/>
                <a:ea typeface="Times New Roman" panose="02020603050405020304" pitchFamily="18" charset="0"/>
              </a:rPr>
              <a:t>jsem</a:t>
            </a:r>
            <a:r>
              <a:rPr lang="sk-SK" dirty="0">
                <a:solidFill>
                  <a:srgbClr val="000000"/>
                </a:solidFill>
                <a:latin typeface="Arial" panose="020B0604020202020204" pitchFamily="34" charset="0"/>
                <a:ea typeface="Times New Roman" panose="02020603050405020304" pitchFamily="18" charset="0"/>
              </a:rPr>
              <a:t>, že </a:t>
            </a:r>
            <a:r>
              <a:rPr lang="sk-SK" dirty="0" err="1">
                <a:solidFill>
                  <a:srgbClr val="000000"/>
                </a:solidFill>
                <a:latin typeface="Arial" panose="020B0604020202020204" pitchFamily="34" charset="0"/>
                <a:ea typeface="Times New Roman" panose="02020603050405020304" pitchFamily="18" charset="0"/>
              </a:rPr>
              <a:t>něco</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takového</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zažiji</a:t>
            </a:r>
            <a:r>
              <a:rPr lang="sk-SK" dirty="0">
                <a:solidFill>
                  <a:srgbClr val="000000"/>
                </a:solidFill>
                <a:latin typeface="Arial" panose="020B0604020202020204" pitchFamily="34" charset="0"/>
                <a:ea typeface="Times New Roman" panose="02020603050405020304" pitchFamily="18" charset="0"/>
              </a:rPr>
              <a:t>. Má babička </a:t>
            </a:r>
            <a:r>
              <a:rPr lang="sk-SK" dirty="0" err="1">
                <a:solidFill>
                  <a:srgbClr val="000000"/>
                </a:solidFill>
                <a:latin typeface="Arial" panose="020B0604020202020204" pitchFamily="34" charset="0"/>
                <a:ea typeface="Times New Roman" panose="02020603050405020304" pitchFamily="18" charset="0"/>
              </a:rPr>
              <a:t>byla</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válečné</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dítě</a:t>
            </a:r>
            <a:r>
              <a:rPr lang="sk-SK" dirty="0">
                <a:solidFill>
                  <a:srgbClr val="000000"/>
                </a:solidFill>
                <a:latin typeface="Arial" panose="020B0604020202020204" pitchFamily="34" charset="0"/>
                <a:ea typeface="Times New Roman" panose="02020603050405020304" pitchFamily="18" charset="0"/>
              </a:rPr>
              <a:t>, ale </a:t>
            </a:r>
            <a:r>
              <a:rPr lang="sk-SK" dirty="0" err="1">
                <a:solidFill>
                  <a:srgbClr val="000000"/>
                </a:solidFill>
                <a:latin typeface="Arial" panose="020B0604020202020204" pitchFamily="34" charset="0"/>
                <a:ea typeface="Times New Roman" panose="02020603050405020304" pitchFamily="18" charset="0"/>
              </a:rPr>
              <a:t>její</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vyprávění</a:t>
            </a:r>
            <a:r>
              <a:rPr lang="sk-SK" dirty="0">
                <a:solidFill>
                  <a:srgbClr val="000000"/>
                </a:solidFill>
                <a:latin typeface="Arial" panose="020B0604020202020204" pitchFamily="34" charset="0"/>
                <a:ea typeface="Times New Roman" panose="02020603050405020304" pitchFamily="18" charset="0"/>
              </a:rPr>
              <a:t> mi </a:t>
            </a:r>
            <a:r>
              <a:rPr lang="sk-SK" dirty="0" err="1">
                <a:solidFill>
                  <a:srgbClr val="000000"/>
                </a:solidFill>
                <a:latin typeface="Arial" panose="020B0604020202020204" pitchFamily="34" charset="0"/>
                <a:ea typeface="Times New Roman" panose="02020603050405020304" pitchFamily="18" charset="0"/>
              </a:rPr>
              <a:t>přišlo</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vzdálené</a:t>
            </a:r>
            <a:r>
              <a:rPr lang="sk-SK" dirty="0">
                <a:solidFill>
                  <a:srgbClr val="000000"/>
                </a:solidFill>
                <a:latin typeface="Arial" panose="020B0604020202020204" pitchFamily="34" charset="0"/>
                <a:ea typeface="Times New Roman" panose="02020603050405020304" pitchFamily="18" charset="0"/>
              </a:rPr>
              <a:t>. A </a:t>
            </a:r>
            <a:r>
              <a:rPr lang="sk-SK" dirty="0" err="1">
                <a:solidFill>
                  <a:srgbClr val="000000"/>
                </a:solidFill>
                <a:latin typeface="Arial" panose="020B0604020202020204" pitchFamily="34" charset="0"/>
                <a:ea typeface="Times New Roman" panose="02020603050405020304" pitchFamily="18" charset="0"/>
              </a:rPr>
              <a:t>naráz</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jsem</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se</a:t>
            </a:r>
            <a:r>
              <a:rPr lang="sk-SK" dirty="0">
                <a:solidFill>
                  <a:srgbClr val="000000"/>
                </a:solidFill>
                <a:latin typeface="Arial" panose="020B0604020202020204" pitchFamily="34" charset="0"/>
                <a:ea typeface="Times New Roman" panose="02020603050405020304" pitchFamily="18" charset="0"/>
              </a:rPr>
              <a:t> i </a:t>
            </a:r>
            <a:r>
              <a:rPr lang="sk-SK" dirty="0" err="1">
                <a:solidFill>
                  <a:srgbClr val="000000"/>
                </a:solidFill>
                <a:latin typeface="Arial" panose="020B0604020202020204" pitchFamily="34" charset="0"/>
                <a:ea typeface="Times New Roman" panose="02020603050405020304" pitchFamily="18" charset="0"/>
              </a:rPr>
              <a:t>já</a:t>
            </a:r>
            <a:r>
              <a:rPr lang="sk-SK" dirty="0">
                <a:solidFill>
                  <a:srgbClr val="000000"/>
                </a:solidFill>
                <a:latin typeface="Arial" panose="020B0604020202020204" pitchFamily="34" charset="0"/>
                <a:ea typeface="Times New Roman" panose="02020603050405020304" pitchFamily="18" charset="0"/>
              </a:rPr>
              <a:t> skrývala </a:t>
            </a:r>
            <a:r>
              <a:rPr lang="sk-SK" dirty="0" err="1">
                <a:solidFill>
                  <a:srgbClr val="000000"/>
                </a:solidFill>
                <a:latin typeface="Arial" panose="020B0604020202020204" pitchFamily="34" charset="0"/>
                <a:ea typeface="Times New Roman" panose="02020603050405020304" pitchFamily="18" charset="0"/>
              </a:rPr>
              <a:t>před</a:t>
            </a:r>
            <a:r>
              <a:rPr lang="sk-SK" dirty="0">
                <a:solidFill>
                  <a:srgbClr val="000000"/>
                </a:solidFill>
                <a:latin typeface="Arial" panose="020B0604020202020204" pitchFamily="34" charset="0"/>
                <a:ea typeface="Times New Roman" panose="02020603050405020304" pitchFamily="18" charset="0"/>
              </a:rPr>
              <a:t> bombami </a:t>
            </a:r>
            <a:r>
              <a:rPr lang="sk-SK" dirty="0" err="1">
                <a:solidFill>
                  <a:srgbClr val="000000"/>
                </a:solidFill>
                <a:latin typeface="Arial" panose="020B0604020202020204" pitchFamily="34" charset="0"/>
                <a:ea typeface="Times New Roman" panose="02020603050405020304" pitchFamily="18" charset="0"/>
              </a:rPr>
              <a:t>ve</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sklepě</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líčí</a:t>
            </a:r>
            <a:r>
              <a:rPr lang="sk-SK" dirty="0">
                <a:solidFill>
                  <a:srgbClr val="000000"/>
                </a:solidFill>
                <a:latin typeface="Arial" panose="020B0604020202020204" pitchFamily="34" charset="0"/>
                <a:ea typeface="Times New Roman" panose="02020603050405020304" pitchFamily="18" charset="0"/>
              </a:rPr>
              <a:t>. Marika </a:t>
            </a:r>
            <a:r>
              <a:rPr lang="sk-SK" dirty="0" err="1">
                <a:solidFill>
                  <a:srgbClr val="000000"/>
                </a:solidFill>
                <a:latin typeface="Arial" panose="020B0604020202020204" pitchFamily="34" charset="0"/>
                <a:ea typeface="Times New Roman" panose="02020603050405020304" pitchFamily="18" charset="0"/>
              </a:rPr>
              <a:t>patří</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ke</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skupině</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tatérů</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která</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již</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několik</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sobot</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pořádá</a:t>
            </a:r>
            <a:r>
              <a:rPr lang="sk-SK" dirty="0">
                <a:solidFill>
                  <a:srgbClr val="000000"/>
                </a:solidFill>
                <a:latin typeface="Arial" panose="020B0604020202020204" pitchFamily="34" charset="0"/>
                <a:ea typeface="Times New Roman" panose="02020603050405020304" pitchFamily="18" charset="0"/>
              </a:rPr>
              <a:t> v jednom z </a:t>
            </a:r>
            <a:r>
              <a:rPr lang="sk-SK" dirty="0" err="1">
                <a:solidFill>
                  <a:srgbClr val="000000"/>
                </a:solidFill>
                <a:latin typeface="Arial" panose="020B0604020202020204" pitchFamily="34" charset="0"/>
                <a:ea typeface="Times New Roman" panose="02020603050405020304" pitchFamily="18" charset="0"/>
              </a:rPr>
              <a:t>uzavřených</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klubů</a:t>
            </a:r>
            <a:r>
              <a:rPr lang="sk-SK" dirty="0">
                <a:solidFill>
                  <a:srgbClr val="000000"/>
                </a:solidFill>
                <a:latin typeface="Arial" panose="020B0604020202020204" pitchFamily="34" charset="0"/>
                <a:ea typeface="Times New Roman" panose="02020603050405020304" pitchFamily="18" charset="0"/>
              </a:rPr>
              <a:t> v </a:t>
            </a:r>
            <a:r>
              <a:rPr lang="sk-SK" dirty="0" err="1">
                <a:solidFill>
                  <a:srgbClr val="000000"/>
                </a:solidFill>
                <a:latin typeface="Arial" panose="020B0604020202020204" pitchFamily="34" charset="0"/>
                <a:ea typeface="Times New Roman" panose="02020603050405020304" pitchFamily="18" charset="0"/>
              </a:rPr>
              <a:t>metropoli</a:t>
            </a:r>
            <a:r>
              <a:rPr lang="sk-SK" dirty="0">
                <a:solidFill>
                  <a:srgbClr val="000000"/>
                </a:solidFill>
                <a:latin typeface="Arial" panose="020B0604020202020204" pitchFamily="34" charset="0"/>
                <a:ea typeface="Times New Roman" panose="02020603050405020304" pitchFamily="18" charset="0"/>
              </a:rPr>
              <a:t> dobročinnou </a:t>
            </a:r>
            <a:r>
              <a:rPr lang="sk-SK" dirty="0" err="1">
                <a:solidFill>
                  <a:srgbClr val="000000"/>
                </a:solidFill>
                <a:latin typeface="Arial" panose="020B0604020202020204" pitchFamily="34" charset="0"/>
                <a:ea typeface="Times New Roman" panose="02020603050405020304" pitchFamily="18" charset="0"/>
              </a:rPr>
              <a:t>akci</a:t>
            </a:r>
            <a:r>
              <a:rPr lang="sk-SK" dirty="0">
                <a:solidFill>
                  <a:srgbClr val="000000"/>
                </a:solidFill>
                <a:latin typeface="Arial" panose="020B0604020202020204" pitchFamily="34" charset="0"/>
                <a:ea typeface="Times New Roman" panose="02020603050405020304" pitchFamily="18" charset="0"/>
              </a:rPr>
              <a:t>, kde bez nároku na </a:t>
            </a:r>
            <a:r>
              <a:rPr lang="sk-SK" dirty="0" err="1">
                <a:solidFill>
                  <a:srgbClr val="000000"/>
                </a:solidFill>
                <a:latin typeface="Arial" panose="020B0604020202020204" pitchFamily="34" charset="0"/>
                <a:ea typeface="Times New Roman" panose="02020603050405020304" pitchFamily="18" charset="0"/>
              </a:rPr>
              <a:t>honorář</a:t>
            </a:r>
            <a:r>
              <a:rPr lang="sk-SK" dirty="0">
                <a:solidFill>
                  <a:srgbClr val="000000"/>
                </a:solidFill>
                <a:latin typeface="Arial" panose="020B0604020202020204" pitchFamily="34" charset="0"/>
                <a:ea typeface="Times New Roman" panose="02020603050405020304" pitchFamily="18" charset="0"/>
              </a:rPr>
              <a:t> tetuje </a:t>
            </a:r>
            <a:r>
              <a:rPr lang="sk-SK" dirty="0" err="1">
                <a:solidFill>
                  <a:srgbClr val="000000"/>
                </a:solidFill>
                <a:latin typeface="Arial" panose="020B0604020202020204" pitchFamily="34" charset="0"/>
                <a:ea typeface="Times New Roman" panose="02020603050405020304" pitchFamily="18" charset="0"/>
              </a:rPr>
              <a:t>zájemce</a:t>
            </a:r>
            <a:r>
              <a:rPr lang="sk-SK" dirty="0">
                <a:solidFill>
                  <a:srgbClr val="000000"/>
                </a:solidFill>
                <a:latin typeface="Arial" panose="020B0604020202020204" pitchFamily="34" charset="0"/>
                <a:ea typeface="Times New Roman" panose="02020603050405020304" pitchFamily="18" charset="0"/>
              </a:rPr>
              <a:t> </a:t>
            </a:r>
            <a:r>
              <a:rPr lang="sk-SK" dirty="0" err="1">
                <a:solidFill>
                  <a:srgbClr val="000000"/>
                </a:solidFill>
                <a:latin typeface="Arial" panose="020B0604020202020204" pitchFamily="34" charset="0"/>
                <a:ea typeface="Times New Roman" panose="02020603050405020304" pitchFamily="18" charset="0"/>
              </a:rPr>
              <a:t>výměnou</a:t>
            </a:r>
            <a:r>
              <a:rPr lang="sk-SK" dirty="0">
                <a:solidFill>
                  <a:srgbClr val="000000"/>
                </a:solidFill>
                <a:latin typeface="Arial" panose="020B0604020202020204" pitchFamily="34" charset="0"/>
                <a:ea typeface="Times New Roman" panose="02020603050405020304" pitchFamily="18" charset="0"/>
              </a:rPr>
              <a:t> za </a:t>
            </a:r>
            <a:r>
              <a:rPr lang="sk-SK" dirty="0" err="1">
                <a:solidFill>
                  <a:srgbClr val="000000"/>
                </a:solidFill>
                <a:latin typeface="Arial" panose="020B0604020202020204" pitchFamily="34" charset="0"/>
                <a:ea typeface="Times New Roman" panose="02020603050405020304" pitchFamily="18" charset="0"/>
              </a:rPr>
              <a:t>příspěvek</a:t>
            </a:r>
            <a:r>
              <a:rPr lang="sk-SK" dirty="0">
                <a:solidFill>
                  <a:srgbClr val="000000"/>
                </a:solidFill>
                <a:latin typeface="Arial" panose="020B0604020202020204" pitchFamily="34" charset="0"/>
                <a:ea typeface="Times New Roman" panose="02020603050405020304" pitchFamily="18" charset="0"/>
              </a:rPr>
              <a:t> ukrajinské </a:t>
            </a:r>
            <a:r>
              <a:rPr lang="sk-SK" dirty="0" err="1">
                <a:solidFill>
                  <a:srgbClr val="000000"/>
                </a:solidFill>
                <a:latin typeface="Arial" panose="020B0604020202020204" pitchFamily="34" charset="0"/>
                <a:ea typeface="Times New Roman" panose="02020603050405020304" pitchFamily="18" charset="0"/>
              </a:rPr>
              <a:t>armádě</a:t>
            </a:r>
            <a:r>
              <a:rPr lang="sk-SK" dirty="0">
                <a:solidFill>
                  <a:srgbClr val="000000"/>
                </a:solidFill>
                <a:latin typeface="Arial" panose="020B0604020202020204" pitchFamily="34" charset="0"/>
                <a:ea typeface="Times New Roman" panose="02020603050405020304" pitchFamily="18" charset="0"/>
              </a:rPr>
              <a:t>.</a:t>
            </a:r>
            <a:endParaRPr lang="sk-SK"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43499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38666" y="432156"/>
            <a:ext cx="8517467" cy="5759910"/>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https://www.lidovky.cz/svet/zelensky-ukrajina-rusko-wagnerova-skupina-utkin-najemni-vrazi-zoldaci-kreml.A220228_190229_ln_zahranici_rkj</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r>
              <a:rPr lang="sk-SK" dirty="0" err="1"/>
              <a:t>Zabijáci</a:t>
            </a:r>
            <a:r>
              <a:rPr lang="sk-SK" dirty="0"/>
              <a:t> z takzvané </a:t>
            </a:r>
            <a:r>
              <a:rPr lang="sk-SK" dirty="0" err="1"/>
              <a:t>Wagnerovy</a:t>
            </a:r>
            <a:r>
              <a:rPr lang="sk-SK" dirty="0"/>
              <a:t> skupiny, </a:t>
            </a:r>
            <a:r>
              <a:rPr lang="sk-SK" dirty="0" err="1"/>
              <a:t>soukromé</a:t>
            </a:r>
            <a:r>
              <a:rPr lang="sk-SK" dirty="0"/>
              <a:t> </a:t>
            </a:r>
            <a:r>
              <a:rPr lang="sk-SK" dirty="0" err="1"/>
              <a:t>milice</a:t>
            </a:r>
            <a:r>
              <a:rPr lang="sk-SK" dirty="0"/>
              <a:t> </a:t>
            </a:r>
            <a:r>
              <a:rPr lang="sk-SK" dirty="0" err="1"/>
              <a:t>řízené</a:t>
            </a:r>
            <a:r>
              <a:rPr lang="sk-SK" dirty="0"/>
              <a:t> </a:t>
            </a:r>
            <a:r>
              <a:rPr lang="sk-SK" dirty="0" err="1"/>
              <a:t>jedním</a:t>
            </a:r>
            <a:r>
              <a:rPr lang="sk-SK" dirty="0"/>
              <a:t> z </a:t>
            </a:r>
            <a:r>
              <a:rPr lang="sk-SK" dirty="0" err="1"/>
              <a:t>nejbližších</a:t>
            </a:r>
            <a:r>
              <a:rPr lang="sk-SK" dirty="0"/>
              <a:t> </a:t>
            </a:r>
            <a:r>
              <a:rPr lang="sk-SK" dirty="0" err="1"/>
              <a:t>spojenců</a:t>
            </a:r>
            <a:r>
              <a:rPr lang="sk-SK" dirty="0"/>
              <a:t> ruského prezidenta </a:t>
            </a:r>
            <a:r>
              <a:rPr lang="sk-SK" dirty="0" err="1"/>
              <a:t>Vladimira</a:t>
            </a:r>
            <a:r>
              <a:rPr lang="sk-SK" dirty="0"/>
              <a:t> Putina, </a:t>
            </a:r>
            <a:r>
              <a:rPr lang="sk-SK" dirty="0" err="1"/>
              <a:t>měli</a:t>
            </a:r>
            <a:r>
              <a:rPr lang="sk-SK" dirty="0"/>
              <a:t> </a:t>
            </a:r>
            <a:r>
              <a:rPr lang="sk-SK" dirty="0" err="1"/>
              <a:t>dostat</a:t>
            </a:r>
            <a:r>
              <a:rPr lang="sk-SK" dirty="0"/>
              <a:t> </a:t>
            </a:r>
            <a:r>
              <a:rPr lang="sk-SK" dirty="0" err="1"/>
              <a:t>seznam</a:t>
            </a:r>
            <a:r>
              <a:rPr lang="sk-SK" dirty="0"/>
              <a:t> </a:t>
            </a:r>
            <a:r>
              <a:rPr lang="sk-SK" dirty="0" err="1"/>
              <a:t>cílů</a:t>
            </a:r>
            <a:r>
              <a:rPr lang="sk-SK" dirty="0"/>
              <a:t> </a:t>
            </a:r>
            <a:r>
              <a:rPr lang="sk-SK" dirty="0" err="1"/>
              <a:t>se</a:t>
            </a:r>
            <a:r>
              <a:rPr lang="sk-SK" dirty="0"/>
              <a:t> </a:t>
            </a:r>
            <a:r>
              <a:rPr lang="sk-SK" dirty="0" err="1"/>
              <a:t>čtyřiadvaceti</a:t>
            </a:r>
            <a:r>
              <a:rPr lang="sk-SK" dirty="0"/>
              <a:t> </a:t>
            </a:r>
            <a:r>
              <a:rPr lang="sk-SK" dirty="0" err="1"/>
              <a:t>jmény</a:t>
            </a:r>
            <a:r>
              <a:rPr lang="sk-SK" dirty="0"/>
              <a:t>, jak </a:t>
            </a:r>
            <a:r>
              <a:rPr lang="sk-SK" dirty="0" err="1"/>
              <a:t>zjistil</a:t>
            </a:r>
            <a:r>
              <a:rPr lang="sk-SK" dirty="0"/>
              <a:t> britský </a:t>
            </a:r>
            <a:r>
              <a:rPr lang="sk-SK" dirty="0" err="1"/>
              <a:t>deník</a:t>
            </a:r>
            <a:r>
              <a:rPr lang="sk-SK" dirty="0"/>
              <a:t> </a:t>
            </a:r>
            <a:r>
              <a:rPr lang="sk-SK" dirty="0" err="1"/>
              <a:t>The</a:t>
            </a:r>
            <a:r>
              <a:rPr lang="sk-SK" dirty="0"/>
              <a:t> </a:t>
            </a:r>
            <a:r>
              <a:rPr lang="sk-SK" dirty="0" err="1"/>
              <a:t>Times</a:t>
            </a:r>
            <a:r>
              <a:rPr lang="sk-SK" dirty="0"/>
              <a:t>. </a:t>
            </a:r>
            <a:r>
              <a:rPr lang="sk-SK" dirty="0" err="1"/>
              <a:t>Kromě</a:t>
            </a:r>
            <a:r>
              <a:rPr lang="sk-SK" dirty="0"/>
              <a:t> </a:t>
            </a:r>
            <a:r>
              <a:rPr lang="sk-SK" dirty="0" err="1"/>
              <a:t>Zelenského</a:t>
            </a:r>
            <a:r>
              <a:rPr lang="sk-SK" dirty="0"/>
              <a:t> na </a:t>
            </a:r>
            <a:r>
              <a:rPr lang="sk-SK" dirty="0" err="1"/>
              <a:t>něm</a:t>
            </a:r>
            <a:r>
              <a:rPr lang="sk-SK" dirty="0"/>
              <a:t> má </a:t>
            </a:r>
            <a:r>
              <a:rPr lang="sk-SK" dirty="0" err="1"/>
              <a:t>být</a:t>
            </a:r>
            <a:r>
              <a:rPr lang="sk-SK" dirty="0"/>
              <a:t> premiér </a:t>
            </a:r>
            <a:r>
              <a:rPr lang="sk-SK" dirty="0" err="1"/>
              <a:t>Denys</a:t>
            </a:r>
            <a:r>
              <a:rPr lang="sk-SK" dirty="0"/>
              <a:t> </a:t>
            </a:r>
            <a:r>
              <a:rPr lang="sk-SK" dirty="0" err="1"/>
              <a:t>Šmyhal</a:t>
            </a:r>
            <a:r>
              <a:rPr lang="sk-SK" dirty="0"/>
              <a:t>, </a:t>
            </a:r>
            <a:r>
              <a:rPr lang="sk-SK" dirty="0" err="1"/>
              <a:t>členové</a:t>
            </a:r>
            <a:r>
              <a:rPr lang="sk-SK" dirty="0"/>
              <a:t> vlády nebo starosta Kyjeva </a:t>
            </a:r>
            <a:r>
              <a:rPr lang="sk-SK" dirty="0" err="1"/>
              <a:t>Vitalij</a:t>
            </a:r>
            <a:r>
              <a:rPr lang="sk-SK" dirty="0"/>
              <a:t> </a:t>
            </a:r>
            <a:r>
              <a:rPr lang="sk-SK" dirty="0" err="1"/>
              <a:t>Kličko</a:t>
            </a:r>
            <a:r>
              <a:rPr lang="sk-SK" dirty="0"/>
              <a:t> a jeho </a:t>
            </a:r>
            <a:r>
              <a:rPr lang="sk-SK" dirty="0" err="1"/>
              <a:t>bratr</a:t>
            </a:r>
            <a:r>
              <a:rPr lang="sk-SK" dirty="0"/>
              <a:t> </a:t>
            </a:r>
            <a:r>
              <a:rPr lang="sk-SK" dirty="0" err="1"/>
              <a:t>Vladimir</a:t>
            </a:r>
            <a:r>
              <a:rPr lang="sk-SK" dirty="0"/>
              <a:t>.</a:t>
            </a:r>
          </a:p>
          <a:p>
            <a:r>
              <a:rPr lang="sk-SK" dirty="0" err="1"/>
              <a:t>Zelenskyj</a:t>
            </a:r>
            <a:r>
              <a:rPr lang="sk-SK" dirty="0"/>
              <a:t> </a:t>
            </a:r>
            <a:r>
              <a:rPr lang="sk-SK" dirty="0" err="1"/>
              <a:t>již</a:t>
            </a:r>
            <a:r>
              <a:rPr lang="sk-SK" dirty="0"/>
              <a:t> v </a:t>
            </a:r>
            <a:r>
              <a:rPr lang="sk-SK" dirty="0" err="1"/>
              <a:t>pátek</a:t>
            </a:r>
            <a:r>
              <a:rPr lang="sk-SK" dirty="0"/>
              <a:t> </a:t>
            </a:r>
            <a:r>
              <a:rPr lang="sk-SK" dirty="0" err="1"/>
              <a:t>uvedl</a:t>
            </a:r>
            <a:r>
              <a:rPr lang="sk-SK" dirty="0"/>
              <a:t>, že je pro </a:t>
            </a:r>
            <a:r>
              <a:rPr lang="sk-SK" dirty="0" err="1"/>
              <a:t>nepřátelské</a:t>
            </a:r>
            <a:r>
              <a:rPr lang="sk-SK" dirty="0"/>
              <a:t> </a:t>
            </a:r>
            <a:r>
              <a:rPr lang="sk-SK" dirty="0" err="1"/>
              <a:t>síly</a:t>
            </a:r>
            <a:r>
              <a:rPr lang="sk-SK" dirty="0"/>
              <a:t> </a:t>
            </a:r>
            <a:r>
              <a:rPr lang="sk-SK" dirty="0" err="1"/>
              <a:t>číslem</a:t>
            </a:r>
            <a:r>
              <a:rPr lang="sk-SK" dirty="0"/>
              <a:t> jedna na </a:t>
            </a:r>
            <a:r>
              <a:rPr lang="sk-SK" dirty="0" err="1"/>
              <a:t>seznamu</a:t>
            </a:r>
            <a:r>
              <a:rPr lang="sk-SK" dirty="0"/>
              <a:t> </a:t>
            </a:r>
            <a:r>
              <a:rPr lang="sk-SK" dirty="0" err="1"/>
              <a:t>cílů</a:t>
            </a:r>
            <a:r>
              <a:rPr lang="sk-SK" dirty="0"/>
              <a:t> určených k </a:t>
            </a:r>
            <a:r>
              <a:rPr lang="sk-SK" dirty="0" err="1"/>
              <a:t>likvidaci</a:t>
            </a:r>
            <a:r>
              <a:rPr lang="sk-SK" dirty="0"/>
              <a:t>. </a:t>
            </a:r>
          </a:p>
          <a:p>
            <a:r>
              <a:rPr lang="sk-SK" dirty="0" err="1"/>
              <a:t>Ačkoli</a:t>
            </a:r>
            <a:r>
              <a:rPr lang="sk-SK" dirty="0"/>
              <a:t> je </a:t>
            </a:r>
            <a:r>
              <a:rPr lang="sk-SK" dirty="0" err="1"/>
              <a:t>Wagnerova</a:t>
            </a:r>
            <a:r>
              <a:rPr lang="sk-SK" dirty="0"/>
              <a:t> skupina </a:t>
            </a:r>
            <a:r>
              <a:rPr lang="sk-SK" dirty="0" err="1"/>
              <a:t>soukromou</a:t>
            </a:r>
            <a:r>
              <a:rPr lang="sk-SK" dirty="0"/>
              <a:t> vojenskou </a:t>
            </a:r>
            <a:r>
              <a:rPr lang="sk-SK" dirty="0" err="1"/>
              <a:t>společností</a:t>
            </a:r>
            <a:r>
              <a:rPr lang="sk-SK" dirty="0"/>
              <a:t>, je </a:t>
            </a:r>
            <a:r>
              <a:rPr lang="sk-SK" dirty="0" err="1"/>
              <a:t>úzce</a:t>
            </a:r>
            <a:r>
              <a:rPr lang="sk-SK" dirty="0"/>
              <a:t> </a:t>
            </a:r>
            <a:r>
              <a:rPr lang="sk-SK" dirty="0" err="1"/>
              <a:t>spjata</a:t>
            </a:r>
            <a:r>
              <a:rPr lang="sk-SK" dirty="0"/>
              <a:t> s Putinovými </a:t>
            </a:r>
            <a:r>
              <a:rPr lang="sk-SK" dirty="0" err="1"/>
              <a:t>akcemi</a:t>
            </a:r>
            <a:r>
              <a:rPr lang="sk-SK" dirty="0"/>
              <a:t> po </a:t>
            </a:r>
            <a:r>
              <a:rPr lang="sk-SK" dirty="0" err="1"/>
              <a:t>celém</a:t>
            </a:r>
            <a:r>
              <a:rPr lang="sk-SK" dirty="0"/>
              <a:t> </a:t>
            </a:r>
            <a:r>
              <a:rPr lang="sk-SK" dirty="0" err="1"/>
              <a:t>světě</a:t>
            </a:r>
            <a:r>
              <a:rPr lang="sk-SK" dirty="0"/>
              <a:t>. Vlastní </a:t>
            </a:r>
            <a:r>
              <a:rPr lang="sk-SK" dirty="0" err="1"/>
              <a:t>ji</a:t>
            </a:r>
            <a:r>
              <a:rPr lang="sk-SK" dirty="0"/>
              <a:t> </a:t>
            </a:r>
            <a:r>
              <a:rPr lang="sk-SK" dirty="0" err="1"/>
              <a:t>Jevgenij</a:t>
            </a:r>
            <a:r>
              <a:rPr lang="sk-SK" dirty="0"/>
              <a:t> </a:t>
            </a:r>
            <a:r>
              <a:rPr lang="sk-SK" dirty="0" err="1"/>
              <a:t>Prigožin</a:t>
            </a:r>
            <a:r>
              <a:rPr lang="sk-SK" dirty="0"/>
              <a:t>, oligarcha </a:t>
            </a:r>
            <a:r>
              <a:rPr lang="sk-SK" dirty="0" err="1"/>
              <a:t>známý</a:t>
            </a:r>
            <a:r>
              <a:rPr lang="sk-SK" dirty="0"/>
              <a:t> pod </a:t>
            </a:r>
            <a:r>
              <a:rPr lang="sk-SK" dirty="0" err="1"/>
              <a:t>přezdívkou</a:t>
            </a:r>
            <a:r>
              <a:rPr lang="sk-SK" dirty="0"/>
              <a:t> </a:t>
            </a:r>
            <a:r>
              <a:rPr lang="sk-SK" dirty="0" err="1"/>
              <a:t>Putinův</a:t>
            </a:r>
            <a:r>
              <a:rPr lang="sk-SK" dirty="0"/>
              <a:t> </a:t>
            </a:r>
            <a:r>
              <a:rPr lang="sk-SK" dirty="0" err="1"/>
              <a:t>kuchař</a:t>
            </a:r>
            <a:r>
              <a:rPr lang="sk-SK" dirty="0"/>
              <a:t>.</a:t>
            </a:r>
          </a:p>
          <a:p>
            <a:r>
              <a:rPr lang="sk-SK" dirty="0" err="1"/>
              <a:t>Název</a:t>
            </a:r>
            <a:r>
              <a:rPr lang="sk-SK" dirty="0"/>
              <a:t> </a:t>
            </a:r>
            <a:r>
              <a:rPr lang="sk-SK" dirty="0" err="1"/>
              <a:t>nese</a:t>
            </a:r>
            <a:r>
              <a:rPr lang="sk-SK" dirty="0"/>
              <a:t> po </a:t>
            </a:r>
            <a:r>
              <a:rPr lang="sk-SK" dirty="0" err="1"/>
              <a:t>svém</a:t>
            </a:r>
            <a:r>
              <a:rPr lang="sk-SK" dirty="0"/>
              <a:t> </a:t>
            </a:r>
            <a:r>
              <a:rPr lang="sk-SK" dirty="0" err="1"/>
              <a:t>veliteli</a:t>
            </a:r>
            <a:r>
              <a:rPr lang="sk-SK" dirty="0"/>
              <a:t> </a:t>
            </a:r>
            <a:r>
              <a:rPr lang="sk-SK" dirty="0" err="1"/>
              <a:t>Dmitriji</a:t>
            </a:r>
            <a:r>
              <a:rPr lang="sk-SK" dirty="0"/>
              <a:t> </a:t>
            </a:r>
            <a:r>
              <a:rPr lang="sk-SK" dirty="0" err="1"/>
              <a:t>Utkinovi</a:t>
            </a:r>
            <a:r>
              <a:rPr lang="sk-SK" dirty="0"/>
              <a:t>, </a:t>
            </a:r>
            <a:r>
              <a:rPr lang="sk-SK" dirty="0" err="1"/>
              <a:t>bývalém</a:t>
            </a:r>
            <a:r>
              <a:rPr lang="sk-SK" dirty="0"/>
              <a:t> </a:t>
            </a:r>
            <a:r>
              <a:rPr lang="sk-SK" dirty="0" err="1"/>
              <a:t>příslušníkovi</a:t>
            </a:r>
            <a:r>
              <a:rPr lang="sk-SK" dirty="0"/>
              <a:t> vojenské </a:t>
            </a:r>
            <a:r>
              <a:rPr lang="sk-SK" dirty="0" err="1"/>
              <a:t>rozvědky</a:t>
            </a:r>
            <a:r>
              <a:rPr lang="sk-SK" dirty="0"/>
              <a:t> GRU, </a:t>
            </a:r>
            <a:r>
              <a:rPr lang="sk-SK" dirty="0" err="1"/>
              <a:t>jenž</a:t>
            </a:r>
            <a:r>
              <a:rPr lang="sk-SK" dirty="0"/>
              <a:t> </a:t>
            </a:r>
            <a:r>
              <a:rPr lang="sk-SK" dirty="0" err="1"/>
              <a:t>používá</a:t>
            </a:r>
            <a:r>
              <a:rPr lang="sk-SK" dirty="0"/>
              <a:t> krycí </a:t>
            </a:r>
            <a:r>
              <a:rPr lang="sk-SK" dirty="0" err="1"/>
              <a:t>jméno</a:t>
            </a:r>
            <a:r>
              <a:rPr lang="sk-SK" dirty="0"/>
              <a:t> Wagner – </a:t>
            </a:r>
            <a:r>
              <a:rPr lang="sk-SK" dirty="0" err="1"/>
              <a:t>podle</a:t>
            </a:r>
            <a:r>
              <a:rPr lang="sk-SK" dirty="0"/>
              <a:t> Richarda Wagnera, </a:t>
            </a:r>
            <a:r>
              <a:rPr lang="sk-SK" dirty="0" err="1"/>
              <a:t>oblíbeného</a:t>
            </a:r>
            <a:r>
              <a:rPr lang="sk-SK" dirty="0"/>
              <a:t> </a:t>
            </a:r>
            <a:r>
              <a:rPr lang="sk-SK" dirty="0" err="1"/>
              <a:t>skladatele</a:t>
            </a:r>
            <a:r>
              <a:rPr lang="sk-SK" dirty="0"/>
              <a:t> Adolfa Hitlera. Jak </a:t>
            </a:r>
            <a:r>
              <a:rPr lang="sk-SK" dirty="0" err="1"/>
              <a:t>odhaluje</a:t>
            </a:r>
            <a:r>
              <a:rPr lang="sk-SK" dirty="0"/>
              <a:t> jedna z mála dostupných fotografií, na </a:t>
            </a:r>
            <a:r>
              <a:rPr lang="sk-SK" dirty="0" err="1"/>
              <a:t>těle</a:t>
            </a:r>
            <a:r>
              <a:rPr lang="sk-SK" dirty="0"/>
              <a:t> má vytetovanou nacistickou symboliku: na krku „výložky“ </a:t>
            </a:r>
            <a:r>
              <a:rPr lang="sk-SK" dirty="0" err="1"/>
              <a:t>nechvale</a:t>
            </a:r>
            <a:r>
              <a:rPr lang="sk-SK" dirty="0"/>
              <a:t> </a:t>
            </a:r>
            <a:r>
              <a:rPr lang="sk-SK" dirty="0" err="1"/>
              <a:t>proslulých</a:t>
            </a:r>
            <a:r>
              <a:rPr lang="sk-SK" dirty="0"/>
              <a:t> </a:t>
            </a:r>
            <a:r>
              <a:rPr lang="sk-SK" dirty="0" err="1"/>
              <a:t>jednotek</a:t>
            </a:r>
            <a:r>
              <a:rPr lang="sk-SK" dirty="0"/>
              <a:t> SS, na </a:t>
            </a:r>
            <a:r>
              <a:rPr lang="sk-SK" dirty="0" err="1"/>
              <a:t>prsou</a:t>
            </a:r>
            <a:r>
              <a:rPr lang="sk-SK" dirty="0"/>
              <a:t> </a:t>
            </a:r>
            <a:r>
              <a:rPr lang="sk-SK" dirty="0" err="1"/>
              <a:t>pak</a:t>
            </a:r>
            <a:r>
              <a:rPr lang="sk-SK" dirty="0"/>
              <a:t> </a:t>
            </a:r>
            <a:r>
              <a:rPr lang="sk-SK" dirty="0" err="1"/>
              <a:t>říšškou</a:t>
            </a:r>
            <a:r>
              <a:rPr lang="sk-SK" dirty="0"/>
              <a:t> orlici s hákovým </a:t>
            </a:r>
            <a:r>
              <a:rPr lang="sk-SK" dirty="0" err="1"/>
              <a:t>křížem</a:t>
            </a:r>
            <a:r>
              <a:rPr lang="sk-SK" dirty="0"/>
              <a:t>.</a:t>
            </a: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916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04800" y="375527"/>
            <a:ext cx="11379200" cy="5262979"/>
          </a:xfrm>
          <a:prstGeom prst="rect">
            <a:avLst/>
          </a:prstGeom>
        </p:spPr>
        <p:txBody>
          <a:bodyPr wrap="square">
            <a:spAutoFit/>
          </a:bodyPr>
          <a:lstStyle/>
          <a:p>
            <a:pPr>
              <a:spcAft>
                <a:spcPts val="0"/>
              </a:spcAft>
            </a:pPr>
            <a:r>
              <a:rPr lang="sk-SK" sz="1400" u="sng" dirty="0">
                <a:solidFill>
                  <a:srgbClr val="0563C1"/>
                </a:solidFill>
                <a:latin typeface="Arial" panose="020B0604020202020204" pitchFamily="34" charset="0"/>
                <a:ea typeface="Times New Roman" panose="02020603050405020304" pitchFamily="18" charset="0"/>
                <a:hlinkClick r:id="rId2"/>
              </a:rPr>
              <a:t>https://refresher.sk/111282-Prapor-Azov-hajlujuci-bojovnici-a-ocistenie-od-radikalov-Ich-sucasny-stav-nemozeme-s-minulostou-porovnavat-tvrdia-analytici</a:t>
            </a:r>
            <a:endParaRPr lang="sk-SK" sz="1400" u="sng" dirty="0">
              <a:solidFill>
                <a:srgbClr val="0563C1"/>
              </a:solidFill>
              <a:latin typeface="Arial" panose="020B0604020202020204" pitchFamily="34" charset="0"/>
              <a:ea typeface="Times New Roman" panose="02020603050405020304" pitchFamily="18" charset="0"/>
            </a:endParaRPr>
          </a:p>
          <a:p>
            <a:pPr>
              <a:spcAft>
                <a:spcPts val="0"/>
              </a:spcAft>
            </a:pPr>
            <a:endParaRPr lang="sk-SK" sz="1400" dirty="0">
              <a:latin typeface="Times New Roman" panose="02020603050405020304" pitchFamily="18" charset="0"/>
              <a:ea typeface="Times New Roman" panose="02020603050405020304" pitchFamily="18" charset="0"/>
            </a:endParaRPr>
          </a:p>
          <a:p>
            <a:pPr algn="just"/>
            <a:r>
              <a:rPr lang="sk-SK" sz="1400" dirty="0">
                <a:solidFill>
                  <a:srgbClr val="000000"/>
                </a:solidFill>
                <a:latin typeface="Arial" panose="020B0604020202020204" pitchFamily="34" charset="0"/>
                <a:ea typeface="Times New Roman" panose="02020603050405020304" pitchFamily="18" charset="0"/>
              </a:rPr>
              <a:t>Pluk </a:t>
            </a:r>
            <a:r>
              <a:rPr lang="sk-SK" sz="1400" dirty="0" err="1">
                <a:solidFill>
                  <a:srgbClr val="000000"/>
                </a:solidFill>
                <a:latin typeface="Arial" panose="020B0604020202020204" pitchFamily="34" charset="0"/>
                <a:ea typeface="Times New Roman" panose="02020603050405020304" pitchFamily="18" charset="0"/>
              </a:rPr>
              <a:t>Azov</a:t>
            </a:r>
            <a:r>
              <a:rPr lang="sk-SK" sz="1400" dirty="0">
                <a:solidFill>
                  <a:srgbClr val="000000"/>
                </a:solidFill>
                <a:latin typeface="Arial" panose="020B0604020202020204" pitchFamily="34" charset="0"/>
                <a:ea typeface="Times New Roman" panose="02020603050405020304" pitchFamily="18" charset="0"/>
              </a:rPr>
              <a:t> na Ukrajine spájaný s neonacistami býva často zneužívaný na kremeľskú vojnovú propagandu. Spoločne s odborníkmi sme sa preto pozreli na jeho vývoj od vojny v Donbase z roku 2014 až po súčasnosť.</a:t>
            </a:r>
            <a:endParaRPr lang="sk-SK" sz="1400" dirty="0">
              <a:latin typeface="Times New Roman" panose="02020603050405020304" pitchFamily="18" charset="0"/>
              <a:ea typeface="Times New Roman" panose="02020603050405020304" pitchFamily="18" charset="0"/>
            </a:endParaRPr>
          </a:p>
          <a:p>
            <a:pPr algn="just"/>
            <a:r>
              <a:rPr lang="sk-SK" sz="1400" dirty="0">
                <a:solidFill>
                  <a:srgbClr val="000000"/>
                </a:solidFill>
                <a:latin typeface="Arial" panose="020B0604020202020204" pitchFamily="34" charset="0"/>
                <a:ea typeface="Times New Roman" panose="02020603050405020304" pitchFamily="18" charset="0"/>
              </a:rPr>
              <a:t> Aká veľká časť jeho členov sa hlásila k nacistickej ideológii? Aký majú pravicoví radikáli vplyv na ukrajinskú politiku? A prečo súčasný </a:t>
            </a:r>
            <a:r>
              <a:rPr lang="sk-SK" sz="1400" dirty="0" err="1">
                <a:solidFill>
                  <a:srgbClr val="000000"/>
                </a:solidFill>
                <a:latin typeface="Arial" panose="020B0604020202020204" pitchFamily="34" charset="0"/>
                <a:ea typeface="Times New Roman" panose="02020603050405020304" pitchFamily="18" charset="0"/>
              </a:rPr>
              <a:t>Azov</a:t>
            </a:r>
            <a:r>
              <a:rPr lang="sk-SK" sz="1400" dirty="0">
                <a:solidFill>
                  <a:srgbClr val="000000"/>
                </a:solidFill>
                <a:latin typeface="Arial" panose="020B0604020202020204" pitchFamily="34" charset="0"/>
                <a:ea typeface="Times New Roman" panose="02020603050405020304" pitchFamily="18" charset="0"/>
              </a:rPr>
              <a:t> nemôžeme porovnávať s jeho stavom z roku 2014?</a:t>
            </a:r>
            <a:endParaRPr lang="sk-SK" sz="1400" dirty="0">
              <a:latin typeface="Times New Roman" panose="02020603050405020304" pitchFamily="18" charset="0"/>
              <a:ea typeface="Times New Roman" panose="02020603050405020304" pitchFamily="18" charset="0"/>
            </a:endParaRPr>
          </a:p>
          <a:p>
            <a:pPr algn="just"/>
            <a:r>
              <a:rPr lang="sk-SK" sz="1400" dirty="0">
                <a:solidFill>
                  <a:srgbClr val="000000"/>
                </a:solidFill>
                <a:latin typeface="Arial" panose="020B0604020202020204" pitchFamily="34" charset="0"/>
                <a:ea typeface="Times New Roman" panose="02020603050405020304" pitchFamily="18" charset="0"/>
              </a:rPr>
              <a:t> Pluk </a:t>
            </a:r>
            <a:r>
              <a:rPr lang="sk-SK" sz="1400" dirty="0" err="1">
                <a:solidFill>
                  <a:srgbClr val="000000"/>
                </a:solidFill>
                <a:latin typeface="Arial" panose="020B0604020202020204" pitchFamily="34" charset="0"/>
                <a:ea typeface="Times New Roman" panose="02020603050405020304" pitchFamily="18" charset="0"/>
              </a:rPr>
              <a:t>Azov</a:t>
            </a:r>
            <a:r>
              <a:rPr lang="sk-SK" sz="1400" dirty="0">
                <a:solidFill>
                  <a:srgbClr val="000000"/>
                </a:solidFill>
                <a:latin typeface="Arial" panose="020B0604020202020204" pitchFamily="34" charset="0"/>
                <a:ea typeface="Times New Roman" panose="02020603050405020304" pitchFamily="18" charset="0"/>
              </a:rPr>
              <a:t> býva často označovaný ako prápor (z angličtiny </a:t>
            </a:r>
            <a:r>
              <a:rPr lang="sk-SK" sz="1400" dirty="0" err="1">
                <a:solidFill>
                  <a:srgbClr val="000000"/>
                </a:solidFill>
                <a:latin typeface="Arial" panose="020B0604020202020204" pitchFamily="34" charset="0"/>
                <a:ea typeface="Times New Roman" panose="02020603050405020304" pitchFamily="18" charset="0"/>
              </a:rPr>
              <a:t>battalion</a:t>
            </a:r>
            <a:r>
              <a:rPr lang="sk-SK" sz="1400" dirty="0">
                <a:solidFill>
                  <a:srgbClr val="000000"/>
                </a:solidFill>
                <a:latin typeface="Arial" panose="020B0604020202020204" pitchFamily="34" charset="0"/>
                <a:ea typeface="Times New Roman" panose="02020603050405020304" pitchFamily="18" charset="0"/>
              </a:rPr>
              <a:t> – batalión), v súčasnosti však je už podľa analytika Michala </a:t>
            </a:r>
            <a:r>
              <a:rPr lang="sk-SK" sz="1400" dirty="0" err="1">
                <a:solidFill>
                  <a:srgbClr val="000000"/>
                </a:solidFill>
                <a:latin typeface="Arial" panose="020B0604020202020204" pitchFamily="34" charset="0"/>
                <a:ea typeface="Times New Roman" panose="02020603050405020304" pitchFamily="18" charset="0"/>
              </a:rPr>
              <a:t>Lebdušku</a:t>
            </a:r>
            <a:r>
              <a:rPr lang="sk-SK" sz="1400" dirty="0">
                <a:solidFill>
                  <a:srgbClr val="000000"/>
                </a:solidFill>
                <a:latin typeface="Arial" panose="020B0604020202020204" pitchFamily="34" charset="0"/>
                <a:ea typeface="Times New Roman" panose="02020603050405020304" pitchFamily="18" charset="0"/>
              </a:rPr>
              <a:t> z Asociácie pre medzinárodné otázky (AMO) plukom. Vznikol spoločne s viacerými dobrovoľníckymi jednotkami v roku 2014 po vypuknutí vojny v Donbase. Ukrajina v tom čase mala natoľko poddimenzovanú armádu, že potrebovali pomoc aj od dobrovoľníkov. Do obrany krajiny sa vtedy hlásili Ukrajinci, ale tiež cudzinci, mladíci bez skúseností a aj starší muži. </a:t>
            </a:r>
            <a:endParaRPr lang="sk-SK" sz="1400" dirty="0">
              <a:latin typeface="Times New Roman" panose="02020603050405020304" pitchFamily="18" charset="0"/>
              <a:ea typeface="Times New Roman" panose="02020603050405020304" pitchFamily="18" charset="0"/>
            </a:endParaRPr>
          </a:p>
          <a:p>
            <a:pPr algn="just"/>
            <a:r>
              <a:rPr lang="sk-SK" sz="1400" dirty="0">
                <a:solidFill>
                  <a:srgbClr val="000000"/>
                </a:solidFill>
                <a:latin typeface="Arial" panose="020B0604020202020204" pitchFamily="34" charset="0"/>
                <a:ea typeface="Times New Roman" panose="02020603050405020304" pitchFamily="18" charset="0"/>
              </a:rPr>
              <a:t>Súčasťou </a:t>
            </a:r>
            <a:r>
              <a:rPr lang="sk-SK" sz="1400" dirty="0" err="1">
                <a:solidFill>
                  <a:srgbClr val="000000"/>
                </a:solidFill>
                <a:latin typeface="Arial" panose="020B0604020202020204" pitchFamily="34" charset="0"/>
                <a:ea typeface="Times New Roman" panose="02020603050405020304" pitchFamily="18" charset="0"/>
              </a:rPr>
              <a:t>Azova</a:t>
            </a:r>
            <a:r>
              <a:rPr lang="sk-SK" sz="1400" dirty="0">
                <a:solidFill>
                  <a:srgbClr val="000000"/>
                </a:solidFill>
                <a:latin typeface="Arial" panose="020B0604020202020204" pitchFamily="34" charset="0"/>
                <a:ea typeface="Times New Roman" panose="02020603050405020304" pitchFamily="18" charset="0"/>
              </a:rPr>
              <a:t> však boli aj členovia ultranacionalistickej organizácie </a:t>
            </a:r>
            <a:r>
              <a:rPr lang="sk-SK" sz="1400" dirty="0" err="1">
                <a:solidFill>
                  <a:srgbClr val="000000"/>
                </a:solidFill>
                <a:latin typeface="Arial" panose="020B0604020202020204" pitchFamily="34" charset="0"/>
                <a:ea typeface="Times New Roman" panose="02020603050405020304" pitchFamily="18" charset="0"/>
              </a:rPr>
              <a:t>Patriots</a:t>
            </a:r>
            <a:r>
              <a:rPr lang="sk-SK" sz="1400" dirty="0">
                <a:solidFill>
                  <a:srgbClr val="000000"/>
                </a:solidFill>
                <a:latin typeface="Arial" panose="020B0604020202020204" pitchFamily="34" charset="0"/>
                <a:ea typeface="Times New Roman" panose="02020603050405020304" pitchFamily="18" charset="0"/>
              </a:rPr>
              <a:t> of </a:t>
            </a:r>
            <a:r>
              <a:rPr lang="sk-SK" sz="1400" dirty="0" err="1">
                <a:solidFill>
                  <a:srgbClr val="000000"/>
                </a:solidFill>
                <a:latin typeface="Arial" panose="020B0604020202020204" pitchFamily="34" charset="0"/>
                <a:ea typeface="Times New Roman" panose="02020603050405020304" pitchFamily="18" charset="0"/>
              </a:rPr>
              <a:t>Ukraine</a:t>
            </a:r>
            <a:r>
              <a:rPr lang="sk-SK" sz="1400" dirty="0">
                <a:solidFill>
                  <a:srgbClr val="000000"/>
                </a:solidFill>
                <a:latin typeface="Arial" panose="020B0604020202020204" pitchFamily="34" charset="0"/>
                <a:ea typeface="Times New Roman" panose="02020603050405020304" pitchFamily="18" charset="0"/>
              </a:rPr>
              <a:t> (Patrioti Ukrajiny) a neonacistického zoskupenia </a:t>
            </a:r>
            <a:r>
              <a:rPr lang="sk-SK" sz="1400" dirty="0" err="1">
                <a:solidFill>
                  <a:srgbClr val="000000"/>
                </a:solidFill>
                <a:latin typeface="Arial" panose="020B0604020202020204" pitchFamily="34" charset="0"/>
                <a:ea typeface="Times New Roman" panose="02020603050405020304" pitchFamily="18" charset="0"/>
              </a:rPr>
              <a:t>Social</a:t>
            </a:r>
            <a:r>
              <a:rPr lang="sk-SK" sz="1400" dirty="0">
                <a:solidFill>
                  <a:srgbClr val="000000"/>
                </a:solidFill>
                <a:latin typeface="Arial" panose="020B0604020202020204" pitchFamily="34" charset="0"/>
                <a:ea typeface="Times New Roman" panose="02020603050405020304" pitchFamily="18" charset="0"/>
              </a:rPr>
              <a:t>-National </a:t>
            </a:r>
            <a:r>
              <a:rPr lang="sk-SK" sz="1400" dirty="0" err="1">
                <a:solidFill>
                  <a:srgbClr val="000000"/>
                </a:solidFill>
                <a:latin typeface="Arial" panose="020B0604020202020204" pitchFamily="34" charset="0"/>
                <a:ea typeface="Times New Roman" panose="02020603050405020304" pitchFamily="18" charset="0"/>
              </a:rPr>
              <a:t>Assembly</a:t>
            </a:r>
            <a:r>
              <a:rPr lang="sk-SK" sz="1400" dirty="0">
                <a:solidFill>
                  <a:srgbClr val="000000"/>
                </a:solidFill>
                <a:latin typeface="Arial" panose="020B0604020202020204" pitchFamily="34" charset="0"/>
                <a:ea typeface="Times New Roman" panose="02020603050405020304" pitchFamily="18" charset="0"/>
              </a:rPr>
              <a:t> (Sociálno-národného zhromaždenia). Tieto organizácie v minulosti podľa </a:t>
            </a:r>
            <a:r>
              <a:rPr lang="sk-SK" sz="1400" u="sng" dirty="0" err="1">
                <a:solidFill>
                  <a:srgbClr val="17ACDD"/>
                </a:solidFill>
                <a:latin typeface="Arial" panose="020B0604020202020204" pitchFamily="34" charset="0"/>
                <a:ea typeface="Times New Roman" panose="02020603050405020304" pitchFamily="18" charset="0"/>
                <a:hlinkClick r:id="rId3"/>
              </a:rPr>
              <a:t>Aljazeery</a:t>
            </a:r>
            <a:r>
              <a:rPr lang="sk-SK" sz="1400" dirty="0">
                <a:solidFill>
                  <a:srgbClr val="000000"/>
                </a:solidFill>
                <a:latin typeface="Arial" panose="020B0604020202020204" pitchFamily="34" charset="0"/>
                <a:ea typeface="Times New Roman" panose="02020603050405020304" pitchFamily="18" charset="0"/>
              </a:rPr>
              <a:t> útočili na ukrajinské minority, ako napríklad na Rómov.  </a:t>
            </a:r>
            <a:endParaRPr lang="sk-SK" sz="1400" dirty="0">
              <a:latin typeface="Times New Roman" panose="02020603050405020304" pitchFamily="18" charset="0"/>
              <a:ea typeface="Times New Roman" panose="02020603050405020304" pitchFamily="18" charset="0"/>
            </a:endParaRPr>
          </a:p>
          <a:p>
            <a:pPr algn="just"/>
            <a:r>
              <a:rPr lang="sk-SK" sz="1400" dirty="0">
                <a:solidFill>
                  <a:srgbClr val="000000"/>
                </a:solidFill>
                <a:latin typeface="Arial" panose="020B0604020202020204" pitchFamily="34" charset="0"/>
                <a:ea typeface="Times New Roman" panose="02020603050405020304" pitchFamily="18" charset="0"/>
              </a:rPr>
              <a:t>Prápor </a:t>
            </a:r>
            <a:r>
              <a:rPr lang="sk-SK" sz="1400" dirty="0" err="1">
                <a:solidFill>
                  <a:srgbClr val="000000"/>
                </a:solidFill>
                <a:latin typeface="Arial" panose="020B0604020202020204" pitchFamily="34" charset="0"/>
                <a:ea typeface="Times New Roman" panose="02020603050405020304" pitchFamily="18" charset="0"/>
              </a:rPr>
              <a:t>Azov</a:t>
            </a:r>
            <a:r>
              <a:rPr lang="sk-SK" sz="1400" dirty="0">
                <a:solidFill>
                  <a:srgbClr val="000000"/>
                </a:solidFill>
                <a:latin typeface="Arial" panose="020B0604020202020204" pitchFamily="34" charset="0"/>
                <a:ea typeface="Times New Roman" panose="02020603050405020304" pitchFamily="18" charset="0"/>
              </a:rPr>
              <a:t> na začiatku viedol </a:t>
            </a:r>
            <a:r>
              <a:rPr lang="sk-SK" sz="1400" dirty="0" err="1">
                <a:solidFill>
                  <a:srgbClr val="000000"/>
                </a:solidFill>
                <a:latin typeface="Arial" panose="020B0604020202020204" pitchFamily="34" charset="0"/>
                <a:ea typeface="Times New Roman" panose="02020603050405020304" pitchFamily="18" charset="0"/>
              </a:rPr>
              <a:t>Andrij</a:t>
            </a:r>
            <a:r>
              <a:rPr lang="sk-SK" sz="1400" i="1" dirty="0">
                <a:solidFill>
                  <a:srgbClr val="000000"/>
                </a:solidFill>
                <a:latin typeface="Arial" panose="020B0604020202020204" pitchFamily="34" charset="0"/>
                <a:ea typeface="Times New Roman" panose="02020603050405020304" pitchFamily="18" charset="0"/>
              </a:rPr>
              <a:t> Bely </a:t>
            </a:r>
            <a:r>
              <a:rPr lang="sk-SK" sz="1400" i="1" dirty="0" err="1">
                <a:solidFill>
                  <a:srgbClr val="000000"/>
                </a:solidFill>
                <a:latin typeface="Arial" panose="020B0604020202020204" pitchFamily="34" charset="0"/>
                <a:ea typeface="Times New Roman" panose="02020603050405020304" pitchFamily="18" charset="0"/>
              </a:rPr>
              <a:t>Vozd</a:t>
            </a:r>
            <a:r>
              <a:rPr lang="sk-SK" sz="1400" dirty="0">
                <a:solidFill>
                  <a:srgbClr val="000000"/>
                </a:solidFill>
                <a:latin typeface="Arial" panose="020B0604020202020204" pitchFamily="34" charset="0"/>
                <a:ea typeface="Times New Roman" panose="02020603050405020304" pitchFamily="18" charset="0"/>
              </a:rPr>
              <a:t> (prezývka Biely vodca) </a:t>
            </a:r>
            <a:r>
              <a:rPr lang="sk-SK" sz="1400" dirty="0" err="1">
                <a:solidFill>
                  <a:srgbClr val="000000"/>
                </a:solidFill>
                <a:latin typeface="Arial" panose="020B0604020202020204" pitchFamily="34" charset="0"/>
                <a:ea typeface="Times New Roman" panose="02020603050405020304" pitchFamily="18" charset="0"/>
              </a:rPr>
              <a:t>Bileckyj</a:t>
            </a:r>
            <a:r>
              <a:rPr lang="sk-SK" sz="1400" dirty="0">
                <a:solidFill>
                  <a:srgbClr val="000000"/>
                </a:solidFill>
                <a:latin typeface="Arial" panose="020B0604020202020204" pitchFamily="34" charset="0"/>
                <a:ea typeface="Times New Roman" panose="02020603050405020304" pitchFamily="18" charset="0"/>
              </a:rPr>
              <a:t>, ktorý ešte v roku 2010 otvorene hovoril o nadradenosti bielej rasy a „podradených rasách, ktoré vedú </a:t>
            </a:r>
            <a:r>
              <a:rPr lang="sk-SK" sz="1400" dirty="0" err="1">
                <a:solidFill>
                  <a:srgbClr val="000000"/>
                </a:solidFill>
                <a:latin typeface="Arial" panose="020B0604020202020204" pitchFamily="34" charset="0"/>
                <a:ea typeface="Times New Roman" panose="02020603050405020304" pitchFamily="18" charset="0"/>
              </a:rPr>
              <a:t>Semiti</a:t>
            </a:r>
            <a:r>
              <a:rPr lang="sk-SK" sz="1400" dirty="0">
                <a:solidFill>
                  <a:srgbClr val="000000"/>
                </a:solidFill>
                <a:latin typeface="Arial" panose="020B0604020202020204" pitchFamily="34" charset="0"/>
                <a:ea typeface="Times New Roman" panose="02020603050405020304" pitchFamily="18" charset="0"/>
              </a:rPr>
              <a:t>“, uvádza </a:t>
            </a:r>
            <a:r>
              <a:rPr lang="sk-SK" sz="1400" u="sng" dirty="0" err="1">
                <a:solidFill>
                  <a:srgbClr val="17ACDD"/>
                </a:solidFill>
                <a:latin typeface="Arial" panose="020B0604020202020204" pitchFamily="34" charset="0"/>
                <a:ea typeface="Times New Roman" panose="02020603050405020304" pitchFamily="18" charset="0"/>
                <a:hlinkClick r:id="rId4"/>
              </a:rPr>
              <a:t>The</a:t>
            </a:r>
            <a:r>
              <a:rPr lang="sk-SK" sz="1400" u="sng" dirty="0">
                <a:solidFill>
                  <a:srgbClr val="17ACDD"/>
                </a:solidFill>
                <a:latin typeface="Arial" panose="020B0604020202020204" pitchFamily="34" charset="0"/>
                <a:ea typeface="Times New Roman" panose="02020603050405020304" pitchFamily="18" charset="0"/>
                <a:hlinkClick r:id="rId4"/>
              </a:rPr>
              <a:t> </a:t>
            </a:r>
            <a:r>
              <a:rPr lang="sk-SK" sz="1400" u="sng" dirty="0" err="1">
                <a:solidFill>
                  <a:srgbClr val="17ACDD"/>
                </a:solidFill>
                <a:latin typeface="Arial" panose="020B0604020202020204" pitchFamily="34" charset="0"/>
                <a:ea typeface="Times New Roman" panose="02020603050405020304" pitchFamily="18" charset="0"/>
                <a:hlinkClick r:id="rId4"/>
              </a:rPr>
              <a:t>Guardian</a:t>
            </a:r>
            <a:r>
              <a:rPr lang="sk-SK" sz="1400" dirty="0">
                <a:solidFill>
                  <a:srgbClr val="000000"/>
                </a:solidFill>
                <a:latin typeface="Arial" panose="020B0604020202020204" pitchFamily="34" charset="0"/>
                <a:ea typeface="Times New Roman" panose="02020603050405020304" pitchFamily="18" charset="0"/>
              </a:rPr>
              <a:t>. Hovorca pluku </a:t>
            </a:r>
            <a:r>
              <a:rPr lang="sk-SK" sz="1400" dirty="0" err="1">
                <a:solidFill>
                  <a:srgbClr val="000000"/>
                </a:solidFill>
                <a:latin typeface="Arial" panose="020B0604020202020204" pitchFamily="34" charset="0"/>
                <a:ea typeface="Times New Roman" panose="02020603050405020304" pitchFamily="18" charset="0"/>
              </a:rPr>
              <a:t>Azov</a:t>
            </a:r>
            <a:r>
              <a:rPr lang="sk-SK" sz="1400" dirty="0">
                <a:solidFill>
                  <a:srgbClr val="000000"/>
                </a:solidFill>
                <a:latin typeface="Arial" panose="020B0604020202020204" pitchFamily="34" charset="0"/>
                <a:ea typeface="Times New Roman" panose="02020603050405020304" pitchFamily="18" charset="0"/>
              </a:rPr>
              <a:t> </a:t>
            </a:r>
            <a:r>
              <a:rPr lang="sk-SK" sz="1400" dirty="0" err="1">
                <a:solidFill>
                  <a:srgbClr val="000000"/>
                </a:solidFill>
                <a:latin typeface="Arial" panose="020B0604020202020204" pitchFamily="34" charset="0"/>
                <a:ea typeface="Times New Roman" panose="02020603050405020304" pitchFamily="18" charset="0"/>
              </a:rPr>
              <a:t>Andrij</a:t>
            </a:r>
            <a:r>
              <a:rPr lang="sk-SK" sz="1400" dirty="0">
                <a:solidFill>
                  <a:srgbClr val="000000"/>
                </a:solidFill>
                <a:latin typeface="Arial" panose="020B0604020202020204" pitchFamily="34" charset="0"/>
                <a:ea typeface="Times New Roman" panose="02020603050405020304" pitchFamily="18" charset="0"/>
              </a:rPr>
              <a:t> </a:t>
            </a:r>
            <a:r>
              <a:rPr lang="sk-SK" sz="1400" dirty="0" err="1">
                <a:solidFill>
                  <a:srgbClr val="000000"/>
                </a:solidFill>
                <a:latin typeface="Arial" panose="020B0604020202020204" pitchFamily="34" charset="0"/>
                <a:ea typeface="Times New Roman" panose="02020603050405020304" pitchFamily="18" charset="0"/>
              </a:rPr>
              <a:t>Ďačenko</a:t>
            </a:r>
            <a:r>
              <a:rPr lang="sk-SK" sz="1400" dirty="0">
                <a:solidFill>
                  <a:srgbClr val="000000"/>
                </a:solidFill>
                <a:latin typeface="Arial" panose="020B0604020202020204" pitchFamily="34" charset="0"/>
                <a:ea typeface="Times New Roman" panose="02020603050405020304" pitchFamily="18" charset="0"/>
              </a:rPr>
              <a:t> v roku 2015 povedal, že približne 10 až 20 % jeho členov tvorili nacisti, píše</a:t>
            </a:r>
            <a:r>
              <a:rPr lang="sk-SK" sz="1400" u="sng" dirty="0">
                <a:solidFill>
                  <a:srgbClr val="17ACDD"/>
                </a:solidFill>
                <a:latin typeface="Arial" panose="020B0604020202020204" pitchFamily="34" charset="0"/>
                <a:ea typeface="Times New Roman" panose="02020603050405020304" pitchFamily="18" charset="0"/>
                <a:hlinkClick r:id="rId5"/>
              </a:rPr>
              <a:t> USA </a:t>
            </a:r>
            <a:r>
              <a:rPr lang="sk-SK" sz="1400" u="sng" dirty="0" err="1">
                <a:solidFill>
                  <a:srgbClr val="17ACDD"/>
                </a:solidFill>
                <a:latin typeface="Arial" panose="020B0604020202020204" pitchFamily="34" charset="0"/>
                <a:ea typeface="Times New Roman" panose="02020603050405020304" pitchFamily="18" charset="0"/>
                <a:hlinkClick r:id="rId5"/>
              </a:rPr>
              <a:t>Today</a:t>
            </a:r>
            <a:r>
              <a:rPr lang="sk-SK" sz="1400" dirty="0">
                <a:solidFill>
                  <a:srgbClr val="000000"/>
                </a:solidFill>
                <a:latin typeface="Arial" panose="020B0604020202020204" pitchFamily="34" charset="0"/>
                <a:ea typeface="Times New Roman" panose="02020603050405020304" pitchFamily="18" charset="0"/>
              </a:rPr>
              <a:t>. </a:t>
            </a:r>
            <a:endParaRPr lang="sk-SK" sz="1400" dirty="0">
              <a:latin typeface="Times New Roman" panose="02020603050405020304" pitchFamily="18" charset="0"/>
              <a:ea typeface="Times New Roman" panose="02020603050405020304" pitchFamily="18" charset="0"/>
            </a:endParaRPr>
          </a:p>
          <a:p>
            <a:pPr algn="just"/>
            <a:r>
              <a:rPr lang="sk-SK" sz="1400" dirty="0">
                <a:solidFill>
                  <a:srgbClr val="000000"/>
                </a:solidFill>
                <a:latin typeface="Arial" panose="020B0604020202020204" pitchFamily="34" charset="0"/>
                <a:ea typeface="Times New Roman" panose="02020603050405020304" pitchFamily="18" charset="0"/>
              </a:rPr>
              <a:t>Svojou inklináciou k nacizmu sa nijak netajili, o čom svedčia aj viaceré fotografie členov </a:t>
            </a:r>
            <a:r>
              <a:rPr lang="sk-SK" sz="1400" dirty="0" err="1">
                <a:solidFill>
                  <a:srgbClr val="000000"/>
                </a:solidFill>
                <a:latin typeface="Arial" panose="020B0604020202020204" pitchFamily="34" charset="0"/>
                <a:ea typeface="Times New Roman" panose="02020603050405020304" pitchFamily="18" charset="0"/>
              </a:rPr>
              <a:t>Azova</a:t>
            </a:r>
            <a:r>
              <a:rPr lang="sk-SK" sz="1400" dirty="0">
                <a:solidFill>
                  <a:srgbClr val="000000"/>
                </a:solidFill>
                <a:latin typeface="Arial" panose="020B0604020202020204" pitchFamily="34" charset="0"/>
                <a:ea typeface="Times New Roman" panose="02020603050405020304" pitchFamily="18" charset="0"/>
              </a:rPr>
              <a:t> s tetovaniami </a:t>
            </a:r>
            <a:r>
              <a:rPr lang="sk-SK" sz="1400" dirty="0" err="1">
                <a:solidFill>
                  <a:srgbClr val="000000"/>
                </a:solidFill>
                <a:latin typeface="Arial" panose="020B0604020202020204" pitchFamily="34" charset="0"/>
                <a:ea typeface="Times New Roman" panose="02020603050405020304" pitchFamily="18" charset="0"/>
              </a:rPr>
              <a:t>svastiky</a:t>
            </a:r>
            <a:r>
              <a:rPr lang="sk-SK" sz="1400" dirty="0">
                <a:solidFill>
                  <a:srgbClr val="000000"/>
                </a:solidFill>
                <a:latin typeface="Arial" panose="020B0604020202020204" pitchFamily="34" charset="0"/>
                <a:ea typeface="Times New Roman" panose="02020603050405020304" pitchFamily="18" charset="0"/>
              </a:rPr>
              <a:t> a iných nacistických symbolov. Podľa analytika Michala </a:t>
            </a:r>
            <a:r>
              <a:rPr lang="sk-SK" sz="1400" dirty="0" err="1">
                <a:solidFill>
                  <a:srgbClr val="000000"/>
                </a:solidFill>
                <a:latin typeface="Arial" panose="020B0604020202020204" pitchFamily="34" charset="0"/>
                <a:ea typeface="Times New Roman" panose="02020603050405020304" pitchFamily="18" charset="0"/>
              </a:rPr>
              <a:t>Lebdušku</a:t>
            </a:r>
            <a:r>
              <a:rPr lang="sk-SK" sz="1400" dirty="0">
                <a:solidFill>
                  <a:srgbClr val="000000"/>
                </a:solidFill>
                <a:latin typeface="Arial" panose="020B0604020202020204" pitchFamily="34" charset="0"/>
                <a:ea typeface="Times New Roman" panose="02020603050405020304" pitchFamily="18" charset="0"/>
              </a:rPr>
              <a:t> bol však </a:t>
            </a:r>
            <a:r>
              <a:rPr lang="sk-SK" sz="1400" dirty="0" err="1">
                <a:solidFill>
                  <a:srgbClr val="000000"/>
                </a:solidFill>
                <a:latin typeface="Arial" panose="020B0604020202020204" pitchFamily="34" charset="0"/>
                <a:ea typeface="Times New Roman" panose="02020603050405020304" pitchFamily="18" charset="0"/>
              </a:rPr>
              <a:t>Azov</a:t>
            </a:r>
            <a:r>
              <a:rPr lang="sk-SK" sz="1400" dirty="0">
                <a:solidFill>
                  <a:srgbClr val="000000"/>
                </a:solidFill>
                <a:latin typeface="Arial" panose="020B0604020202020204" pitchFamily="34" charset="0"/>
                <a:ea typeface="Times New Roman" panose="02020603050405020304" pitchFamily="18" charset="0"/>
              </a:rPr>
              <a:t> medzičasom od radikálov značne očistený a aj v roku 2014 boli neonacisti iba v menšine.</a:t>
            </a:r>
            <a:endParaRPr lang="sk-SK" sz="1400" dirty="0">
              <a:latin typeface="Times New Roman" panose="02020603050405020304" pitchFamily="18" charset="0"/>
              <a:ea typeface="Times New Roman" panose="02020603050405020304" pitchFamily="18" charset="0"/>
            </a:endParaRPr>
          </a:p>
          <a:p>
            <a:r>
              <a:rPr lang="sk-SK" sz="1400" i="1" dirty="0">
                <a:solidFill>
                  <a:srgbClr val="000000"/>
                </a:solidFill>
                <a:latin typeface="Arial" panose="020B0604020202020204" pitchFamily="34" charset="0"/>
                <a:ea typeface="Calibri" panose="020F0502020204030204" pitchFamily="34" charset="0"/>
              </a:rPr>
              <a:t>„Je pravda, že tento prápor bol v minulosti považovaný za problematický, pretože vznikol aj z radov nacionalistov a nacistov. Nie všetci členovia však boli radikálmi a od začiatku tvorili výraznú menšinu. Postupom času boli dobrovoľnícke jednotky integrované do ukrajinskej armády alebo do Národnej gardy Ukrajiny. To platí aj pre pluk </a:t>
            </a:r>
            <a:r>
              <a:rPr lang="sk-SK" sz="1400" i="1" dirty="0" err="1">
                <a:solidFill>
                  <a:srgbClr val="000000"/>
                </a:solidFill>
                <a:latin typeface="Arial" panose="020B0604020202020204" pitchFamily="34" charset="0"/>
                <a:ea typeface="Calibri" panose="020F0502020204030204" pitchFamily="34" charset="0"/>
              </a:rPr>
              <a:t>Azov</a:t>
            </a:r>
            <a:r>
              <a:rPr lang="sk-SK" sz="1400" i="1" dirty="0">
                <a:solidFill>
                  <a:srgbClr val="000000"/>
                </a:solidFill>
                <a:latin typeface="Arial" panose="020B0604020202020204" pitchFamily="34" charset="0"/>
                <a:ea typeface="Calibri" panose="020F0502020204030204" pitchFamily="34" charset="0"/>
              </a:rPr>
              <a:t>, ktorý je súčasťou národnej gardy, čo je vojenská jednotka, ktorá je podriadená ministerstvu vnútra, nie rezortu obrany. </a:t>
            </a:r>
            <a:endParaRPr lang="sk-SK" sz="1400" dirty="0"/>
          </a:p>
        </p:txBody>
      </p:sp>
    </p:spTree>
    <p:extLst>
      <p:ext uri="{BB962C8B-B14F-4D97-AF65-F5344CB8AC3E}">
        <p14:creationId xmlns:p14="http://schemas.microsoft.com/office/powerpoint/2010/main" val="2218704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4" name="Obdĺžnik 3"/>
          <p:cNvSpPr/>
          <p:nvPr/>
        </p:nvSpPr>
        <p:spPr>
          <a:xfrm>
            <a:off x="342370" y="207540"/>
            <a:ext cx="9228667" cy="6917278"/>
          </a:xfrm>
          <a:prstGeom prst="rect">
            <a:avLst/>
          </a:prstGeom>
        </p:spPr>
        <p:txBody>
          <a:bodyPr wrap="square">
            <a:spAutoFit/>
          </a:bodyPr>
          <a:lstStyle/>
          <a:p>
            <a:pPr>
              <a:spcAft>
                <a:spcPts val="0"/>
              </a:spcAft>
            </a:pPr>
            <a:r>
              <a:rPr lang="sk-SK" sz="1600" u="sng" dirty="0">
                <a:solidFill>
                  <a:srgbClr val="0563C1"/>
                </a:solidFill>
                <a:latin typeface="Arial" panose="020B0604020202020204" pitchFamily="34" charset="0"/>
                <a:ea typeface="Times New Roman" panose="02020603050405020304" pitchFamily="18" charset="0"/>
                <a:hlinkClick r:id="rId2"/>
              </a:rPr>
              <a:t>https://fakty.afp.com/doc.afp.com.327X3RR</a:t>
            </a:r>
            <a:endParaRPr lang="sk-SK" sz="1600" u="sng" dirty="0">
              <a:solidFill>
                <a:srgbClr val="0563C1"/>
              </a:solidFill>
              <a:latin typeface="Arial" panose="020B0604020202020204" pitchFamily="34" charset="0"/>
              <a:ea typeface="Times New Roman" panose="02020603050405020304" pitchFamily="18" charset="0"/>
            </a:endParaRPr>
          </a:p>
          <a:p>
            <a:pPr>
              <a:spcAft>
                <a:spcPts val="0"/>
              </a:spcAft>
            </a:pPr>
            <a:endParaRPr lang="sk-SK" sz="1400" dirty="0">
              <a:latin typeface="Times New Roman" panose="02020603050405020304" pitchFamily="18" charset="0"/>
              <a:ea typeface="Times New Roman" panose="02020603050405020304" pitchFamily="18" charset="0"/>
            </a:endParaRPr>
          </a:p>
          <a:p>
            <a:pPr fontAlgn="base">
              <a:lnSpc>
                <a:spcPts val="1680"/>
              </a:lnSpc>
              <a:spcAft>
                <a:spcPts val="0"/>
              </a:spcAft>
            </a:pPr>
            <a:r>
              <a:rPr lang="sk-SK" dirty="0">
                <a:solidFill>
                  <a:srgbClr val="212529"/>
                </a:solidFill>
                <a:ea typeface="Times New Roman" panose="02020603050405020304" pitchFamily="18" charset="0"/>
              </a:rPr>
              <a:t>Tisíce používateľov Facebooku na Slovensku zdieľali fotografiu muža s nacistickým tetovaním po celom tele spolu s tvrdením, že je "zástupcom náčelníka kyjevskej polície". To zapadá do </a:t>
            </a:r>
            <a:r>
              <a:rPr lang="sk-SK" dirty="0" err="1">
                <a:solidFill>
                  <a:srgbClr val="212529"/>
                </a:solidFill>
                <a:ea typeface="Times New Roman" panose="02020603050405020304" pitchFamily="18" charset="0"/>
              </a:rPr>
              <a:t>proruského</a:t>
            </a:r>
            <a:r>
              <a:rPr lang="sk-SK" dirty="0">
                <a:solidFill>
                  <a:srgbClr val="212529"/>
                </a:solidFill>
                <a:ea typeface="Times New Roman" panose="02020603050405020304" pitchFamily="18" charset="0"/>
              </a:rPr>
              <a:t> </a:t>
            </a:r>
            <a:r>
              <a:rPr lang="sk-SK" dirty="0" err="1">
                <a:solidFill>
                  <a:srgbClr val="212529"/>
                </a:solidFill>
                <a:ea typeface="Times New Roman" panose="02020603050405020304" pitchFamily="18" charset="0"/>
              </a:rPr>
              <a:t>naratívu</a:t>
            </a:r>
            <a:r>
              <a:rPr lang="sk-SK" dirty="0">
                <a:solidFill>
                  <a:srgbClr val="212529"/>
                </a:solidFill>
                <a:ea typeface="Times New Roman" panose="02020603050405020304" pitchFamily="18" charset="0"/>
              </a:rPr>
              <a:t>, podľa ktorého je cieľom ruskej invázie na Ukrajinu "denacifikácia" krajiny. Muž na fotografii, ktorý je podľa zistení AFP známy pod menom </a:t>
            </a:r>
            <a:r>
              <a:rPr lang="sk-SK" dirty="0" err="1">
                <a:solidFill>
                  <a:srgbClr val="212529"/>
                </a:solidFill>
                <a:ea typeface="Times New Roman" panose="02020603050405020304" pitchFamily="18" charset="0"/>
              </a:rPr>
              <a:t>Artem</a:t>
            </a:r>
            <a:r>
              <a:rPr lang="sk-SK" dirty="0">
                <a:solidFill>
                  <a:srgbClr val="212529"/>
                </a:solidFill>
                <a:ea typeface="Times New Roman" panose="02020603050405020304" pitchFamily="18" charset="0"/>
              </a:rPr>
              <a:t> Bonov, však nie je zástupcom náčelníka kyjevskej polície a neexistuje ani žiadny záznam o tom, že by niekedy bol náčelníkom alebo zástupcom náčelníka kyjevskej polície. Ak sa krajne pravicové elementy na Ukrajine od roku 2014 zviditeľnili, zďaleka nereprezentujú krajinu ani jej politické štruktúry, uviedli experti pre AFP.</a:t>
            </a:r>
            <a:r>
              <a:rPr lang="sk-SK" b="1" dirty="0">
                <a:solidFill>
                  <a:srgbClr val="000000"/>
                </a:solidFill>
                <a:ea typeface="Times New Roman" panose="02020603050405020304" pitchFamily="18" charset="0"/>
              </a:rPr>
              <a:t> </a:t>
            </a:r>
          </a:p>
          <a:p>
            <a:pPr fontAlgn="base">
              <a:lnSpc>
                <a:spcPts val="1680"/>
              </a:lnSpc>
              <a:spcAft>
                <a:spcPts val="0"/>
              </a:spcAft>
            </a:pPr>
            <a:endParaRPr lang="sk-SK" b="1" dirty="0">
              <a:solidFill>
                <a:srgbClr val="000000"/>
              </a:solidFill>
              <a:effectLst/>
              <a:ea typeface="Times New Roman" panose="02020603050405020304" pitchFamily="18" charset="0"/>
            </a:endParaRPr>
          </a:p>
          <a:p>
            <a:pPr fontAlgn="base"/>
            <a:r>
              <a:rPr lang="sk-SK" dirty="0"/>
              <a:t>Na fotkách v príspevku vidíme </a:t>
            </a:r>
            <a:r>
              <a:rPr lang="sk-SK" dirty="0" err="1"/>
              <a:t>holohlaveho</a:t>
            </a:r>
            <a:r>
              <a:rPr lang="sk-SK" dirty="0"/>
              <a:t> muža, ktorý má na tele tetovania s motívom hákového kríža, ale aj iných nacistických symbolov. Vidíme aj fotografiu vyhotovenú v supermarkete, kde je zachytený v saku uniformy s nacistickými emblémami. Súčasťou príspevku je aj fotografia skupiny ľudí, ktorí majú dvihnuté pravice v nacistickom geste.</a:t>
            </a:r>
          </a:p>
          <a:p>
            <a:r>
              <a:rPr lang="sk-SK" dirty="0"/>
              <a:t>Ďalší obrázok - koláž toho istého muža bez trička s viditeľnými nacistickými tetovaniami držiaceho zbraň a jeho fotografia v uniforme s nápisom "</a:t>
            </a:r>
            <a:r>
              <a:rPr lang="sk-SK" dirty="0" err="1"/>
              <a:t>Militsiya</a:t>
            </a:r>
            <a:r>
              <a:rPr lang="sk-SK" dirty="0"/>
              <a:t>" - bol zdieľaný v ďalších príspevkoch spolu s tvrdením, že zobrazujú zástupcu náčelníka kyjevskej polície. V Poľsku kolovali príspevky, podľa ktorých mal tento muž prísť do krajiny ako utečenec a v súčasnosti má byť chránený novým zákonom zakazujúcim vyhostenie ukrajinských utečencov aj v prípade, že sa voči domácim obyvateľom dopustia zločinu. AFP túto dezinformáciu vyvrátila </a:t>
            </a:r>
          </a:p>
          <a:p>
            <a:pPr fontAlgn="base"/>
            <a:r>
              <a:rPr lang="sk-SK" dirty="0"/>
              <a:t>Muž bol identifikovaný ako </a:t>
            </a:r>
            <a:r>
              <a:rPr lang="sk-SK" dirty="0" err="1"/>
              <a:t>Artem</a:t>
            </a:r>
            <a:r>
              <a:rPr lang="sk-SK" dirty="0"/>
              <a:t> Bonov. Nie je zástupca náčelníka kyjevskej polície ani náčelník polície, ako sa tvrdí aj v</a:t>
            </a:r>
            <a:r>
              <a:rPr lang="sk-SK" u="sng" dirty="0">
                <a:hlinkClick r:id="rId3"/>
              </a:rPr>
              <a:t> iných jazykoch</a:t>
            </a:r>
            <a:r>
              <a:rPr lang="sk-SK" dirty="0"/>
              <a:t>, overila agentúra AFP.</a:t>
            </a:r>
          </a:p>
          <a:p>
            <a:pPr fontAlgn="base"/>
            <a:r>
              <a:rPr lang="sk-SK" dirty="0"/>
              <a:t>K rovnakému záveru, že Bonov nie je náčelníkom ani zástupcom náčelníka kyjevskej polície, dospeli aj ďalšie organizácie zaoberajúce sa overovaním faktov, napríklad </a:t>
            </a:r>
            <a:r>
              <a:rPr lang="sk-SK" u="sng" dirty="0" err="1">
                <a:hlinkClick r:id="rId4"/>
              </a:rPr>
              <a:t>Ellinika</a:t>
            </a:r>
            <a:r>
              <a:rPr lang="sk-SK" u="sng" dirty="0">
                <a:hlinkClick r:id="rId4"/>
              </a:rPr>
              <a:t> </a:t>
            </a:r>
            <a:r>
              <a:rPr lang="sk-SK" u="sng" dirty="0" err="1">
                <a:hlinkClick r:id="rId4"/>
              </a:rPr>
              <a:t>Hoaxes</a:t>
            </a:r>
            <a:r>
              <a:rPr lang="sk-SK" dirty="0"/>
              <a:t> v Grécku a </a:t>
            </a:r>
            <a:r>
              <a:rPr lang="sk-SK" u="sng" dirty="0" err="1">
                <a:hlinkClick r:id="rId5"/>
              </a:rPr>
              <a:t>Istinomer</a:t>
            </a:r>
            <a:r>
              <a:rPr lang="sk-SK" dirty="0"/>
              <a:t> v Srbsku.</a:t>
            </a:r>
          </a:p>
          <a:p>
            <a:endParaRPr lang="sk-SK" sz="1600" b="1" dirty="0">
              <a:effectLst/>
              <a:latin typeface="Times New Roman" panose="02020603050405020304" pitchFamily="18" charset="0"/>
              <a:ea typeface="Times New Roman" panose="02020603050405020304" pitchFamily="18" charset="0"/>
            </a:endParaRPr>
          </a:p>
        </p:txBody>
      </p:sp>
      <p:pic>
        <p:nvPicPr>
          <p:cNvPr id="5" name="Obrázok 4"/>
          <p:cNvPicPr>
            <a:picLocks noChangeAspect="1"/>
          </p:cNvPicPr>
          <p:nvPr/>
        </p:nvPicPr>
        <p:blipFill>
          <a:blip r:embed="rId6"/>
          <a:stretch>
            <a:fillRect/>
          </a:stretch>
        </p:blipFill>
        <p:spPr>
          <a:xfrm>
            <a:off x="9571037" y="461540"/>
            <a:ext cx="1838325" cy="2486025"/>
          </a:xfrm>
          <a:prstGeom prst="rect">
            <a:avLst/>
          </a:prstGeom>
        </p:spPr>
      </p:pic>
    </p:spTree>
    <p:extLst>
      <p:ext uri="{BB962C8B-B14F-4D97-AF65-F5344CB8AC3E}">
        <p14:creationId xmlns:p14="http://schemas.microsoft.com/office/powerpoint/2010/main" val="4091082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55224" y="406671"/>
            <a:ext cx="6804725" cy="646331"/>
          </a:xfrm>
          <a:prstGeom prst="rect">
            <a:avLst/>
          </a:prstGeom>
          <a:noFill/>
        </p:spPr>
        <p:txBody>
          <a:bodyPr wrap="square" rtlCol="0">
            <a:spAutoFit/>
          </a:bodyPr>
          <a:lstStyle/>
          <a:p>
            <a:r>
              <a:rPr lang="sk-SK" sz="3600" dirty="0"/>
              <a:t>Čo ak fakty nezaberajú</a:t>
            </a:r>
            <a:endParaRPr lang="en-US" sz="3600" dirty="0">
              <a:solidFill>
                <a:schemeClr val="tx1">
                  <a:lumMod val="75000"/>
                  <a:lumOff val="25000"/>
                </a:schemeClr>
              </a:solidFill>
              <a:ea typeface="Nexa Bold" charset="0"/>
              <a:cs typeface="Nexa Bold" charset="0"/>
            </a:endParaRPr>
          </a:p>
        </p:txBody>
      </p:sp>
      <p:sp>
        <p:nvSpPr>
          <p:cNvPr id="13" name="Rectangle 12"/>
          <p:cNvSpPr/>
          <p:nvPr/>
        </p:nvSpPr>
        <p:spPr>
          <a:xfrm>
            <a:off x="973258" y="1016758"/>
            <a:ext cx="9279695" cy="8002191"/>
          </a:xfrm>
          <a:prstGeom prst="rect">
            <a:avLst/>
          </a:prstGeom>
        </p:spPr>
        <p:txBody>
          <a:bodyPr wrap="square">
            <a:spAutoFit/>
          </a:bodyPr>
          <a:lstStyle/>
          <a:p>
            <a:r>
              <a:rPr lang="sk-SK" dirty="0"/>
              <a:t>Ocitnúť sa v debate, kde niekto odmieta akékoľvek fakty, dá zabrať najmä vašej sebakontrole. Okrem osobných skúseností môžete urobiť aj ďalšie kroky, ktoré povedú najmä k úctivému rozhovoru. Pre </a:t>
            </a:r>
            <a:r>
              <a:rPr lang="sk-SK" u="sng" dirty="0" err="1">
                <a:hlinkClick r:id="rId2"/>
              </a:rPr>
              <a:t>Scientific</a:t>
            </a:r>
            <a:r>
              <a:rPr lang="sk-SK" u="sng" dirty="0">
                <a:hlinkClick r:id="rId2"/>
              </a:rPr>
              <a:t> American</a:t>
            </a:r>
            <a:r>
              <a:rPr lang="sk-SK" dirty="0"/>
              <a:t> ich zhrnul autor Michael </a:t>
            </a:r>
            <a:r>
              <a:rPr lang="sk-SK" dirty="0" err="1"/>
              <a:t>Shermer</a:t>
            </a:r>
            <a:r>
              <a:rPr lang="sk-SK" dirty="0"/>
              <a:t>:</a:t>
            </a:r>
          </a:p>
          <a:p>
            <a:pPr lvl="0"/>
            <a:endParaRPr lang="sk-SK" dirty="0"/>
          </a:p>
          <a:p>
            <a:pPr lvl="0"/>
            <a:r>
              <a:rPr lang="sk-SK" b="1" dirty="0"/>
              <a:t>Emócie udržujte na uzde. Ak je emotívna druhá strana, snažte sa empaticky zistiť prečo.</a:t>
            </a:r>
          </a:p>
          <a:p>
            <a:pPr lvl="0"/>
            <a:endParaRPr lang="sk-SK" b="1" dirty="0"/>
          </a:p>
          <a:p>
            <a:pPr lvl="0"/>
            <a:r>
              <a:rPr lang="sk-SK" b="1" dirty="0"/>
              <a:t>Diskutujte, neútočte. Nepoužívajte argumenty ad </a:t>
            </a:r>
            <a:r>
              <a:rPr lang="sk-SK" b="1" dirty="0" err="1"/>
              <a:t>hominem</a:t>
            </a:r>
            <a:r>
              <a:rPr lang="sk-SK" b="1" dirty="0"/>
              <a:t> – neútočte na povahu, motívy či vlastnosti oponenta, zamerajte sa na jeho argumenty. Taktiež sa vyhnite argumentom ad </a:t>
            </a:r>
            <a:r>
              <a:rPr lang="sk-SK" b="1" dirty="0" err="1"/>
              <a:t>hitlerum</a:t>
            </a:r>
            <a:r>
              <a:rPr lang="sk-SK" b="1" dirty="0"/>
              <a:t>, v ktorom oponentov názor zmetiete zo stola len preto, že rovnaký názor zastával aj Adolf Hitler.</a:t>
            </a:r>
          </a:p>
          <a:p>
            <a:pPr lvl="0"/>
            <a:endParaRPr lang="sk-SK" b="1" dirty="0"/>
          </a:p>
          <a:p>
            <a:pPr lvl="0"/>
            <a:r>
              <a:rPr lang="sk-SK" b="1" dirty="0"/>
              <a:t>Pozorne počúvajte (alebo čítajte).</a:t>
            </a:r>
          </a:p>
          <a:p>
            <a:pPr lvl="0"/>
            <a:endParaRPr lang="sk-SK" b="1" dirty="0"/>
          </a:p>
          <a:p>
            <a:pPr lvl="0"/>
            <a:r>
              <a:rPr lang="sk-SK" b="1" dirty="0"/>
              <a:t>Správajte sa úctivo</a:t>
            </a:r>
          </a:p>
          <a:p>
            <a:pPr lvl="0"/>
            <a:endParaRPr lang="sk-SK" b="1" dirty="0"/>
          </a:p>
          <a:p>
            <a:pPr lvl="0"/>
            <a:r>
              <a:rPr lang="sk-SK" b="1" dirty="0"/>
              <a:t>Usilujte sa pochopiť, prečo má druhá osoba názor, aký má. Následne uznajte, že rozumiete, prečo tento názor zastáva.</a:t>
            </a:r>
          </a:p>
          <a:p>
            <a:pPr lvl="0"/>
            <a:endParaRPr lang="sk-SK" b="1" dirty="0"/>
          </a:p>
          <a:p>
            <a:pPr lvl="0"/>
            <a:r>
              <a:rPr lang="sk-SK" b="1" dirty="0"/>
              <a:t>Snažte sa poukázať na to, že pripustenie faktov nemusí nutne znamenať aj zmenu svetonázoru.</a:t>
            </a:r>
          </a:p>
          <a:p>
            <a:pPr lvl="0"/>
            <a:endParaRPr lang="sk-SK" dirty="0"/>
          </a:p>
          <a:p>
            <a:r>
              <a:rPr lang="sk-SK" sz="1400" dirty="0">
                <a:hlinkClick r:id="rId2"/>
              </a:rPr>
              <a:t>https://www.scientificamerican.com/article/how-to-convince-someone-when-facts-fail/</a:t>
            </a:r>
            <a:endParaRPr lang="sk-SK" sz="1400" dirty="0"/>
          </a:p>
          <a:p>
            <a:endParaRPr lang="sk-SK" sz="1400" dirty="0"/>
          </a:p>
          <a:p>
            <a:pPr lvl="0"/>
            <a:r>
              <a:rPr lang="sk-SK" dirty="0"/>
              <a:t> </a:t>
            </a:r>
            <a:br>
              <a:rPr lang="sk-SK" dirty="0"/>
            </a:br>
            <a:br>
              <a:rPr lang="sk-SK" dirty="0"/>
            </a:br>
            <a:endParaRPr lang="sk-SK" dirty="0"/>
          </a:p>
          <a:p>
            <a:endParaRPr lang="sk-SK" dirty="0"/>
          </a:p>
          <a:p>
            <a:endParaRPr lang="sk-SK" dirty="0"/>
          </a:p>
          <a:p>
            <a:endParaRPr lang="sk-SK" b="1" dirty="0"/>
          </a:p>
          <a:p>
            <a:endParaRPr lang="sk-SK" dirty="0"/>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28</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40312" y="406671"/>
            <a:ext cx="532946" cy="604238"/>
          </a:xfrm>
          <a:prstGeom prst="rect">
            <a:avLst/>
          </a:prstGeom>
        </p:spPr>
      </p:pic>
    </p:spTree>
    <p:extLst>
      <p:ext uri="{BB962C8B-B14F-4D97-AF65-F5344CB8AC3E}">
        <p14:creationId xmlns:p14="http://schemas.microsoft.com/office/powerpoint/2010/main" val="2513443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09600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079835" y="4174003"/>
            <a:ext cx="184731" cy="1107996"/>
          </a:xfrm>
          <a:prstGeom prst="rect">
            <a:avLst/>
          </a:prstGeom>
          <a:noFill/>
        </p:spPr>
        <p:txBody>
          <a:bodyPr wrap="none" rtlCol="0">
            <a:spAutoFit/>
          </a:bodyPr>
          <a:lstStyle/>
          <a:p>
            <a:endParaRPr lang="en-US" sz="6600" b="1" dirty="0">
              <a:solidFill>
                <a:schemeClr val="tx1">
                  <a:lumMod val="75000"/>
                  <a:lumOff val="25000"/>
                </a:schemeClr>
              </a:solidFill>
              <a:ea typeface="Roboto" charset="0"/>
              <a:cs typeface="Roboto" charset="0"/>
            </a:endParaRPr>
          </a:p>
        </p:txBody>
      </p:sp>
      <p:sp>
        <p:nvSpPr>
          <p:cNvPr id="12" name="Rectangle 11"/>
          <p:cNvSpPr/>
          <p:nvPr/>
        </p:nvSpPr>
        <p:spPr>
          <a:xfrm>
            <a:off x="6050613" y="343832"/>
            <a:ext cx="6235542" cy="7017306"/>
          </a:xfrm>
          <a:prstGeom prst="rect">
            <a:avLst/>
          </a:prstGeom>
        </p:spPr>
        <p:txBody>
          <a:bodyPr wrap="square">
            <a:spAutoFit/>
          </a:bodyPr>
          <a:lstStyle/>
          <a:p>
            <a:r>
              <a:rPr lang="sk-SK" dirty="0"/>
              <a:t>1/ Dôvera („</a:t>
            </a:r>
            <a:r>
              <a:rPr lang="sk-SK" dirty="0" err="1"/>
              <a:t>Confidence</a:t>
            </a:r>
            <a:r>
              <a:rPr lang="sk-SK" dirty="0"/>
              <a:t>“) – teda nakoľko človek dôveruje účinnosti a bezpečnosti vakcíny, ktorú mu experti ponúkajú. </a:t>
            </a:r>
          </a:p>
          <a:p>
            <a:r>
              <a:rPr lang="sk-SK" dirty="0"/>
              <a:t>2/ Pocit vlastného odolnosti a zraniteľnosti („</a:t>
            </a:r>
            <a:r>
              <a:rPr lang="sk-SK" dirty="0" err="1"/>
              <a:t>Complacency</a:t>
            </a:r>
            <a:r>
              <a:rPr lang="sk-SK" dirty="0"/>
              <a:t>“- či človek vníma ochorenie ako vážne riziko pre svoje zdravie.</a:t>
            </a:r>
          </a:p>
          <a:p>
            <a:r>
              <a:rPr lang="sk-SK" dirty="0"/>
              <a:t>3/ Kalkulácia („</a:t>
            </a:r>
            <a:r>
              <a:rPr lang="sk-SK" dirty="0" err="1"/>
              <a:t>Calculation</a:t>
            </a:r>
            <a:r>
              <a:rPr lang="sk-SK" dirty="0"/>
              <a:t>“) – posúdenie toho, aké sú vlastné náklady a benefity, ktoré človek investuje a získava, ak sa rozhodne zaočkovať sa.</a:t>
            </a:r>
          </a:p>
          <a:p>
            <a:r>
              <a:rPr lang="sk-SK" dirty="0"/>
              <a:t>4/ Obmedzenia (alebo pohodlie) („</a:t>
            </a:r>
            <a:r>
              <a:rPr lang="sk-SK" dirty="0" err="1"/>
              <a:t>Constraints</a:t>
            </a:r>
            <a:r>
              <a:rPr lang="sk-SK" dirty="0"/>
              <a:t> (or </a:t>
            </a:r>
            <a:r>
              <a:rPr lang="sk-SK" dirty="0" err="1"/>
              <a:t>convenience</a:t>
            </a:r>
            <a:r>
              <a:rPr lang="sk-SK" dirty="0"/>
              <a:t>)“ – Aká je miera obmedzení alebo ľahkosti, ktorú musí vynaložiť na to, aby sa dostal k vakcíne.</a:t>
            </a:r>
          </a:p>
          <a:p>
            <a:r>
              <a:rPr lang="sk-SK" dirty="0"/>
              <a:t>5/ Kolektívna zodpovednosť („</a:t>
            </a:r>
            <a:r>
              <a:rPr lang="sk-SK" dirty="0" err="1"/>
              <a:t>Collective</a:t>
            </a:r>
            <a:r>
              <a:rPr lang="sk-SK" dirty="0"/>
              <a:t> </a:t>
            </a:r>
            <a:r>
              <a:rPr lang="sk-SK" dirty="0" err="1"/>
              <a:t>responsibility</a:t>
            </a:r>
            <a:r>
              <a:rPr lang="sk-SK" dirty="0"/>
              <a:t>“) – ochota myslieť na druhých a chrániť ich. </a:t>
            </a:r>
          </a:p>
          <a:p>
            <a:endParaRPr lang="sk-SK" dirty="0"/>
          </a:p>
          <a:p>
            <a:r>
              <a:rPr lang="sk-SK" dirty="0"/>
              <a:t>Ak teda uvažujeme o tom, kedy a prečo ľudia budú vakcíny odmietať alebo schvaľovať, musí nás zaujímať aj týchto päť faktorov autorky </a:t>
            </a:r>
            <a:r>
              <a:rPr lang="sk-SK" dirty="0" err="1"/>
              <a:t>Cornelie</a:t>
            </a:r>
            <a:r>
              <a:rPr lang="sk-SK" dirty="0"/>
              <a:t> </a:t>
            </a:r>
            <a:r>
              <a:rPr lang="sk-SK" dirty="0" err="1"/>
              <a:t>Betsch</a:t>
            </a:r>
            <a:r>
              <a:rPr lang="sk-SK" dirty="0"/>
              <a:t>. To, či sa ľudia vedia ľahko dostať k vakcíne, či ich to stojí čas alebo námahu, to, či sú schopní myslieť aj na iných (nie iba na seba), to či dôverujú verejným autoritám, a to či sa cítia zraniteľní v tejto </a:t>
            </a:r>
            <a:r>
              <a:rPr lang="sk-SK" dirty="0" err="1"/>
              <a:t>covidovej</a:t>
            </a:r>
            <a:r>
              <a:rPr lang="sk-SK" dirty="0"/>
              <a:t> dobe– je prinajmenšom rovnako dôležité. </a:t>
            </a:r>
          </a:p>
          <a:p>
            <a:endParaRPr lang="sk-SK" dirty="0"/>
          </a:p>
          <a:p>
            <a:r>
              <a:rPr lang="sk-SK" dirty="0"/>
              <a:t>(Celý článok Davida </a:t>
            </a:r>
            <a:r>
              <a:rPr lang="sk-SK" dirty="0" err="1"/>
              <a:t>Robsona</a:t>
            </a:r>
            <a:r>
              <a:rPr lang="sk-SK" dirty="0"/>
              <a:t> z BBC </a:t>
            </a:r>
            <a:r>
              <a:rPr lang="sk-SK" dirty="0" err="1"/>
              <a:t>Future</a:t>
            </a:r>
            <a:r>
              <a:rPr lang="sk-SK" dirty="0"/>
              <a:t>, 2021 </a:t>
            </a:r>
            <a:r>
              <a:rPr lang="sk-SK" u="sng" dirty="0">
                <a:hlinkClick r:id="rId3"/>
              </a:rPr>
              <a:t>https://bbc.in/3ywNFIA</a:t>
            </a:r>
            <a:r>
              <a:rPr lang="sk-SK" dirty="0"/>
              <a:t> , obr. </a:t>
            </a:r>
            <a:r>
              <a:rPr lang="sk-SK" dirty="0" err="1"/>
              <a:t>Andriy</a:t>
            </a:r>
            <a:r>
              <a:rPr lang="sk-SK" dirty="0"/>
              <a:t> </a:t>
            </a:r>
            <a:r>
              <a:rPr lang="sk-SK" dirty="0" err="1"/>
              <a:t>Onufriyenko</a:t>
            </a:r>
            <a:r>
              <a:rPr lang="sk-SK" dirty="0"/>
              <a:t>/</a:t>
            </a:r>
            <a:r>
              <a:rPr lang="sk-SK" dirty="0" err="1"/>
              <a:t>Getty</a:t>
            </a:r>
            <a:r>
              <a:rPr lang="sk-SK" dirty="0"/>
              <a:t> </a:t>
            </a:r>
            <a:r>
              <a:rPr lang="sk-SK" dirty="0" err="1"/>
              <a:t>Images</a:t>
            </a:r>
            <a:r>
              <a:rPr lang="sk-SK" dirty="0"/>
              <a:t>)</a:t>
            </a:r>
          </a:p>
          <a:p>
            <a:r>
              <a:rPr lang="sk-SK" dirty="0"/>
              <a:t> </a:t>
            </a:r>
          </a:p>
          <a:p>
            <a:endParaRPr lang="sk-SK" dirty="0"/>
          </a:p>
        </p:txBody>
      </p:sp>
      <p:sp>
        <p:nvSpPr>
          <p:cNvPr id="13" name="Rectangle 12"/>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8346" y="6301947"/>
            <a:ext cx="723275" cy="246221"/>
          </a:xfrm>
          <a:prstGeom prst="rect">
            <a:avLst/>
          </a:prstGeom>
          <a:noFill/>
        </p:spPr>
        <p:txBody>
          <a:bodyPr wrap="none" rtlCol="0">
            <a:spAutoFit/>
          </a:bodyPr>
          <a:lstStyle/>
          <a:p>
            <a:r>
              <a:rPr lang="en-US" sz="1000" dirty="0">
                <a:solidFill>
                  <a:schemeClr val="bg1"/>
                </a:solidFill>
                <a:latin typeface="Roboto Medium" charset="0"/>
                <a:ea typeface="Roboto Medium" charset="0"/>
                <a:cs typeface="Roboto Medium" charset="0"/>
              </a:rPr>
              <a:t>Slide / </a:t>
            </a:r>
            <a:r>
              <a:rPr lang="en-US" sz="1000" dirty="0">
                <a:solidFill>
                  <a:schemeClr val="bg1"/>
                </a:solidFill>
                <a:latin typeface="Roboto Thin" charset="0"/>
                <a:ea typeface="Roboto Thin" charset="0"/>
                <a:cs typeface="Roboto Thin" charset="0"/>
              </a:rPr>
              <a:t>01</a:t>
            </a:r>
          </a:p>
        </p:txBody>
      </p:sp>
      <p:sp>
        <p:nvSpPr>
          <p:cNvPr id="15" name="Rectangle 14"/>
          <p:cNvSpPr/>
          <p:nvPr/>
        </p:nvSpPr>
        <p:spPr>
          <a:xfrm>
            <a:off x="1267377" y="83129"/>
            <a:ext cx="1694485" cy="1687614"/>
          </a:xfrm>
          <a:prstGeom prst="rect">
            <a:avLst/>
          </a:prstGeom>
          <a:noFill/>
          <a:ln w="190500">
            <a:solidFill>
              <a:srgbClr val="FF9F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443498" y="437803"/>
            <a:ext cx="1057725" cy="1200329"/>
          </a:xfrm>
          <a:prstGeom prst="rect">
            <a:avLst/>
          </a:prstGeom>
          <a:noFill/>
        </p:spPr>
        <p:txBody>
          <a:bodyPr wrap="none" rtlCol="0">
            <a:spAutoFit/>
          </a:bodyPr>
          <a:lstStyle/>
          <a:p>
            <a:r>
              <a:rPr lang="sk-SK" sz="2400" dirty="0">
                <a:solidFill>
                  <a:srgbClr val="FF9F1B"/>
                </a:solidFill>
                <a:ea typeface="Nexa Bold" charset="0"/>
                <a:cs typeface="Nexa Bold" charset="0"/>
              </a:rPr>
              <a:t>Nie je</a:t>
            </a:r>
          </a:p>
          <a:p>
            <a:r>
              <a:rPr lang="sk-SK" sz="2400" dirty="0">
                <a:solidFill>
                  <a:srgbClr val="FF9F1B"/>
                </a:solidFill>
                <a:ea typeface="Nexa Bold" charset="0"/>
                <a:cs typeface="Nexa Bold" charset="0"/>
              </a:rPr>
              <a:t>všetko </a:t>
            </a:r>
          </a:p>
          <a:p>
            <a:r>
              <a:rPr lang="sk-SK" sz="2400" dirty="0">
                <a:solidFill>
                  <a:srgbClr val="FF9F1B"/>
                </a:solidFill>
                <a:ea typeface="Nexa Bold" charset="0"/>
                <a:cs typeface="Nexa Bold" charset="0"/>
              </a:rPr>
              <a:t>zlato...</a:t>
            </a:r>
            <a:endParaRPr lang="en-US" sz="2400" dirty="0">
              <a:solidFill>
                <a:schemeClr val="bg1"/>
              </a:solidFill>
              <a:ea typeface="Nexa Bold" charset="0"/>
              <a:cs typeface="Nexa Bold" charset="0"/>
            </a:endParaRPr>
          </a:p>
        </p:txBody>
      </p:sp>
      <p:sp>
        <p:nvSpPr>
          <p:cNvPr id="17" name="Rectangle 16"/>
          <p:cNvSpPr/>
          <p:nvPr/>
        </p:nvSpPr>
        <p:spPr>
          <a:xfrm>
            <a:off x="358346" y="1992806"/>
            <a:ext cx="5516146" cy="4801314"/>
          </a:xfrm>
          <a:prstGeom prst="rect">
            <a:avLst/>
          </a:prstGeom>
        </p:spPr>
        <p:txBody>
          <a:bodyPr wrap="square">
            <a:spAutoFit/>
          </a:bodyPr>
          <a:lstStyle/>
          <a:p>
            <a:r>
              <a:rPr lang="sk-SK" dirty="0">
                <a:solidFill>
                  <a:schemeClr val="bg1"/>
                </a:solidFill>
              </a:rPr>
              <a:t>Britský publicista David </a:t>
            </a:r>
            <a:r>
              <a:rPr lang="sk-SK" dirty="0" err="1">
                <a:solidFill>
                  <a:schemeClr val="bg1"/>
                </a:solidFill>
              </a:rPr>
              <a:t>Robson</a:t>
            </a:r>
            <a:r>
              <a:rPr lang="sk-SK" dirty="0">
                <a:solidFill>
                  <a:schemeClr val="bg1"/>
                </a:solidFill>
              </a:rPr>
              <a:t> publikoval zaujímavú analýzu o ľuďoch, ktorí odmietajú, alebo nie sú naklonení očkovaniu, a diskusie s nimi začínajú pripomínať akúsi „kultúrnu vojnu“. David je autorom bestselleru „Pasca inteligencie - ako revolucionizovať vlastné myslenie a rozumnejšie sa rozhodovať“ (</a:t>
            </a:r>
            <a:r>
              <a:rPr lang="sk-SK" dirty="0" err="1">
                <a:solidFill>
                  <a:schemeClr val="bg1"/>
                </a:solidFill>
              </a:rPr>
              <a:t>Hodder</a:t>
            </a:r>
            <a:r>
              <a:rPr lang="sk-SK" dirty="0">
                <a:solidFill>
                  <a:schemeClr val="bg1"/>
                </a:solidFill>
              </a:rPr>
              <a:t> </a:t>
            </a:r>
            <a:r>
              <a:rPr lang="sk-SK" dirty="0" err="1">
                <a:solidFill>
                  <a:schemeClr val="bg1"/>
                </a:solidFill>
              </a:rPr>
              <a:t>Paperbacks</a:t>
            </a:r>
            <a:r>
              <a:rPr lang="sk-SK" dirty="0">
                <a:solidFill>
                  <a:schemeClr val="bg1"/>
                </a:solidFill>
              </a:rPr>
              <a:t>, 2020</a:t>
            </a:r>
            <a:r>
              <a:rPr lang="sk-SK" dirty="0"/>
              <a:t>, </a:t>
            </a:r>
            <a:r>
              <a:rPr lang="sk-SK" u="sng" dirty="0">
                <a:hlinkClick r:id="rId4"/>
              </a:rPr>
              <a:t>https://amzn.to/3s13JQG</a:t>
            </a:r>
            <a:r>
              <a:rPr lang="sk-SK" dirty="0"/>
              <a:t> ) </a:t>
            </a:r>
          </a:p>
          <a:p>
            <a:pPr marL="285750" indent="-285750">
              <a:buFontTx/>
              <a:buChar char="-"/>
            </a:pPr>
            <a:endParaRPr lang="sk-SK" dirty="0"/>
          </a:p>
          <a:p>
            <a:r>
              <a:rPr lang="sk-SK" dirty="0">
                <a:solidFill>
                  <a:schemeClr val="bg1"/>
                </a:solidFill>
              </a:rPr>
              <a:t>Za užitočný nástroj ako porozumieť váhaniu a motiváciám pre alebo proti očkovaniu považuje model piatich psychologických faktorov, ktoré je dobré zohľadňovať pri práci s verejnosťou. Model v roku 2018 formulovala – spoločne so svojím tímom - </a:t>
            </a:r>
            <a:r>
              <a:rPr lang="sk-SK" dirty="0" err="1">
                <a:solidFill>
                  <a:schemeClr val="bg1"/>
                </a:solidFill>
              </a:rPr>
              <a:t>Cornelia</a:t>
            </a:r>
            <a:r>
              <a:rPr lang="sk-SK" dirty="0">
                <a:solidFill>
                  <a:schemeClr val="bg1"/>
                </a:solidFill>
              </a:rPr>
              <a:t> </a:t>
            </a:r>
            <a:r>
              <a:rPr lang="sk-SK" dirty="0" err="1">
                <a:solidFill>
                  <a:schemeClr val="bg1"/>
                </a:solidFill>
              </a:rPr>
              <a:t>Betsch</a:t>
            </a:r>
            <a:r>
              <a:rPr lang="sk-SK" dirty="0">
                <a:solidFill>
                  <a:schemeClr val="bg1"/>
                </a:solidFill>
              </a:rPr>
              <a:t> z </a:t>
            </a:r>
            <a:r>
              <a:rPr lang="sk-SK" dirty="0" err="1">
                <a:solidFill>
                  <a:schemeClr val="bg1"/>
                </a:solidFill>
              </a:rPr>
              <a:t>University</a:t>
            </a:r>
            <a:r>
              <a:rPr lang="sk-SK" dirty="0">
                <a:solidFill>
                  <a:schemeClr val="bg1"/>
                </a:solidFill>
              </a:rPr>
              <a:t> of </a:t>
            </a:r>
            <a:r>
              <a:rPr lang="sk-SK" dirty="0" err="1">
                <a:solidFill>
                  <a:schemeClr val="bg1"/>
                </a:solidFill>
              </a:rPr>
              <a:t>Erfurt</a:t>
            </a:r>
            <a:r>
              <a:rPr lang="sk-SK" dirty="0">
                <a:solidFill>
                  <a:schemeClr val="bg1"/>
                </a:solidFill>
              </a:rPr>
              <a:t>). Model bol nazvaný „Päť C“ (teda </a:t>
            </a:r>
            <a:r>
              <a:rPr lang="sk-SK" dirty="0" err="1">
                <a:solidFill>
                  <a:schemeClr val="bg1"/>
                </a:solidFill>
              </a:rPr>
              <a:t>Confidence</a:t>
            </a:r>
            <a:r>
              <a:rPr lang="sk-SK" dirty="0">
                <a:solidFill>
                  <a:schemeClr val="bg1"/>
                </a:solidFill>
              </a:rPr>
              <a:t>, </a:t>
            </a:r>
            <a:r>
              <a:rPr lang="sk-SK" dirty="0" err="1">
                <a:solidFill>
                  <a:schemeClr val="bg1"/>
                </a:solidFill>
              </a:rPr>
              <a:t>Complacency</a:t>
            </a:r>
            <a:r>
              <a:rPr lang="sk-SK" dirty="0">
                <a:solidFill>
                  <a:schemeClr val="bg1"/>
                </a:solidFill>
              </a:rPr>
              <a:t>, </a:t>
            </a:r>
            <a:r>
              <a:rPr lang="sk-SK" dirty="0" err="1">
                <a:solidFill>
                  <a:schemeClr val="bg1"/>
                </a:solidFill>
              </a:rPr>
              <a:t>Calculation</a:t>
            </a:r>
            <a:r>
              <a:rPr lang="sk-SK" dirty="0">
                <a:solidFill>
                  <a:schemeClr val="bg1"/>
                </a:solidFill>
              </a:rPr>
              <a:t>, </a:t>
            </a:r>
            <a:r>
              <a:rPr lang="sk-SK" dirty="0" err="1">
                <a:solidFill>
                  <a:schemeClr val="bg1"/>
                </a:solidFill>
              </a:rPr>
              <a:t>Constraints</a:t>
            </a:r>
            <a:r>
              <a:rPr lang="sk-SK" dirty="0">
                <a:solidFill>
                  <a:schemeClr val="bg1"/>
                </a:solidFill>
              </a:rPr>
              <a:t> (or </a:t>
            </a:r>
            <a:r>
              <a:rPr lang="sk-SK" dirty="0" err="1">
                <a:solidFill>
                  <a:schemeClr val="bg1"/>
                </a:solidFill>
              </a:rPr>
              <a:t>convenience</a:t>
            </a:r>
            <a:r>
              <a:rPr lang="sk-SK" dirty="0">
                <a:solidFill>
                  <a:schemeClr val="bg1"/>
                </a:solidFill>
              </a:rPr>
              <a:t>) a napokon </a:t>
            </a:r>
            <a:r>
              <a:rPr lang="sk-SK" dirty="0" err="1">
                <a:solidFill>
                  <a:schemeClr val="bg1"/>
                </a:solidFill>
              </a:rPr>
              <a:t>Collective</a:t>
            </a:r>
            <a:r>
              <a:rPr lang="sk-SK" dirty="0">
                <a:solidFill>
                  <a:schemeClr val="bg1"/>
                </a:solidFill>
              </a:rPr>
              <a:t> </a:t>
            </a:r>
            <a:r>
              <a:rPr lang="sk-SK" dirty="0" err="1">
                <a:solidFill>
                  <a:schemeClr val="bg1"/>
                </a:solidFill>
              </a:rPr>
              <a:t>responsibility</a:t>
            </a:r>
            <a:r>
              <a:rPr lang="sk-SK" dirty="0">
                <a:solidFill>
                  <a:schemeClr val="bg1"/>
                </a:solidFill>
              </a:rPr>
              <a:t>). </a:t>
            </a:r>
          </a:p>
          <a:p>
            <a:endParaRPr lang="sk-SK" dirty="0">
              <a:solidFill>
                <a:schemeClr val="bg1"/>
              </a:solidFill>
              <a:ea typeface="Roboto Medium" charset="0"/>
              <a:cs typeface="Roboto Medium" charset="0"/>
            </a:endParaRPr>
          </a:p>
        </p:txBody>
      </p:sp>
      <p:pic>
        <p:nvPicPr>
          <p:cNvPr id="18" name="Obrázok 17">
            <a:extLst>
              <a:ext uri="{FF2B5EF4-FFF2-40B4-BE49-F238E27FC236}">
                <a16:creationId xmlns:a16="http://schemas.microsoft.com/office/drawing/2014/main" id="{2019EDDF-DC81-4A7E-9A5C-25FEA33757C9}"/>
              </a:ext>
            </a:extLst>
          </p:cNvPr>
          <p:cNvPicPr>
            <a:picLocks noChangeAspect="1"/>
          </p:cNvPicPr>
          <p:nvPr/>
        </p:nvPicPr>
        <p:blipFill>
          <a:blip r:embed="rId5"/>
          <a:stretch>
            <a:fillRect/>
          </a:stretch>
        </p:blipFill>
        <p:spPr>
          <a:xfrm>
            <a:off x="440312" y="406671"/>
            <a:ext cx="532946" cy="604238"/>
          </a:xfrm>
          <a:prstGeom prst="rect">
            <a:avLst/>
          </a:prstGeom>
        </p:spPr>
      </p:pic>
      <p:sp>
        <p:nvSpPr>
          <p:cNvPr id="3" name="Zástupný objekt pre obrázok 2"/>
          <p:cNvSpPr>
            <a:spLocks noGrp="1"/>
          </p:cNvSpPr>
          <p:nvPr>
            <p:ph type="pic" sz="quarter" idx="11"/>
          </p:nvPr>
        </p:nvSpPr>
        <p:spPr>
          <a:xfrm>
            <a:off x="5874492" y="-2145772"/>
            <a:ext cx="6096000" cy="3429000"/>
          </a:xfrm>
        </p:spPr>
      </p:sp>
    </p:spTree>
    <p:extLst>
      <p:ext uri="{BB962C8B-B14F-4D97-AF65-F5344CB8AC3E}">
        <p14:creationId xmlns:p14="http://schemas.microsoft.com/office/powerpoint/2010/main" val="3064267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214745" y="28221"/>
            <a:ext cx="7495871" cy="7919860"/>
          </a:xfrm>
          <a:prstGeom prst="rect">
            <a:avLst/>
          </a:prstGeom>
        </p:spPr>
        <p:txBody>
          <a:bodyPr wrap="square">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https://dennikn.sk/2823555/moja-teta-obhajuje-putina-ako-hovorit-s-blizkym-clovekom-ktory-odmieta-realitu/?ref=inc</a:t>
            </a:r>
            <a:endParaRPr lang="sk-S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dirty="0">
                <a:latin typeface="Calibri" panose="020F0502020204030204" pitchFamily="34" charset="0"/>
                <a:ea typeface="Calibri" panose="020F0502020204030204" pitchFamily="34" charset="0"/>
                <a:cs typeface="Times New Roman" panose="02020603050405020304" pitchFamily="18" charset="0"/>
              </a:rPr>
              <a:t> </a:t>
            </a:r>
            <a:r>
              <a:rPr lang="sk-SK" sz="2000" b="1" dirty="0">
                <a:solidFill>
                  <a:srgbClr val="000000"/>
                </a:solidFill>
                <a:ea typeface="Times New Roman" panose="02020603050405020304" pitchFamily="18" charset="0"/>
              </a:rPr>
              <a:t>Moja teta obhajuje Putina. Ako hovoriť s blízkym človekom, ktorý odmieta realitu?</a:t>
            </a:r>
          </a:p>
          <a:p>
            <a:r>
              <a:rPr lang="sk-SK" dirty="0"/>
              <a:t>Niekoľko tipov, o ktoré sme požiadali:</a:t>
            </a:r>
          </a:p>
          <a:p>
            <a:pPr lvl="0"/>
            <a:r>
              <a:rPr lang="sk-SK" dirty="0"/>
              <a:t>psychológa a odborníka na krízovú komunikáciu Dušana </a:t>
            </a:r>
            <a:r>
              <a:rPr lang="sk-SK" dirty="0" err="1"/>
              <a:t>Ondrušeka</a:t>
            </a:r>
            <a:r>
              <a:rPr lang="sk-SK" dirty="0"/>
              <a:t>,</a:t>
            </a:r>
          </a:p>
          <a:p>
            <a:pPr lvl="0"/>
            <a:r>
              <a:rPr lang="sk-SK" dirty="0"/>
              <a:t>odborníka na kritické myslenie Jána </a:t>
            </a:r>
            <a:r>
              <a:rPr lang="sk-SK" dirty="0" err="1"/>
              <a:t>Markoša</a:t>
            </a:r>
            <a:r>
              <a:rPr lang="sk-SK" dirty="0"/>
              <a:t>, autora knihy Sila rozumu v bláznivej dobe,</a:t>
            </a:r>
          </a:p>
          <a:p>
            <a:pPr lvl="0"/>
            <a:r>
              <a:rPr lang="sk-SK" dirty="0"/>
              <a:t>exposlanca a riaditeľa Akadémie kritického myslenia Martina </a:t>
            </a:r>
            <a:r>
              <a:rPr lang="sk-SK" dirty="0" err="1"/>
              <a:t>Poliačika</a:t>
            </a:r>
            <a:r>
              <a:rPr lang="sk-SK" dirty="0"/>
              <a:t>, autora knihy Poriadok v hlave</a:t>
            </a:r>
          </a:p>
          <a:p>
            <a:pPr lvl="0"/>
            <a:r>
              <a:rPr lang="sk-SK" dirty="0"/>
              <a:t>a riaditeľa vzdelávacieho programu Jeden </a:t>
            </a:r>
            <a:r>
              <a:rPr lang="sk-SK" dirty="0" err="1"/>
              <a:t>svět</a:t>
            </a:r>
            <a:r>
              <a:rPr lang="sk-SK" dirty="0"/>
              <a:t> na školách Karla </a:t>
            </a:r>
            <a:r>
              <a:rPr lang="sk-SK" dirty="0" err="1"/>
              <a:t>Strachotu</a:t>
            </a:r>
            <a:r>
              <a:rPr lang="sk-SK" dirty="0"/>
              <a:t>, ktorý sa venuje kremeľskej propagande.</a:t>
            </a:r>
            <a:endParaRPr lang="sk-SK" sz="1200" dirty="0"/>
          </a:p>
          <a:p>
            <a:pPr lvl="0"/>
            <a:endParaRPr lang="sk-SK" b="1" dirty="0">
              <a:effectLst/>
              <a:ea typeface="Times New Roman" panose="02020603050405020304" pitchFamily="18" charset="0"/>
            </a:endParaRPr>
          </a:p>
          <a:p>
            <a:r>
              <a:rPr lang="sk-SK" b="1" dirty="0"/>
              <a:t>S čím pri obhajcoch Putina počítať</a:t>
            </a:r>
          </a:p>
          <a:p>
            <a:r>
              <a:rPr lang="sk-SK" b="1" dirty="0"/>
              <a:t>1. O Rusku a Putinovi majú skreslené predstavy</a:t>
            </a:r>
          </a:p>
          <a:p>
            <a:pPr>
              <a:spcAft>
                <a:spcPts val="0"/>
              </a:spcAft>
            </a:pPr>
            <a:r>
              <a:rPr lang="sk-SK" b="1" dirty="0"/>
              <a:t>2. Chcú sa cítiť výnimoční</a:t>
            </a:r>
          </a:p>
          <a:p>
            <a:r>
              <a:rPr lang="sk-SK" b="1" dirty="0"/>
              <a:t>3. Pripravte sa na tunelové videnie</a:t>
            </a:r>
          </a:p>
          <a:p>
            <a:r>
              <a:rPr lang="sk-SK" b="1" dirty="0"/>
              <a:t>4. Ťažké je priznať si omyl</a:t>
            </a:r>
          </a:p>
          <a:p>
            <a:endParaRPr lang="sk-SK" sz="1400" b="1" dirty="0">
              <a:effectLst/>
              <a:ea typeface="Times New Roman" panose="02020603050405020304" pitchFamily="18" charset="0"/>
            </a:endParaRPr>
          </a:p>
          <a:p>
            <a:r>
              <a:rPr lang="sk-SK" b="1" dirty="0"/>
              <a:t>Akých chýb sa vyvarovať</a:t>
            </a:r>
          </a:p>
          <a:p>
            <a:r>
              <a:rPr lang="sk-SK" b="1" dirty="0"/>
              <a:t>5. Nemajte nerealistické očakávania</a:t>
            </a:r>
          </a:p>
          <a:p>
            <a:r>
              <a:rPr lang="sk-SK" b="1" dirty="0"/>
              <a:t>6. Nepreceňujte </a:t>
            </a:r>
            <a:r>
              <a:rPr lang="sk-SK" b="1" dirty="0" err="1"/>
              <a:t>ratio</a:t>
            </a:r>
            <a:endParaRPr lang="sk-SK" b="1" dirty="0"/>
          </a:p>
          <a:p>
            <a:r>
              <a:rPr lang="sk-SK" b="1" dirty="0"/>
              <a:t>7. Nejdite hneď do konfrontácie, nebuďte osobní</a:t>
            </a:r>
          </a:p>
          <a:p>
            <a:endParaRPr lang="sk-SK" b="1" dirty="0"/>
          </a:p>
          <a:p>
            <a:endParaRPr lang="sk-SK" b="1" dirty="0"/>
          </a:p>
          <a:p>
            <a:pPr>
              <a:spcAft>
                <a:spcPts val="0"/>
              </a:spcAft>
            </a:pPr>
            <a:endParaRPr lang="sk-SK" sz="4000" b="1" dirty="0">
              <a:effectLst/>
              <a:latin typeface="Times New Roman" panose="02020603050405020304" pitchFamily="18" charset="0"/>
              <a:ea typeface="Times New Roman" panose="02020603050405020304" pitchFamily="18" charset="0"/>
            </a:endParaRPr>
          </a:p>
        </p:txBody>
      </p:sp>
      <p:sp>
        <p:nvSpPr>
          <p:cNvPr id="4" name="Obdĺžnik 3"/>
          <p:cNvSpPr/>
          <p:nvPr/>
        </p:nvSpPr>
        <p:spPr>
          <a:xfrm>
            <a:off x="7980219" y="352940"/>
            <a:ext cx="3561284" cy="8794715"/>
          </a:xfrm>
          <a:prstGeom prst="rect">
            <a:avLst/>
          </a:prstGeom>
        </p:spPr>
        <p:txBody>
          <a:bodyPr wrap="square">
            <a:spAutoFit/>
          </a:bodyPr>
          <a:lstStyle/>
          <a:p>
            <a:pPr>
              <a:spcAft>
                <a:spcPts val="2250"/>
              </a:spcAft>
            </a:pPr>
            <a:r>
              <a:rPr lang="sk-SK" b="1" dirty="0">
                <a:solidFill>
                  <a:srgbClr val="181818"/>
                </a:solidFill>
                <a:ea typeface="Times New Roman" panose="02020603050405020304" pitchFamily="18" charset="0"/>
              </a:rPr>
              <a:t>9. </a:t>
            </a:r>
            <a:r>
              <a:rPr lang="sk-SK" b="1" dirty="0" err="1">
                <a:solidFill>
                  <a:srgbClr val="181818"/>
                </a:solidFill>
                <a:ea typeface="Times New Roman" panose="02020603050405020304" pitchFamily="18" charset="0"/>
              </a:rPr>
              <a:t>Dennettova</a:t>
            </a:r>
            <a:r>
              <a:rPr lang="sk-SK" b="1" dirty="0">
                <a:solidFill>
                  <a:srgbClr val="181818"/>
                </a:solidFill>
                <a:ea typeface="Times New Roman" panose="02020603050405020304" pitchFamily="18" charset="0"/>
              </a:rPr>
              <a:t> </a:t>
            </a:r>
            <a:r>
              <a:rPr lang="sk-SK" b="1" dirty="0" err="1">
                <a:solidFill>
                  <a:srgbClr val="181818"/>
                </a:solidFill>
                <a:ea typeface="Times New Roman" panose="02020603050405020304" pitchFamily="18" charset="0"/>
              </a:rPr>
              <a:t>postupka</a:t>
            </a:r>
            <a:endParaRPr lang="sk-SK" b="1" dirty="0">
              <a:solidFill>
                <a:srgbClr val="181818"/>
              </a:solidFill>
              <a:ea typeface="Times New Roman" panose="02020603050405020304" pitchFamily="18" charset="0"/>
            </a:endParaRPr>
          </a:p>
          <a:p>
            <a:pPr marL="342900" indent="-342900">
              <a:spcAft>
                <a:spcPts val="2250"/>
              </a:spcAft>
              <a:buAutoNum type="arabicPeriod"/>
            </a:pPr>
            <a:r>
              <a:rPr lang="sk-SK" dirty="0"/>
              <a:t>Nechajme oponenta povedať svoje myšlienky a tie prerozprávajme vlastnými slovami v podobe, v akej s tým bude súhlasiť.</a:t>
            </a:r>
            <a:br>
              <a:rPr lang="sk-SK" dirty="0"/>
            </a:br>
            <a:r>
              <a:rPr lang="sk-SK" dirty="0"/>
              <a:t>2. Vymenujme body, na ktorých sa zhodneme.</a:t>
            </a:r>
            <a:br>
              <a:rPr lang="sk-SK" dirty="0"/>
            </a:br>
            <a:r>
              <a:rPr lang="sk-SK" dirty="0"/>
              <a:t>3. Vyzdvihnime všetko nové, čo sme sa vďaka tomu naučili.</a:t>
            </a:r>
            <a:br>
              <a:rPr lang="sk-SK" dirty="0"/>
            </a:br>
            <a:r>
              <a:rPr lang="sk-SK" dirty="0"/>
              <a:t>4. Až potom povedzme, s čím nesúhlasíme a kde vidíme medzery v jeho úvahách.</a:t>
            </a:r>
          </a:p>
          <a:p>
            <a:pPr>
              <a:spcAft>
                <a:spcPts val="2250"/>
              </a:spcAft>
            </a:pPr>
            <a:r>
              <a:rPr lang="sk-SK" b="1" dirty="0"/>
              <a:t>10. Klaďte otázky (aj na zdroje)</a:t>
            </a:r>
          </a:p>
          <a:p>
            <a:pPr>
              <a:spcAft>
                <a:spcPts val="2250"/>
              </a:spcAft>
            </a:pPr>
            <a:r>
              <a:rPr lang="sk-SK" b="1" dirty="0"/>
              <a:t>11. Skúste si dohodnúť pravidlá</a:t>
            </a:r>
          </a:p>
          <a:p>
            <a:pPr>
              <a:spcAft>
                <a:spcPts val="2250"/>
              </a:spcAft>
            </a:pPr>
            <a:r>
              <a:rPr lang="sk-SK" b="1" dirty="0"/>
              <a:t>12. Keď už dôjde na </a:t>
            </a:r>
            <a:r>
              <a:rPr lang="sk-SK" b="1" dirty="0" err="1"/>
              <a:t>ačohentizmus</a:t>
            </a:r>
            <a:endParaRPr lang="sk-SK" b="1" dirty="0"/>
          </a:p>
          <a:p>
            <a:pPr>
              <a:spcAft>
                <a:spcPts val="2250"/>
              </a:spcAft>
            </a:pPr>
            <a:r>
              <a:rPr lang="sk-SK" b="1" dirty="0"/>
              <a:t>13. Skúste mu „prekopať“ Facebook</a:t>
            </a:r>
          </a:p>
          <a:p>
            <a:pPr>
              <a:spcAft>
                <a:spcPts val="2250"/>
              </a:spcAft>
            </a:pPr>
            <a:endParaRPr lang="sk-SK" b="1" dirty="0"/>
          </a:p>
          <a:p>
            <a:pPr marL="342900" indent="-342900">
              <a:spcAft>
                <a:spcPts val="2250"/>
              </a:spcAft>
              <a:buFontTx/>
              <a:buAutoNum type="arabicPeriod"/>
            </a:pPr>
            <a:endParaRPr lang="sk-SK" b="1" dirty="0"/>
          </a:p>
          <a:p>
            <a:pPr marL="342900" indent="-342900">
              <a:spcAft>
                <a:spcPts val="2250"/>
              </a:spcAft>
              <a:buAutoNum type="arabicPeriod"/>
            </a:pPr>
            <a:endParaRPr lang="sk-SK" dirty="0"/>
          </a:p>
          <a:p>
            <a:pPr>
              <a:spcAft>
                <a:spcPts val="2250"/>
              </a:spcAft>
            </a:pPr>
            <a:endParaRPr lang="sk-SK" sz="1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737977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pic>
        <p:nvPicPr>
          <p:cNvPr id="5" name="Obrázok 4"/>
          <p:cNvPicPr>
            <a:picLocks noChangeAspect="1"/>
          </p:cNvPicPr>
          <p:nvPr/>
        </p:nvPicPr>
        <p:blipFill>
          <a:blip r:embed="rId2"/>
          <a:stretch>
            <a:fillRect/>
          </a:stretch>
        </p:blipFill>
        <p:spPr>
          <a:xfrm>
            <a:off x="2080260" y="166211"/>
            <a:ext cx="6531625" cy="6525577"/>
          </a:xfrm>
          <a:prstGeom prst="rect">
            <a:avLst/>
          </a:prstGeom>
        </p:spPr>
      </p:pic>
    </p:spTree>
    <p:extLst>
      <p:ext uri="{BB962C8B-B14F-4D97-AF65-F5344CB8AC3E}">
        <p14:creationId xmlns:p14="http://schemas.microsoft.com/office/powerpoint/2010/main" val="9103658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727364" y="581891"/>
            <a:ext cx="10889672" cy="5950860"/>
          </a:xfrm>
          <a:prstGeom prst="rect">
            <a:avLst/>
          </a:prstGeom>
        </p:spPr>
        <p:txBody>
          <a:bodyPr wrap="square">
            <a:spAutoFit/>
          </a:bodyPr>
          <a:lstStyle/>
          <a:p>
            <a:pPr>
              <a:lnSpc>
                <a:spcPct val="107000"/>
              </a:lnSpc>
              <a:spcAft>
                <a:spcPts val="800"/>
              </a:spcAft>
            </a:pPr>
            <a:r>
              <a:rPr lang="sk-SK" sz="1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https://dennikn.sk/2862440/manual-proti-trollom-byvaly-diplomat-ukazuje-ako-by-reagoval-na-famy-typu-putina-provokovalo-nato/</a:t>
            </a:r>
            <a:endParaRPr lang="sk-SK"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k-SK" sz="1400" dirty="0">
                <a:latin typeface="Calibri" panose="020F0502020204030204" pitchFamily="34" charset="0"/>
                <a:ea typeface="Calibri" panose="020F0502020204030204" pitchFamily="34" charset="0"/>
                <a:cs typeface="Times New Roman" panose="02020603050405020304" pitchFamily="18" charset="0"/>
              </a:rPr>
              <a:t> </a:t>
            </a:r>
            <a:endParaRPr lang="sk-SK"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k-SK" sz="1600" b="1"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Manuál proti </a:t>
            </a:r>
            <a:r>
              <a:rPr lang="sk-SK" sz="1600" b="1" kern="1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trollom</a:t>
            </a:r>
            <a:r>
              <a:rPr lang="sk-SK" sz="1600" b="1"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Bývalý diplomat ukazuje, ako by reagoval na fámy typu „Putina provokovalo NATO“</a:t>
            </a:r>
            <a:endParaRPr lang="sk-SK"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k-SK" sz="1600" b="1"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sk-SK"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sk-SK" b="1" dirty="0">
                <a:latin typeface="Times New Roman" panose="02020603050405020304" pitchFamily="18" charset="0"/>
                <a:ea typeface="Times New Roman" panose="02020603050405020304" pitchFamily="18" charset="0"/>
              </a:rPr>
              <a:t>Českému odborníkovi na Ukrajinu Davidovi </a:t>
            </a:r>
            <a:r>
              <a:rPr lang="sk-SK" b="1" dirty="0" err="1">
                <a:latin typeface="Times New Roman" panose="02020603050405020304" pitchFamily="18" charset="0"/>
                <a:ea typeface="Times New Roman" panose="02020603050405020304" pitchFamily="18" charset="0"/>
              </a:rPr>
              <a:t>Stulíkovi</a:t>
            </a:r>
            <a:r>
              <a:rPr lang="sk-SK" b="1" dirty="0">
                <a:latin typeface="Times New Roman" panose="02020603050405020304" pitchFamily="18" charset="0"/>
                <a:ea typeface="Times New Roman" panose="02020603050405020304" pitchFamily="18" charset="0"/>
              </a:rPr>
              <a:t> sme predostreli obľúbené „tromfy“ zástancov </a:t>
            </a:r>
            <a:r>
              <a:rPr lang="sk-SK" b="1" dirty="0" err="1">
                <a:latin typeface="Times New Roman" panose="02020603050405020304" pitchFamily="18" charset="0"/>
                <a:ea typeface="Times New Roman" panose="02020603050405020304" pitchFamily="18" charset="0"/>
              </a:rPr>
              <a:t>Vladimira</a:t>
            </a:r>
            <a:r>
              <a:rPr lang="sk-SK" b="1" dirty="0">
                <a:latin typeface="Times New Roman" panose="02020603050405020304" pitchFamily="18" charset="0"/>
                <a:ea typeface="Times New Roman" panose="02020603050405020304" pitchFamily="18" charset="0"/>
              </a:rPr>
              <a:t> Putina. Ponúka inšpiráciu, ako by na </a:t>
            </a:r>
            <a:r>
              <a:rPr lang="sk-SK" b="1" dirty="0" err="1">
                <a:latin typeface="Times New Roman" panose="02020603050405020304" pitchFamily="18" charset="0"/>
                <a:ea typeface="Times New Roman" panose="02020603050405020304" pitchFamily="18" charset="0"/>
              </a:rPr>
              <a:t>ne</a:t>
            </a:r>
            <a:r>
              <a:rPr lang="sk-SK" b="1" dirty="0">
                <a:latin typeface="Times New Roman" panose="02020603050405020304" pitchFamily="18" charset="0"/>
                <a:ea typeface="Times New Roman" panose="02020603050405020304" pitchFamily="18" charset="0"/>
              </a:rPr>
              <a:t> reagoval on po ôsmich rokoch práce v </a:t>
            </a:r>
            <a:r>
              <a:rPr lang="sk-SK" b="1" dirty="0" err="1">
                <a:latin typeface="Times New Roman" panose="02020603050405020304" pitchFamily="18" charset="0"/>
                <a:ea typeface="Times New Roman" panose="02020603050405020304" pitchFamily="18" charset="0"/>
              </a:rPr>
              <a:t>Kyjive</a:t>
            </a:r>
            <a:r>
              <a:rPr lang="sk-SK" b="1" dirty="0">
                <a:latin typeface="Times New Roman" panose="02020603050405020304" pitchFamily="18" charset="0"/>
                <a:ea typeface="Times New Roman" panose="02020603050405020304" pitchFamily="18" charset="0"/>
              </a:rPr>
              <a:t>.</a:t>
            </a:r>
            <a:endParaRPr lang="sk-SK" sz="1400" dirty="0">
              <a:latin typeface="Times New Roman" panose="02020603050405020304" pitchFamily="18" charset="0"/>
              <a:ea typeface="Times New Roman" panose="02020603050405020304" pitchFamily="18" charset="0"/>
            </a:endParaRPr>
          </a:p>
          <a:p>
            <a:pPr>
              <a:spcAft>
                <a:spcPts val="2250"/>
              </a:spcAft>
            </a:pPr>
            <a:r>
              <a:rPr lang="sk-SK" dirty="0">
                <a:solidFill>
                  <a:srgbClr val="181818"/>
                </a:solidFill>
                <a:latin typeface="Times New Roman" panose="02020603050405020304" pitchFamily="18" charset="0"/>
                <a:ea typeface="Times New Roman" panose="02020603050405020304" pitchFamily="18" charset="0"/>
              </a:rPr>
              <a:t>David </a:t>
            </a:r>
            <a:r>
              <a:rPr lang="sk-SK" dirty="0" err="1">
                <a:solidFill>
                  <a:srgbClr val="181818"/>
                </a:solidFill>
                <a:latin typeface="Times New Roman" panose="02020603050405020304" pitchFamily="18" charset="0"/>
                <a:ea typeface="Times New Roman" panose="02020603050405020304" pitchFamily="18" charset="0"/>
              </a:rPr>
              <a:t>Stulík</a:t>
            </a:r>
            <a:r>
              <a:rPr lang="sk-SK" dirty="0">
                <a:solidFill>
                  <a:srgbClr val="181818"/>
                </a:solidFill>
                <a:latin typeface="Times New Roman" panose="02020603050405020304" pitchFamily="18" charset="0"/>
                <a:ea typeface="Times New Roman" panose="02020603050405020304" pitchFamily="18" charset="0"/>
              </a:rPr>
              <a:t> pôsobil dvanásť rokov na Ukrajine. Ako diplomat v </a:t>
            </a:r>
            <a:r>
              <a:rPr lang="sk-SK" dirty="0" err="1">
                <a:solidFill>
                  <a:srgbClr val="181818"/>
                </a:solidFill>
                <a:latin typeface="Times New Roman" panose="02020603050405020304" pitchFamily="18" charset="0"/>
                <a:ea typeface="Times New Roman" panose="02020603050405020304" pitchFamily="18" charset="0"/>
              </a:rPr>
              <a:t>Kyjive</a:t>
            </a:r>
            <a:r>
              <a:rPr lang="sk-SK" dirty="0">
                <a:solidFill>
                  <a:srgbClr val="181818"/>
                </a:solidFill>
                <a:latin typeface="Times New Roman" panose="02020603050405020304" pitchFamily="18" charset="0"/>
                <a:ea typeface="Times New Roman" panose="02020603050405020304" pitchFamily="18" charset="0"/>
              </a:rPr>
              <a:t> sledoval v roku 2014 „revolúciu dôstojnosti“, ktorá je na Slovensku známa ako „</a:t>
            </a:r>
            <a:r>
              <a:rPr lang="sk-SK" dirty="0" err="1">
                <a:solidFill>
                  <a:srgbClr val="181818"/>
                </a:solidFill>
                <a:latin typeface="Times New Roman" panose="02020603050405020304" pitchFamily="18" charset="0"/>
                <a:ea typeface="Times New Roman" panose="02020603050405020304" pitchFamily="18" charset="0"/>
              </a:rPr>
              <a:t>Majdan</a:t>
            </a:r>
            <a:r>
              <a:rPr lang="sk-SK" dirty="0">
                <a:solidFill>
                  <a:srgbClr val="181818"/>
                </a:solidFill>
                <a:latin typeface="Times New Roman" panose="02020603050405020304" pitchFamily="18" charset="0"/>
                <a:ea typeface="Times New Roman" panose="02020603050405020304" pitchFamily="18" charset="0"/>
              </a:rPr>
              <a:t>“. V súčasnosti pracuje ako analytik pražského </a:t>
            </a:r>
            <a:r>
              <a:rPr lang="sk-SK" dirty="0" err="1">
                <a:solidFill>
                  <a:srgbClr val="181818"/>
                </a:solidFill>
                <a:latin typeface="Times New Roman" panose="02020603050405020304" pitchFamily="18" charset="0"/>
                <a:ea typeface="Times New Roman" panose="02020603050405020304" pitchFamily="18" charset="0"/>
              </a:rPr>
              <a:t>think</a:t>
            </a:r>
            <a:r>
              <a:rPr lang="sk-SK" dirty="0">
                <a:solidFill>
                  <a:srgbClr val="181818"/>
                </a:solidFill>
                <a:latin typeface="Times New Roman" panose="02020603050405020304" pitchFamily="18" charset="0"/>
                <a:ea typeface="Times New Roman" panose="02020603050405020304" pitchFamily="18" charset="0"/>
              </a:rPr>
              <a:t>-tanku </a:t>
            </a:r>
            <a:r>
              <a:rPr lang="sk-SK" dirty="0" err="1">
                <a:solidFill>
                  <a:srgbClr val="181818"/>
                </a:solidFill>
                <a:latin typeface="Times New Roman" panose="02020603050405020304" pitchFamily="18" charset="0"/>
                <a:ea typeface="Times New Roman" panose="02020603050405020304" pitchFamily="18" charset="0"/>
              </a:rPr>
              <a:t>Evropské</a:t>
            </a:r>
            <a:r>
              <a:rPr lang="sk-SK" dirty="0">
                <a:solidFill>
                  <a:srgbClr val="181818"/>
                </a:solidFill>
                <a:latin typeface="Times New Roman" panose="02020603050405020304" pitchFamily="18" charset="0"/>
                <a:ea typeface="Times New Roman" panose="02020603050405020304" pitchFamily="18" charset="0"/>
              </a:rPr>
              <a:t> hodnoty so zameraním na Ukrajinu a </a:t>
            </a:r>
            <a:r>
              <a:rPr lang="sk-SK" dirty="0" err="1">
                <a:solidFill>
                  <a:srgbClr val="181818"/>
                </a:solidFill>
                <a:latin typeface="Times New Roman" panose="02020603050405020304" pitchFamily="18" charset="0"/>
                <a:ea typeface="Times New Roman" panose="02020603050405020304" pitchFamily="18" charset="0"/>
              </a:rPr>
              <a:t>ruskojazyčný</a:t>
            </a:r>
            <a:r>
              <a:rPr lang="sk-SK" dirty="0">
                <a:solidFill>
                  <a:srgbClr val="181818"/>
                </a:solidFill>
                <a:latin typeface="Times New Roman" panose="02020603050405020304" pitchFamily="18" charset="0"/>
                <a:ea typeface="Times New Roman" panose="02020603050405020304" pitchFamily="18" charset="0"/>
              </a:rPr>
              <a:t> svet.</a:t>
            </a:r>
            <a:endParaRPr lang="sk-SK" sz="1400" dirty="0">
              <a:solidFill>
                <a:srgbClr val="181818"/>
              </a:solidFill>
              <a:effectLst/>
              <a:latin typeface="Times New Roman" panose="02020603050405020304" pitchFamily="18" charset="0"/>
              <a:ea typeface="Times New Roman" panose="02020603050405020304" pitchFamily="18" charset="0"/>
            </a:endParaRPr>
          </a:p>
          <a:p>
            <a:pPr lvl="0"/>
            <a:r>
              <a:rPr lang="sk-SK" dirty="0"/>
              <a:t>„Vojna je dôsledkom toho, čo sa dialo v Donbase.“</a:t>
            </a:r>
          </a:p>
          <a:p>
            <a:pPr lvl="0"/>
            <a:r>
              <a:rPr lang="sk-SK" dirty="0"/>
              <a:t>„V Donbase zabíjali Rusov a to ste si nevšímali.“</a:t>
            </a:r>
          </a:p>
          <a:p>
            <a:pPr lvl="0"/>
            <a:r>
              <a:rPr lang="sk-SK" dirty="0"/>
              <a:t>„Ukrajina zabíjala Rusov aj po tom, ako uzavrela prímerie.“</a:t>
            </a:r>
          </a:p>
          <a:p>
            <a:pPr lvl="0"/>
            <a:r>
              <a:rPr lang="sk-SK" dirty="0"/>
              <a:t>„Putina vyprovokovalo NATO.“</a:t>
            </a:r>
          </a:p>
          <a:p>
            <a:pPr lvl="0"/>
            <a:r>
              <a:rPr lang="sk-SK" dirty="0"/>
              <a:t>„Za vojnu môže Ukrajina, lebo chcela ísť do NATO.“</a:t>
            </a:r>
          </a:p>
          <a:p>
            <a:pPr lvl="0"/>
            <a:r>
              <a:rPr lang="sk-SK" dirty="0"/>
              <a:t>„Vojna vyhovuje Amerike, ktorá na nej zarobí.“</a:t>
            </a:r>
          </a:p>
          <a:p>
            <a:pPr lvl="0"/>
            <a:r>
              <a:rPr lang="sk-SK" dirty="0"/>
              <a:t>„Možno sa ukáže, že s bombardovaním miest a s civilnými obeťami to bolo celé inak.“</a:t>
            </a:r>
          </a:p>
          <a:p>
            <a:pPr lvl="0"/>
            <a:r>
              <a:rPr lang="sk-SK" dirty="0"/>
              <a:t>„Za pokračovanie vojny môže </a:t>
            </a:r>
            <a:r>
              <a:rPr lang="sk-SK" dirty="0" err="1"/>
              <a:t>Zelenskyj</a:t>
            </a:r>
            <a:r>
              <a:rPr lang="sk-SK" dirty="0"/>
              <a:t>, ktorý odmieta rokovania o prímerí.“</a:t>
            </a:r>
          </a:p>
          <a:p>
            <a:pPr lvl="0"/>
            <a:r>
              <a:rPr lang="sk-SK" dirty="0"/>
              <a:t>„Pomáhaním Ukrajine predlžujeme vojnu.“</a:t>
            </a:r>
          </a:p>
          <a:p>
            <a:pPr lvl="0"/>
            <a:r>
              <a:rPr lang="sk-SK" dirty="0"/>
              <a:t>„Ukrajinskí utečenci si nezaslúžia pomoc, videl som už mnoho ukrajinských SUV.“</a:t>
            </a:r>
          </a:p>
          <a:p>
            <a:pPr>
              <a:spcAft>
                <a:spcPts val="2250"/>
              </a:spcAft>
            </a:pPr>
            <a:endParaRPr lang="sk-SK"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80823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1094509" y="675780"/>
            <a:ext cx="6096000" cy="1482970"/>
          </a:xfrm>
          <a:prstGeom prst="rect">
            <a:avLst/>
          </a:prstGeom>
        </p:spPr>
        <p:txBody>
          <a:bodyPr>
            <a:spAutoFit/>
          </a:bodyPr>
          <a:lstStyle/>
          <a:p>
            <a:pPr>
              <a:lnSpc>
                <a:spcPct val="107000"/>
              </a:lnSpc>
              <a:spcAft>
                <a:spcPts val="800"/>
              </a:spcAft>
            </a:pPr>
            <a:r>
              <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https://www.getbadnews.cz/?fbclid=IwAR1Yuebl0eSrxABlbbYbfDxwXD_l1oY6yle2iaNtaJfzswUS6XN2P0jyGdU#intro</a:t>
            </a: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k-SK"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Obrázok 3"/>
          <p:cNvPicPr/>
          <p:nvPr/>
        </p:nvPicPr>
        <p:blipFill>
          <a:blip r:embed="rId3"/>
          <a:stretch>
            <a:fillRect/>
          </a:stretch>
        </p:blipFill>
        <p:spPr>
          <a:xfrm>
            <a:off x="1572491" y="1600978"/>
            <a:ext cx="7881851" cy="4446530"/>
          </a:xfrm>
          <a:prstGeom prst="rect">
            <a:avLst/>
          </a:prstGeom>
        </p:spPr>
      </p:pic>
    </p:spTree>
    <p:extLst>
      <p:ext uri="{BB962C8B-B14F-4D97-AF65-F5344CB8AC3E}">
        <p14:creationId xmlns:p14="http://schemas.microsoft.com/office/powerpoint/2010/main" val="1378256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85519" y="1086293"/>
            <a:ext cx="10386549" cy="1200329"/>
          </a:xfrm>
          <a:prstGeom prst="rect">
            <a:avLst/>
          </a:prstGeom>
          <a:noFill/>
        </p:spPr>
        <p:txBody>
          <a:bodyPr wrap="square" rtlCol="0">
            <a:spAutoFit/>
          </a:bodyPr>
          <a:lstStyle/>
          <a:p>
            <a:r>
              <a:rPr lang="sk-SK" sz="3600" dirty="0">
                <a:solidFill>
                  <a:srgbClr val="FFC000"/>
                </a:solidFill>
              </a:rPr>
              <a:t>Jednoduchý rozdiel medzi dezinformačným textom a spravodajským textom</a:t>
            </a:r>
            <a:endParaRPr lang="en-US" sz="3600" dirty="0">
              <a:solidFill>
                <a:srgbClr val="FFC000"/>
              </a:solidFill>
              <a:ea typeface="Nexa Bold" charset="0"/>
              <a:cs typeface="Nexa Bold" charset="0"/>
            </a:endParaRPr>
          </a:p>
        </p:txBody>
      </p:sp>
      <p:sp>
        <p:nvSpPr>
          <p:cNvPr id="13" name="Rectangle 12"/>
          <p:cNvSpPr/>
          <p:nvPr/>
        </p:nvSpPr>
        <p:spPr>
          <a:xfrm>
            <a:off x="358346" y="2586124"/>
            <a:ext cx="10505552" cy="3416320"/>
          </a:xfrm>
          <a:prstGeom prst="rect">
            <a:avLst/>
          </a:prstGeom>
        </p:spPr>
        <p:txBody>
          <a:bodyPr wrap="square">
            <a:spAutoFit/>
          </a:bodyPr>
          <a:lstStyle/>
          <a:p>
            <a:r>
              <a:rPr lang="sk-SK" sz="2400" dirty="0"/>
              <a:t>Spravodajstvo to je, ak je to...</a:t>
            </a:r>
          </a:p>
          <a:p>
            <a:pPr marL="171450" indent="-171450">
              <a:buFontTx/>
              <a:buChar char="-"/>
            </a:pPr>
            <a:r>
              <a:rPr lang="sk-SK" sz="2400" dirty="0"/>
              <a:t>„čistá stránka“ – poznáte vydavateľa, financovanie, redakciu, kontakty, sídlo, mail, web, komunikujú s vami reálni verejne známi ľudia</a:t>
            </a:r>
          </a:p>
          <a:p>
            <a:pPr marL="171450" indent="-171450">
              <a:buFontTx/>
              <a:buChar char="-"/>
            </a:pPr>
            <a:r>
              <a:rPr lang="sk-SK" sz="2400" dirty="0"/>
              <a:t>Jasný autor textu aj fotiek</a:t>
            </a:r>
          </a:p>
          <a:p>
            <a:pPr marL="171450" indent="-171450">
              <a:buFontTx/>
              <a:buChar char="-"/>
            </a:pPr>
            <a:r>
              <a:rPr lang="sk-SK" sz="2400" dirty="0"/>
              <a:t>Z textu </a:t>
            </a:r>
            <a:r>
              <a:rPr lang="sk-SK" sz="2400" dirty="0" err="1"/>
              <a:t>nečiší</a:t>
            </a:r>
            <a:r>
              <a:rPr lang="sk-SK" sz="2400" dirty="0"/>
              <a:t> prvoplánový strach a nenávisť</a:t>
            </a:r>
          </a:p>
          <a:p>
            <a:pPr marL="171450" indent="-171450">
              <a:buFontTx/>
              <a:buChar char="-"/>
            </a:pPr>
            <a:r>
              <a:rPr lang="sk-SK" sz="2400" dirty="0"/>
              <a:t>Opravená a správna gramatika a štylistika</a:t>
            </a:r>
          </a:p>
          <a:p>
            <a:pPr marL="171450" indent="-171450">
              <a:buFontTx/>
              <a:buChar char="-"/>
            </a:pPr>
            <a:r>
              <a:rPr lang="sk-SK" sz="2400" dirty="0"/>
              <a:t>Zdroje (nie podľa dôveryhodného zdroja, podľa našich informácií)</a:t>
            </a:r>
          </a:p>
          <a:p>
            <a:pPr marL="171450" indent="-171450">
              <a:buFontTx/>
              <a:buChar char="-"/>
            </a:pPr>
            <a:r>
              <a:rPr lang="sk-SK" sz="2400" dirty="0"/>
              <a:t>V texte sa spomínajú existujúce inštitúcie a mená skutočných ľudí, overiteľné dáta</a:t>
            </a:r>
          </a:p>
          <a:p>
            <a:pPr marL="171450" indent="-171450">
              <a:buFontTx/>
              <a:buChar char="-"/>
            </a:pPr>
            <a:r>
              <a:rPr lang="sk-SK" sz="2400" dirty="0"/>
              <a:t>V texte je zachytených viac pohľadov, vždy dostane priestor aj druhá strana</a:t>
            </a:r>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34</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a:xfrm>
            <a:off x="8730714" y="0"/>
            <a:ext cx="4481383" cy="6858000"/>
          </a:xfrm>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40312" y="406671"/>
            <a:ext cx="532946" cy="604238"/>
          </a:xfrm>
          <a:prstGeom prst="rect">
            <a:avLst/>
          </a:prstGeom>
        </p:spPr>
      </p:pic>
    </p:spTree>
    <p:extLst>
      <p:ext uri="{BB962C8B-B14F-4D97-AF65-F5344CB8AC3E}">
        <p14:creationId xmlns:p14="http://schemas.microsoft.com/office/powerpoint/2010/main" val="3852119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3429" y="0"/>
            <a:ext cx="1088570" cy="6858000"/>
          </a:xfrm>
          <a:prstGeom prst="rect">
            <a:avLst/>
          </a:prstGeom>
          <a:solidFill>
            <a:srgbClr val="37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58346" y="358346"/>
            <a:ext cx="679622" cy="679622"/>
          </a:xfrm>
          <a:prstGeom prst="rect">
            <a:avLst/>
          </a:prstGeom>
          <a:solidFill>
            <a:srgbClr val="FF9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32">
            <a:extLst>
              <a:ext uri="{FF2B5EF4-FFF2-40B4-BE49-F238E27FC236}">
                <a16:creationId xmlns:a16="http://schemas.microsoft.com/office/drawing/2014/main" id="{01252B98-D191-443F-92F4-A56850871523}"/>
              </a:ext>
            </a:extLst>
          </p:cNvPr>
          <p:cNvSpPr txBox="1"/>
          <p:nvPr/>
        </p:nvSpPr>
        <p:spPr>
          <a:xfrm>
            <a:off x="358346" y="6301947"/>
            <a:ext cx="654346" cy="246221"/>
          </a:xfrm>
          <a:prstGeom prst="rect">
            <a:avLst/>
          </a:prstGeom>
          <a:noFill/>
        </p:spPr>
        <p:txBody>
          <a:bodyPr wrap="none" rtlCol="0">
            <a:spAutoFit/>
          </a:bodyPr>
          <a:lstStyle/>
          <a:p>
            <a:r>
              <a:rPr lang="en-US" sz="1000" b="1" dirty="0">
                <a:solidFill>
                  <a:schemeClr val="tx1">
                    <a:lumMod val="75000"/>
                    <a:lumOff val="25000"/>
                  </a:schemeClr>
                </a:solidFill>
                <a:ea typeface="Roboto Medium" charset="0"/>
                <a:cs typeface="Roboto Medium" charset="0"/>
              </a:rPr>
              <a:t>Slide</a:t>
            </a:r>
            <a:r>
              <a:rPr lang="en-US" sz="1000" dirty="0">
                <a:solidFill>
                  <a:schemeClr val="tx1">
                    <a:lumMod val="75000"/>
                    <a:lumOff val="25000"/>
                  </a:schemeClr>
                </a:solidFill>
                <a:ea typeface="Roboto Medium" charset="0"/>
                <a:cs typeface="Roboto Medium" charset="0"/>
              </a:rPr>
              <a:t> / </a:t>
            </a:r>
            <a:r>
              <a:rPr lang="sk-SK" sz="1000" dirty="0">
                <a:solidFill>
                  <a:schemeClr val="tx1">
                    <a:lumMod val="75000"/>
                    <a:lumOff val="25000"/>
                  </a:schemeClr>
                </a:solidFill>
                <a:ea typeface="Roboto Medium" charset="0"/>
                <a:cs typeface="Roboto Medium" charset="0"/>
              </a:rPr>
              <a:t> </a:t>
            </a:r>
            <a:fld id="{2B5BFC6D-B859-4C2D-9CEB-E6CBC04EB439}" type="slidenum">
              <a:rPr lang="sk-SK" sz="1000" smtClean="0">
                <a:solidFill>
                  <a:schemeClr val="tx1">
                    <a:lumMod val="75000"/>
                    <a:lumOff val="25000"/>
                  </a:schemeClr>
                </a:solidFill>
                <a:ea typeface="Roboto Thin" charset="0"/>
                <a:cs typeface="Roboto Thin" charset="0"/>
              </a:rPr>
              <a:t>35</a:t>
            </a:fld>
            <a:endParaRPr lang="en-US" sz="1000" dirty="0">
              <a:solidFill>
                <a:schemeClr val="tx1">
                  <a:lumMod val="75000"/>
                  <a:lumOff val="25000"/>
                </a:schemeClr>
              </a:solidFill>
              <a:ea typeface="Roboto Thin" charset="0"/>
              <a:cs typeface="Roboto Thin" charset="0"/>
            </a:endParaRPr>
          </a:p>
        </p:txBody>
      </p:sp>
      <p:sp>
        <p:nvSpPr>
          <p:cNvPr id="3" name="Picture Placeholder 2"/>
          <p:cNvSpPr>
            <a:spLocks noGrp="1"/>
          </p:cNvSpPr>
          <p:nvPr>
            <p:ph type="pic" sz="quarter" idx="10"/>
          </p:nvPr>
        </p:nvSpPr>
        <p:spPr>
          <a:xfrm>
            <a:off x="9724292" y="0"/>
            <a:ext cx="2467707" cy="6858000"/>
          </a:xfrm>
        </p:spPr>
      </p:sp>
      <p:pic>
        <p:nvPicPr>
          <p:cNvPr id="9" name="Obrázok 8">
            <a:extLst>
              <a:ext uri="{FF2B5EF4-FFF2-40B4-BE49-F238E27FC236}">
                <a16:creationId xmlns:a16="http://schemas.microsoft.com/office/drawing/2014/main" id="{3119FF94-913C-4DC9-806B-A7988F6CE142}"/>
              </a:ext>
            </a:extLst>
          </p:cNvPr>
          <p:cNvPicPr>
            <a:picLocks noChangeAspect="1"/>
          </p:cNvPicPr>
          <p:nvPr/>
        </p:nvPicPr>
        <p:blipFill>
          <a:blip r:embed="rId3"/>
          <a:stretch>
            <a:fillRect/>
          </a:stretch>
        </p:blipFill>
        <p:spPr>
          <a:xfrm>
            <a:off x="440312" y="406671"/>
            <a:ext cx="532946" cy="604238"/>
          </a:xfrm>
          <a:prstGeom prst="rect">
            <a:avLst/>
          </a:prstGeom>
        </p:spPr>
      </p:pic>
      <p:sp>
        <p:nvSpPr>
          <p:cNvPr id="18" name="Obdĺžnik 17"/>
          <p:cNvSpPr/>
          <p:nvPr/>
        </p:nvSpPr>
        <p:spPr>
          <a:xfrm>
            <a:off x="808612" y="937853"/>
            <a:ext cx="10412231" cy="3856505"/>
          </a:xfrm>
          <a:prstGeom prst="rect">
            <a:avLst/>
          </a:prstGeom>
        </p:spPr>
        <p:txBody>
          <a:bodyPr wrap="square">
            <a:spAutoFit/>
          </a:bodyPr>
          <a:lstStyle/>
          <a:p>
            <a:pPr algn="just">
              <a:lnSpc>
                <a:spcPct val="107000"/>
              </a:lnSpc>
              <a:spcBef>
                <a:spcPts val="1125"/>
              </a:spcBef>
              <a:spcAft>
                <a:spcPts val="1125"/>
              </a:spcAft>
            </a:pPr>
            <a:endParaRPr lang="sk-SK" sz="24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1125"/>
              </a:spcBef>
              <a:spcAft>
                <a:spcPts val="1125"/>
              </a:spcAft>
            </a:pPr>
            <a:r>
              <a:rPr lang="sk-SK" sz="2400" b="1" u="sng" dirty="0">
                <a:latin typeface="Calibri" panose="020F0502020204030204" pitchFamily="34" charset="0"/>
                <a:ea typeface="Calibri" panose="020F0502020204030204" pitchFamily="34" charset="0"/>
                <a:cs typeface="Times New Roman" panose="02020603050405020304" pitchFamily="18" charset="0"/>
              </a:rPr>
              <a:t>Šty</a:t>
            </a:r>
            <a:r>
              <a:rPr lang="sk-SK" sz="2400" b="1" u="sng" dirty="0">
                <a:effectLst/>
                <a:latin typeface="Calibri" panose="020F0502020204030204" pitchFamily="34" charset="0"/>
                <a:ea typeface="Calibri" panose="020F0502020204030204" pitchFamily="34" charset="0"/>
                <a:cs typeface="Times New Roman" panose="02020603050405020304" pitchFamily="18" charset="0"/>
              </a:rPr>
              <a:t>ri podstatné poučenia</a:t>
            </a:r>
          </a:p>
          <a:p>
            <a:pPr marL="342900" indent="-342900" algn="just">
              <a:lnSpc>
                <a:spcPct val="107000"/>
              </a:lnSpc>
              <a:spcBef>
                <a:spcPts val="1125"/>
              </a:spcBef>
              <a:spcAft>
                <a:spcPts val="1125"/>
              </a:spcAft>
              <a:buFontTx/>
              <a:buChar char="-"/>
            </a:pPr>
            <a:r>
              <a:rPr lang="sk-SK" sz="2400" b="1" dirty="0">
                <a:effectLst/>
                <a:latin typeface="Calibri" panose="020F0502020204030204" pitchFamily="34" charset="0"/>
                <a:ea typeface="Calibri" panose="020F0502020204030204" pitchFamily="34" charset="0"/>
                <a:cs typeface="Times New Roman" panose="02020603050405020304" pitchFamily="18" charset="0"/>
              </a:rPr>
              <a:t>Nepresviedčajme presvedčených, neváhajme debatovať s pochybujúcimi</a:t>
            </a:r>
          </a:p>
          <a:p>
            <a:pPr marL="342900" indent="-342900" algn="just">
              <a:lnSpc>
                <a:spcPct val="107000"/>
              </a:lnSpc>
              <a:spcBef>
                <a:spcPts val="1125"/>
              </a:spcBef>
              <a:spcAft>
                <a:spcPts val="1125"/>
              </a:spcAft>
              <a:buFontTx/>
              <a:buChar char="-"/>
            </a:pPr>
            <a:r>
              <a:rPr lang="sk-SK" sz="2400" b="1" dirty="0">
                <a:latin typeface="Calibri" panose="020F0502020204030204" pitchFamily="34" charset="0"/>
                <a:ea typeface="Calibri" panose="020F0502020204030204" pitchFamily="34" charset="0"/>
                <a:cs typeface="Times New Roman" panose="02020603050405020304" pitchFamily="18" charset="0"/>
              </a:rPr>
              <a:t>Vysvetľujme, vysvetľujme, vysvetľujme.</a:t>
            </a:r>
          </a:p>
          <a:p>
            <a:pPr marL="342900" indent="-342900" algn="just">
              <a:lnSpc>
                <a:spcPct val="107000"/>
              </a:lnSpc>
              <a:spcBef>
                <a:spcPts val="1125"/>
              </a:spcBef>
              <a:spcAft>
                <a:spcPts val="1125"/>
              </a:spcAft>
              <a:buFontTx/>
              <a:buChar char="-"/>
            </a:pPr>
            <a:r>
              <a:rPr lang="sk-SK" sz="2400" b="1" dirty="0" err="1">
                <a:latin typeface="Calibri" panose="020F0502020204030204" pitchFamily="34" charset="0"/>
                <a:ea typeface="Calibri" panose="020F0502020204030204" pitchFamily="34" charset="0"/>
                <a:cs typeface="Times New Roman" panose="02020603050405020304" pitchFamily="18" charset="0"/>
              </a:rPr>
              <a:t>Zdrojujme</a:t>
            </a:r>
            <a:r>
              <a:rPr lang="sk-SK" sz="2400" b="1" dirty="0">
                <a:latin typeface="Calibri" panose="020F0502020204030204" pitchFamily="34" charset="0"/>
                <a:ea typeface="Calibri" panose="020F0502020204030204" pitchFamily="34" charset="0"/>
                <a:cs typeface="Times New Roman" panose="02020603050405020304" pitchFamily="18" charset="0"/>
              </a:rPr>
              <a:t>. H</a:t>
            </a:r>
            <a:r>
              <a:rPr lang="sk-SK" sz="2400" b="1" dirty="0">
                <a:effectLst/>
                <a:latin typeface="Calibri" panose="020F0502020204030204" pitchFamily="34" charset="0"/>
                <a:ea typeface="Calibri" panose="020F0502020204030204" pitchFamily="34" charset="0"/>
                <a:cs typeface="Times New Roman" panose="02020603050405020304" pitchFamily="18" charset="0"/>
              </a:rPr>
              <a:t>ľadajme zdroje a nabádajme k ich hľadaniu a ich posudzovaniu.</a:t>
            </a:r>
          </a:p>
          <a:p>
            <a:pPr marL="342900" indent="-342900" algn="just">
              <a:lnSpc>
                <a:spcPct val="107000"/>
              </a:lnSpc>
              <a:spcBef>
                <a:spcPts val="1125"/>
              </a:spcBef>
              <a:spcAft>
                <a:spcPts val="1125"/>
              </a:spcAft>
              <a:buFontTx/>
              <a:buChar char="-"/>
            </a:pPr>
            <a:r>
              <a:rPr lang="sk-SK" sz="2400" b="1" dirty="0">
                <a:latin typeface="Calibri" panose="020F0502020204030204" pitchFamily="34" charset="0"/>
                <a:ea typeface="Calibri" panose="020F0502020204030204" pitchFamily="34" charset="0"/>
                <a:cs typeface="Times New Roman" panose="02020603050405020304" pitchFamily="18" charset="0"/>
              </a:rPr>
              <a:t>Dobrý nepravdivý príbeh pomôže ujasniť ešte lepší (pravdivý) príbeh.</a:t>
            </a:r>
            <a:endParaRPr lang="sk-SK"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68458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4" name="Zástupný objekt pre obsah 3"/>
          <p:cNvPicPr>
            <a:picLocks noGrp="1" noChangeAspect="1"/>
          </p:cNvPicPr>
          <p:nvPr>
            <p:ph idx="1"/>
          </p:nvPr>
        </p:nvPicPr>
        <p:blipFill>
          <a:blip r:embed="rId2"/>
          <a:stretch>
            <a:fillRect/>
          </a:stretch>
        </p:blipFill>
        <p:spPr>
          <a:xfrm>
            <a:off x="1959172" y="365125"/>
            <a:ext cx="6911288" cy="6492875"/>
          </a:xfrm>
          <a:prstGeom prst="rect">
            <a:avLst/>
          </a:prstGeom>
        </p:spPr>
      </p:pic>
    </p:spTree>
    <p:extLst>
      <p:ext uri="{BB962C8B-B14F-4D97-AF65-F5344CB8AC3E}">
        <p14:creationId xmlns:p14="http://schemas.microsoft.com/office/powerpoint/2010/main" val="39904676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1"/>
          <p:cNvSpPr>
            <a:spLocks noGrp="1"/>
          </p:cNvSpPr>
          <p:nvPr>
            <p:ph type="pic" sz="quarter" idx="10"/>
          </p:nvPr>
        </p:nvSpPr>
        <p:spPr/>
      </p:sp>
      <p:sp>
        <p:nvSpPr>
          <p:cNvPr id="3" name="Obdĺžnik 2"/>
          <p:cNvSpPr/>
          <p:nvPr/>
        </p:nvSpPr>
        <p:spPr>
          <a:xfrm>
            <a:off x="391885" y="986971"/>
            <a:ext cx="11234057" cy="4293483"/>
          </a:xfrm>
          <a:prstGeom prst="rect">
            <a:avLst/>
          </a:prstGeom>
        </p:spPr>
        <p:txBody>
          <a:bodyPr wrap="square">
            <a:spAutoFit/>
          </a:bodyPr>
          <a:lstStyle/>
          <a:p>
            <a:pPr>
              <a:lnSpc>
                <a:spcPct val="107000"/>
              </a:lnSpc>
              <a:spcAft>
                <a:spcPts val="800"/>
              </a:spcAft>
            </a:pPr>
            <a:r>
              <a:rPr lang="sk-SK" sz="2800" dirty="0">
                <a:latin typeface="Calibri" panose="020F0502020204030204" pitchFamily="34" charset="0"/>
                <a:ea typeface="Calibri" panose="020F0502020204030204" pitchFamily="34" charset="0"/>
                <a:cs typeface="Calibri" panose="020F0502020204030204" pitchFamily="34" charset="0"/>
              </a:rPr>
              <a:t>Prečo? </a:t>
            </a:r>
          </a:p>
          <a:p>
            <a:pPr>
              <a:lnSpc>
                <a:spcPct val="107000"/>
              </a:lnSpc>
              <a:spcAft>
                <a:spcPts val="800"/>
              </a:spcAft>
            </a:pPr>
            <a:r>
              <a:rPr lang="sk-SK" sz="2800" b="1" dirty="0">
                <a:latin typeface="Calibri" panose="020F0502020204030204" pitchFamily="34" charset="0"/>
                <a:ea typeface="Calibri" panose="020F0502020204030204" pitchFamily="34" charset="0"/>
                <a:cs typeface="Calibri" panose="020F0502020204030204" pitchFamily="34" charset="0"/>
              </a:rPr>
              <a:t>Aby sme pomohli tým, ktorí sa mýlia, ale nechcú sa</a:t>
            </a:r>
            <a:r>
              <a:rPr lang="sk-SK" sz="2800" dirty="0">
                <a:latin typeface="Calibri" panose="020F0502020204030204" pitchFamily="34" charset="0"/>
                <a:ea typeface="Calibri" panose="020F0502020204030204" pitchFamily="34" charset="0"/>
                <a:cs typeface="Calibri" panose="020F0502020204030204" pitchFamily="34" charset="0"/>
              </a:rPr>
              <a:t>, aby nešírili bludy. </a:t>
            </a:r>
          </a:p>
          <a:p>
            <a:pPr>
              <a:lnSpc>
                <a:spcPct val="107000"/>
              </a:lnSpc>
              <a:spcAft>
                <a:spcPts val="800"/>
              </a:spcAft>
            </a:pPr>
            <a:r>
              <a:rPr lang="sk-SK" sz="2800" dirty="0">
                <a:latin typeface="Calibri" panose="020F0502020204030204" pitchFamily="34" charset="0"/>
                <a:ea typeface="Calibri" panose="020F0502020204030204" pitchFamily="34" charset="0"/>
                <a:cs typeface="Calibri" panose="020F0502020204030204" pitchFamily="34" charset="0"/>
              </a:rPr>
              <a:t>Preto, aby ľudia neverili hlúpostiam, ktorými sa </a:t>
            </a:r>
            <a:r>
              <a:rPr lang="sk-SK" sz="2800" b="1" dirty="0">
                <a:latin typeface="Calibri" panose="020F0502020204030204" pitchFamily="34" charset="0"/>
                <a:ea typeface="Calibri" panose="020F0502020204030204" pitchFamily="34" charset="0"/>
                <a:cs typeface="Calibri" panose="020F0502020204030204" pitchFamily="34" charset="0"/>
              </a:rPr>
              <a:t>zosmiešňujú</a:t>
            </a:r>
            <a:r>
              <a:rPr lang="sk-SK" sz="2800" dirty="0">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800"/>
              </a:spcAft>
            </a:pPr>
            <a:r>
              <a:rPr lang="sk-SK" sz="2800" dirty="0">
                <a:latin typeface="Calibri" panose="020F0502020204030204" pitchFamily="34" charset="0"/>
                <a:ea typeface="Calibri" panose="020F0502020204030204" pitchFamily="34" charset="0"/>
                <a:cs typeface="Calibri" panose="020F0502020204030204" pitchFamily="34" charset="0"/>
              </a:rPr>
              <a:t>Preto, aby naši kamaráti </a:t>
            </a:r>
            <a:r>
              <a:rPr lang="sk-SK" sz="2800" b="1" dirty="0">
                <a:latin typeface="Calibri" panose="020F0502020204030204" pitchFamily="34" charset="0"/>
                <a:ea typeface="Calibri" panose="020F0502020204030204" pitchFamily="34" charset="0"/>
                <a:cs typeface="Calibri" panose="020F0502020204030204" pitchFamily="34" charset="0"/>
              </a:rPr>
              <a:t>neboli poslušnými vojačikmi </a:t>
            </a:r>
            <a:r>
              <a:rPr lang="sk-SK" sz="2800" dirty="0">
                <a:latin typeface="Calibri" panose="020F0502020204030204" pitchFamily="34" charset="0"/>
                <a:ea typeface="Calibri" panose="020F0502020204030204" pitchFamily="34" charset="0"/>
                <a:cs typeface="Calibri" panose="020F0502020204030204" pitchFamily="34" charset="0"/>
              </a:rPr>
              <a:t>tých, ktorí riadia a platia vymyslené správy. </a:t>
            </a:r>
          </a:p>
          <a:p>
            <a:pPr>
              <a:lnSpc>
                <a:spcPct val="107000"/>
              </a:lnSpc>
              <a:spcAft>
                <a:spcPts val="800"/>
              </a:spcAft>
            </a:pPr>
            <a:r>
              <a:rPr lang="sk-SK" sz="2800" dirty="0">
                <a:latin typeface="Calibri" panose="020F0502020204030204" pitchFamily="34" charset="0"/>
                <a:ea typeface="Calibri" panose="020F0502020204030204" pitchFamily="34" charset="0"/>
                <a:cs typeface="Calibri" panose="020F0502020204030204" pitchFamily="34" charset="0"/>
              </a:rPr>
              <a:t>Ale hlavne, aby sa internet stal </a:t>
            </a:r>
            <a:r>
              <a:rPr lang="sk-SK" sz="2800" b="1" dirty="0">
                <a:latin typeface="Calibri" panose="020F0502020204030204" pitchFamily="34" charset="0"/>
                <a:ea typeface="Calibri" panose="020F0502020204030204" pitchFamily="34" charset="0"/>
                <a:cs typeface="Calibri" panose="020F0502020204030204" pitchFamily="34" charset="0"/>
              </a:rPr>
              <a:t>bezpečnejším miestom</a:t>
            </a:r>
            <a:r>
              <a:rPr lang="sk-SK" sz="2800" dirty="0">
                <a:latin typeface="Calibri" panose="020F0502020204030204" pitchFamily="34" charset="0"/>
                <a:ea typeface="Calibri" panose="020F0502020204030204" pitchFamily="34" charset="0"/>
                <a:cs typeface="Calibri" panose="020F0502020204030204" pitchFamily="34" charset="0"/>
              </a:rPr>
              <a:t>, než je dnes. </a:t>
            </a:r>
          </a:p>
          <a:p>
            <a:pPr>
              <a:lnSpc>
                <a:spcPct val="107000"/>
              </a:lnSpc>
              <a:spcAft>
                <a:spcPts val="800"/>
              </a:spcAft>
            </a:pPr>
            <a:r>
              <a:rPr lang="sk-SK" sz="2800" dirty="0">
                <a:latin typeface="Calibri" panose="020F0502020204030204" pitchFamily="34" charset="0"/>
                <a:ea typeface="Calibri" panose="020F0502020204030204" pitchFamily="34" charset="0"/>
                <a:cs typeface="Calibri" panose="020F0502020204030204" pitchFamily="34" charset="0"/>
              </a:rPr>
              <a:t>A napríklad vaša teta </a:t>
            </a:r>
            <a:r>
              <a:rPr lang="sk-SK" sz="2800" dirty="0" err="1">
                <a:latin typeface="Calibri" panose="020F0502020204030204" pitchFamily="34" charset="0"/>
                <a:ea typeface="Calibri" panose="020F0502020204030204" pitchFamily="34" charset="0"/>
                <a:cs typeface="Calibri" panose="020F0502020204030204" pitchFamily="34" charset="0"/>
              </a:rPr>
              <a:t>nanaletela</a:t>
            </a:r>
            <a:r>
              <a:rPr lang="sk-SK" sz="2800" dirty="0">
                <a:latin typeface="Calibri" panose="020F0502020204030204" pitchFamily="34" charset="0"/>
                <a:ea typeface="Calibri" panose="020F0502020204030204" pitchFamily="34" charset="0"/>
                <a:cs typeface="Calibri" panose="020F0502020204030204" pitchFamily="34" charset="0"/>
              </a:rPr>
              <a:t> na to, že nemusí brať lieky, pretože ich môže nahradiť čistiacim prostriedkom, a </a:t>
            </a:r>
            <a:r>
              <a:rPr lang="sk-SK" sz="2800" b="1" dirty="0">
                <a:latin typeface="Calibri" panose="020F0502020204030204" pitchFamily="34" charset="0"/>
                <a:ea typeface="Calibri" panose="020F0502020204030204" pitchFamily="34" charset="0"/>
                <a:cs typeface="Calibri" panose="020F0502020204030204" pitchFamily="34" charset="0"/>
              </a:rPr>
              <a:t>neublížila si</a:t>
            </a:r>
            <a:r>
              <a:rPr lang="sk-SK" sz="2800" dirty="0">
                <a:latin typeface="Calibri" panose="020F0502020204030204" pitchFamily="34" charset="0"/>
                <a:ea typeface="Calibri" panose="020F0502020204030204" pitchFamily="34" charset="0"/>
                <a:cs typeface="Calibri" panose="020F0502020204030204" pitchFamily="34" charset="0"/>
              </a:rPr>
              <a:t>.</a:t>
            </a:r>
            <a:endParaRPr lang="sk-SK"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01752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1893</TotalTime>
  <Words>5219</Words>
  <Application>Microsoft Office PowerPoint</Application>
  <PresentationFormat>Širokouhlá</PresentationFormat>
  <Paragraphs>296</Paragraphs>
  <Slides>37</Slides>
  <Notes>6</Notes>
  <HiddenSlides>0</HiddenSlides>
  <MMClips>1</MMClips>
  <ScaleCrop>false</ScaleCrop>
  <HeadingPairs>
    <vt:vector size="6" baseType="variant">
      <vt:variant>
        <vt:lpstr>Použité písma</vt:lpstr>
      </vt:variant>
      <vt:variant>
        <vt:i4>7</vt:i4>
      </vt:variant>
      <vt:variant>
        <vt:lpstr>Motív</vt:lpstr>
      </vt:variant>
      <vt:variant>
        <vt:i4>1</vt:i4>
      </vt:variant>
      <vt:variant>
        <vt:lpstr>Nadpisy snímok</vt:lpstr>
      </vt:variant>
      <vt:variant>
        <vt:i4>37</vt:i4>
      </vt:variant>
    </vt:vector>
  </HeadingPairs>
  <TitlesOfParts>
    <vt:vector size="45" baseType="lpstr">
      <vt:lpstr>Arial</vt:lpstr>
      <vt:lpstr>Calibri</vt:lpstr>
      <vt:lpstr>Calibri Light</vt:lpstr>
      <vt:lpstr>Roboto Medium</vt:lpstr>
      <vt:lpstr>Roboto Thin</vt:lpstr>
      <vt:lpstr>Source Serif Pro</vt:lpstr>
      <vt:lpstr>Times New Roman</vt:lpstr>
      <vt:lpstr>Office Theme</vt:lpstr>
      <vt:lpstr>Prezentácia z webinára zo dňa 2. 6. 2022</vt:lpstr>
      <vt:lpstr>Veriť výmyslom je veľmi jednoduché</vt:lpstr>
      <vt:lpstr>Faktory, ktoré robia hoax úspešným</vt:lpstr>
      <vt:lpstr>Ako rozoznáme hoax?</vt:lpstr>
      <vt:lpstr>Aj keď sa nám to páči, overme. Ak nevieme, radšej nešírme</vt:lpstr>
      <vt:lpstr>Ako si overovať informácie na internete</vt:lpstr>
      <vt:lpstr>Kedy reagovať na hoax</vt:lpstr>
      <vt:lpstr>Ako reagovať na dezinformácie</vt:lpstr>
      <vt:lpstr>Ako reagovať na hoaxy – čo pomáha (ako pri každom inom rozprávaní a písaní...)</vt:lpstr>
      <vt:lpstr>Fact-checkingové organizácie a stránky</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Svetlana Chomova</cp:lastModifiedBy>
  <cp:revision>181</cp:revision>
  <dcterms:created xsi:type="dcterms:W3CDTF">2016-05-17T02:28:19Z</dcterms:created>
  <dcterms:modified xsi:type="dcterms:W3CDTF">2022-06-07T16:28:16Z</dcterms:modified>
</cp:coreProperties>
</file>