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2"/>
  </p:notesMasterIdLst>
  <p:sldIdLst>
    <p:sldId id="256" r:id="rId2"/>
    <p:sldId id="433" r:id="rId3"/>
    <p:sldId id="408" r:id="rId4"/>
    <p:sldId id="432" r:id="rId5"/>
    <p:sldId id="354" r:id="rId6"/>
    <p:sldId id="335" r:id="rId7"/>
    <p:sldId id="342" r:id="rId8"/>
    <p:sldId id="351" r:id="rId9"/>
    <p:sldId id="419" r:id="rId10"/>
    <p:sldId id="389" r:id="rId11"/>
    <p:sldId id="396" r:id="rId12"/>
    <p:sldId id="394" r:id="rId13"/>
    <p:sldId id="397" r:id="rId14"/>
    <p:sldId id="416" r:id="rId15"/>
    <p:sldId id="414" r:id="rId16"/>
    <p:sldId id="415" r:id="rId17"/>
    <p:sldId id="417" r:id="rId18"/>
    <p:sldId id="329" r:id="rId19"/>
    <p:sldId id="428" r:id="rId20"/>
    <p:sldId id="429" r:id="rId21"/>
    <p:sldId id="427" r:id="rId22"/>
    <p:sldId id="437" r:id="rId23"/>
    <p:sldId id="438" r:id="rId24"/>
    <p:sldId id="439" r:id="rId25"/>
    <p:sldId id="348" r:id="rId26"/>
    <p:sldId id="357" r:id="rId27"/>
    <p:sldId id="436" r:id="rId28"/>
    <p:sldId id="331" r:id="rId29"/>
    <p:sldId id="332" r:id="rId30"/>
    <p:sldId id="350" r:id="rId31"/>
    <p:sldId id="372" r:id="rId32"/>
    <p:sldId id="373" r:id="rId33"/>
    <p:sldId id="435" r:id="rId34"/>
    <p:sldId id="447" r:id="rId35"/>
    <p:sldId id="413" r:id="rId36"/>
    <p:sldId id="440" r:id="rId37"/>
    <p:sldId id="369" r:id="rId38"/>
    <p:sldId id="374" r:id="rId39"/>
    <p:sldId id="430" r:id="rId40"/>
    <p:sldId id="431" r:id="rId41"/>
    <p:sldId id="441" r:id="rId42"/>
    <p:sldId id="444" r:id="rId43"/>
    <p:sldId id="442" r:id="rId44"/>
    <p:sldId id="443" r:id="rId45"/>
    <p:sldId id="407" r:id="rId46"/>
    <p:sldId id="382" r:id="rId47"/>
    <p:sldId id="383" r:id="rId48"/>
    <p:sldId id="384" r:id="rId49"/>
    <p:sldId id="401" r:id="rId50"/>
    <p:sldId id="386" r:id="rId51"/>
    <p:sldId id="385" r:id="rId52"/>
    <p:sldId id="418" r:id="rId53"/>
    <p:sldId id="412" r:id="rId54"/>
    <p:sldId id="426" r:id="rId55"/>
    <p:sldId id="425" r:id="rId56"/>
    <p:sldId id="395" r:id="rId57"/>
    <p:sldId id="359" r:id="rId58"/>
    <p:sldId id="405" r:id="rId59"/>
    <p:sldId id="379" r:id="rId60"/>
    <p:sldId id="356" r:id="rId61"/>
    <p:sldId id="375" r:id="rId62"/>
    <p:sldId id="376" r:id="rId63"/>
    <p:sldId id="377" r:id="rId64"/>
    <p:sldId id="378" r:id="rId65"/>
    <p:sldId id="398" r:id="rId66"/>
    <p:sldId id="402" r:id="rId67"/>
    <p:sldId id="409" r:id="rId68"/>
    <p:sldId id="388" r:id="rId69"/>
    <p:sldId id="366" r:id="rId70"/>
    <p:sldId id="448" r:id="rId71"/>
    <p:sldId id="410" r:id="rId72"/>
    <p:sldId id="406" r:id="rId73"/>
    <p:sldId id="364" r:id="rId74"/>
    <p:sldId id="361" r:id="rId75"/>
    <p:sldId id="387" r:id="rId76"/>
    <p:sldId id="367" r:id="rId77"/>
    <p:sldId id="362" r:id="rId78"/>
    <p:sldId id="363" r:id="rId79"/>
    <p:sldId id="365" r:id="rId80"/>
    <p:sldId id="371" r:id="rId8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333B"/>
    <a:srgbClr val="FF9F1B"/>
    <a:srgbClr val="E72236"/>
    <a:srgbClr val="2EC4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970"/>
    <p:restoredTop sz="94598"/>
  </p:normalViewPr>
  <p:slideViewPr>
    <p:cSldViewPr snapToGrid="0" snapToObjects="1">
      <p:cViewPr varScale="1">
        <p:scale>
          <a:sx n="106" d="100"/>
          <a:sy n="106" d="100"/>
        </p:scale>
        <p:origin x="1626" y="78"/>
      </p:cViewPr>
      <p:guideLst/>
    </p:cSldViewPr>
  </p:slideViewPr>
  <p:notesTextViewPr>
    <p:cViewPr>
      <p:scale>
        <a:sx n="3" d="2"/>
        <a:sy n="3" d="2"/>
      </p:scale>
      <p:origin x="0" y="0"/>
    </p:cViewPr>
  </p:notesTextViewPr>
  <p:sorterViewPr>
    <p:cViewPr>
      <p:scale>
        <a:sx n="149" d="100"/>
        <a:sy n="149"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hlavičk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k-SK"/>
          </a:p>
        </p:txBody>
      </p:sp>
      <p:sp>
        <p:nvSpPr>
          <p:cNvPr id="3" name="Zástupný objekt pre dá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CC6FBD-29EA-4E39-BC18-4012D92C66C5}" type="datetimeFigureOut">
              <a:rPr lang="sk-SK" smtClean="0"/>
              <a:t>7. 6. 2022</a:t>
            </a:fld>
            <a:endParaRPr lang="sk-SK"/>
          </a:p>
        </p:txBody>
      </p:sp>
      <p:sp>
        <p:nvSpPr>
          <p:cNvPr id="4" name="Zástupný objekt pre obrázok snímky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k-SK"/>
          </a:p>
        </p:txBody>
      </p:sp>
      <p:sp>
        <p:nvSpPr>
          <p:cNvPr id="5" name="Zástupný objekt pre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k-SK"/>
              <a:t>Upraviť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6" name="Zástupný objekt pre pät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k-SK"/>
          </a:p>
        </p:txBody>
      </p:sp>
      <p:sp>
        <p:nvSpPr>
          <p:cNvPr id="7" name="Zástupný objekt pre číslo snímky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6D0406-86F7-4428-872C-7BA82C2BE573}" type="slidenum">
              <a:rPr lang="sk-SK" smtClean="0"/>
              <a:t>‹#›</a:t>
            </a:fld>
            <a:endParaRPr lang="sk-SK"/>
          </a:p>
        </p:txBody>
      </p:sp>
    </p:spTree>
    <p:extLst>
      <p:ext uri="{BB962C8B-B14F-4D97-AF65-F5344CB8AC3E}">
        <p14:creationId xmlns:p14="http://schemas.microsoft.com/office/powerpoint/2010/main" val="1993002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r>
              <a:rPr lang="sk-SK" dirty="0"/>
              <a:t>Médiá</a:t>
            </a:r>
            <a:r>
              <a:rPr lang="sk-SK" baseline="0" dirty="0"/>
              <a:t> a „médiá“</a:t>
            </a:r>
            <a:endParaRPr lang="sk-SK" dirty="0"/>
          </a:p>
        </p:txBody>
      </p:sp>
      <p:sp>
        <p:nvSpPr>
          <p:cNvPr id="4" name="Zástupný objekt pre číslo snímky 3"/>
          <p:cNvSpPr>
            <a:spLocks noGrp="1"/>
          </p:cNvSpPr>
          <p:nvPr>
            <p:ph type="sldNum" sz="quarter" idx="10"/>
          </p:nvPr>
        </p:nvSpPr>
        <p:spPr/>
        <p:txBody>
          <a:bodyPr/>
          <a:lstStyle/>
          <a:p>
            <a:fld id="{A56D0406-86F7-4428-872C-7BA82C2BE573}" type="slidenum">
              <a:rPr lang="sk-SK" smtClean="0"/>
              <a:t>4</a:t>
            </a:fld>
            <a:endParaRPr lang="sk-SK"/>
          </a:p>
        </p:txBody>
      </p:sp>
    </p:spTree>
    <p:extLst>
      <p:ext uri="{BB962C8B-B14F-4D97-AF65-F5344CB8AC3E}">
        <p14:creationId xmlns:p14="http://schemas.microsoft.com/office/powerpoint/2010/main" val="16620927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r>
              <a:rPr lang="sk-SK" dirty="0"/>
              <a:t>Kde sú naše zdroje informácií</a:t>
            </a:r>
          </a:p>
        </p:txBody>
      </p:sp>
      <p:sp>
        <p:nvSpPr>
          <p:cNvPr id="4" name="Zástupný objekt pre číslo snímky 3"/>
          <p:cNvSpPr>
            <a:spLocks noGrp="1"/>
          </p:cNvSpPr>
          <p:nvPr>
            <p:ph type="sldNum" sz="quarter" idx="10"/>
          </p:nvPr>
        </p:nvSpPr>
        <p:spPr/>
        <p:txBody>
          <a:bodyPr/>
          <a:lstStyle/>
          <a:p>
            <a:fld id="{A56D0406-86F7-4428-872C-7BA82C2BE573}" type="slidenum">
              <a:rPr lang="sk-SK" smtClean="0"/>
              <a:t>5</a:t>
            </a:fld>
            <a:endParaRPr lang="sk-SK"/>
          </a:p>
        </p:txBody>
      </p:sp>
    </p:spTree>
    <p:extLst>
      <p:ext uri="{BB962C8B-B14F-4D97-AF65-F5344CB8AC3E}">
        <p14:creationId xmlns:p14="http://schemas.microsoft.com/office/powerpoint/2010/main" val="23863422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10"/>
          </p:nvPr>
        </p:nvSpPr>
        <p:spPr/>
        <p:txBody>
          <a:bodyPr/>
          <a:lstStyle/>
          <a:p>
            <a:fld id="{A56D0406-86F7-4428-872C-7BA82C2BE573}" type="slidenum">
              <a:rPr lang="sk-SK" smtClean="0"/>
              <a:t>6</a:t>
            </a:fld>
            <a:endParaRPr lang="sk-SK"/>
          </a:p>
        </p:txBody>
      </p:sp>
    </p:spTree>
    <p:extLst>
      <p:ext uri="{BB962C8B-B14F-4D97-AF65-F5344CB8AC3E}">
        <p14:creationId xmlns:p14="http://schemas.microsoft.com/office/powerpoint/2010/main" val="13329869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10"/>
          </p:nvPr>
        </p:nvSpPr>
        <p:spPr/>
        <p:txBody>
          <a:bodyPr/>
          <a:lstStyle/>
          <a:p>
            <a:fld id="{A56D0406-86F7-4428-872C-7BA82C2BE573}" type="slidenum">
              <a:rPr lang="sk-SK" smtClean="0"/>
              <a:t>7</a:t>
            </a:fld>
            <a:endParaRPr lang="sk-SK"/>
          </a:p>
        </p:txBody>
      </p:sp>
    </p:spTree>
    <p:extLst>
      <p:ext uri="{BB962C8B-B14F-4D97-AF65-F5344CB8AC3E}">
        <p14:creationId xmlns:p14="http://schemas.microsoft.com/office/powerpoint/2010/main" val="11427109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r>
              <a:rPr lang="sk-SK" dirty="0"/>
              <a:t>Toto je nebezpečné najmä</a:t>
            </a:r>
            <a:r>
              <a:rPr lang="sk-SK" baseline="0" dirty="0"/>
              <a:t> pre to, ako veľmi rastú sociálne médiá, kde sa práve </a:t>
            </a:r>
            <a:r>
              <a:rPr lang="sk-SK" baseline="0" dirty="0" err="1"/>
              <a:t>dezinfo</a:t>
            </a:r>
            <a:r>
              <a:rPr lang="sk-SK" baseline="0" dirty="0"/>
              <a:t> zdieľa – viď ďalšie dva </a:t>
            </a:r>
            <a:r>
              <a:rPr lang="sk-SK" baseline="0" dirty="0" err="1"/>
              <a:t>slajdy</a:t>
            </a:r>
            <a:endParaRPr lang="sk-SK" dirty="0"/>
          </a:p>
        </p:txBody>
      </p:sp>
      <p:sp>
        <p:nvSpPr>
          <p:cNvPr id="4" name="Zástupný objekt pre číslo snímky 3"/>
          <p:cNvSpPr>
            <a:spLocks noGrp="1"/>
          </p:cNvSpPr>
          <p:nvPr>
            <p:ph type="sldNum" sz="quarter" idx="10"/>
          </p:nvPr>
        </p:nvSpPr>
        <p:spPr/>
        <p:txBody>
          <a:bodyPr/>
          <a:lstStyle/>
          <a:p>
            <a:fld id="{A56D0406-86F7-4428-872C-7BA82C2BE573}" type="slidenum">
              <a:rPr lang="sk-SK" smtClean="0"/>
              <a:t>8</a:t>
            </a:fld>
            <a:endParaRPr lang="sk-SK"/>
          </a:p>
        </p:txBody>
      </p:sp>
    </p:spTree>
    <p:extLst>
      <p:ext uri="{BB962C8B-B14F-4D97-AF65-F5344CB8AC3E}">
        <p14:creationId xmlns:p14="http://schemas.microsoft.com/office/powerpoint/2010/main" val="7963928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r>
              <a:rPr lang="sk-SK" dirty="0"/>
              <a:t>Povrchne</a:t>
            </a:r>
            <a:r>
              <a:rPr lang="sk-SK" baseline="0" dirty="0"/>
              <a:t> vnímame aj klasické médiá</a:t>
            </a:r>
            <a:endParaRPr lang="sk-SK" dirty="0"/>
          </a:p>
        </p:txBody>
      </p:sp>
      <p:sp>
        <p:nvSpPr>
          <p:cNvPr id="4" name="Zástupný objekt pre číslo snímky 3"/>
          <p:cNvSpPr>
            <a:spLocks noGrp="1"/>
          </p:cNvSpPr>
          <p:nvPr>
            <p:ph type="sldNum" sz="quarter" idx="10"/>
          </p:nvPr>
        </p:nvSpPr>
        <p:spPr/>
        <p:txBody>
          <a:bodyPr/>
          <a:lstStyle/>
          <a:p>
            <a:fld id="{A56D0406-86F7-4428-872C-7BA82C2BE573}" type="slidenum">
              <a:rPr lang="sk-SK" smtClean="0"/>
              <a:t>22</a:t>
            </a:fld>
            <a:endParaRPr lang="sk-SK"/>
          </a:p>
        </p:txBody>
      </p:sp>
    </p:spTree>
    <p:extLst>
      <p:ext uri="{BB962C8B-B14F-4D97-AF65-F5344CB8AC3E}">
        <p14:creationId xmlns:p14="http://schemas.microsoft.com/office/powerpoint/2010/main" val="8542036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r>
              <a:rPr lang="sk-SK" dirty="0"/>
              <a:t>Povrchne</a:t>
            </a:r>
            <a:r>
              <a:rPr lang="sk-SK" baseline="0" dirty="0"/>
              <a:t> vnímame aj klasické médiá</a:t>
            </a:r>
            <a:endParaRPr lang="sk-SK" dirty="0"/>
          </a:p>
        </p:txBody>
      </p:sp>
      <p:sp>
        <p:nvSpPr>
          <p:cNvPr id="4" name="Zástupný objekt pre číslo snímky 3"/>
          <p:cNvSpPr>
            <a:spLocks noGrp="1"/>
          </p:cNvSpPr>
          <p:nvPr>
            <p:ph type="sldNum" sz="quarter" idx="10"/>
          </p:nvPr>
        </p:nvSpPr>
        <p:spPr/>
        <p:txBody>
          <a:bodyPr/>
          <a:lstStyle/>
          <a:p>
            <a:fld id="{A56D0406-86F7-4428-872C-7BA82C2BE573}" type="slidenum">
              <a:rPr lang="sk-SK" smtClean="0"/>
              <a:t>23</a:t>
            </a:fld>
            <a:endParaRPr lang="sk-SK"/>
          </a:p>
        </p:txBody>
      </p:sp>
    </p:spTree>
    <p:extLst>
      <p:ext uri="{BB962C8B-B14F-4D97-AF65-F5344CB8AC3E}">
        <p14:creationId xmlns:p14="http://schemas.microsoft.com/office/powerpoint/2010/main" val="25643735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r>
              <a:rPr lang="sk-SK" dirty="0"/>
              <a:t>Povrchne</a:t>
            </a:r>
            <a:r>
              <a:rPr lang="sk-SK" baseline="0" dirty="0"/>
              <a:t> vnímame aj klasické médiá</a:t>
            </a:r>
            <a:endParaRPr lang="sk-SK" dirty="0"/>
          </a:p>
        </p:txBody>
      </p:sp>
      <p:sp>
        <p:nvSpPr>
          <p:cNvPr id="4" name="Zástupný objekt pre číslo snímky 3"/>
          <p:cNvSpPr>
            <a:spLocks noGrp="1"/>
          </p:cNvSpPr>
          <p:nvPr>
            <p:ph type="sldNum" sz="quarter" idx="10"/>
          </p:nvPr>
        </p:nvSpPr>
        <p:spPr/>
        <p:txBody>
          <a:bodyPr/>
          <a:lstStyle/>
          <a:p>
            <a:fld id="{A56D0406-86F7-4428-872C-7BA82C2BE573}" type="slidenum">
              <a:rPr lang="sk-SK" smtClean="0"/>
              <a:t>24</a:t>
            </a:fld>
            <a:endParaRPr lang="sk-SK"/>
          </a:p>
        </p:txBody>
      </p:sp>
    </p:spTree>
    <p:extLst>
      <p:ext uri="{BB962C8B-B14F-4D97-AF65-F5344CB8AC3E}">
        <p14:creationId xmlns:p14="http://schemas.microsoft.com/office/powerpoint/2010/main" val="34021710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r>
              <a:rPr lang="sk-SK" dirty="0"/>
              <a:t>Kedysi všetci</a:t>
            </a:r>
            <a:r>
              <a:rPr lang="sk-SK" baseline="0" dirty="0"/>
              <a:t> vedeli to isté, dnes to tak nie je</a:t>
            </a:r>
            <a:endParaRPr lang="sk-SK" dirty="0"/>
          </a:p>
        </p:txBody>
      </p:sp>
      <p:sp>
        <p:nvSpPr>
          <p:cNvPr id="4" name="Zástupný objekt pre číslo snímky 3"/>
          <p:cNvSpPr>
            <a:spLocks noGrp="1"/>
          </p:cNvSpPr>
          <p:nvPr>
            <p:ph type="sldNum" sz="quarter" idx="10"/>
          </p:nvPr>
        </p:nvSpPr>
        <p:spPr/>
        <p:txBody>
          <a:bodyPr/>
          <a:lstStyle/>
          <a:p>
            <a:fld id="{A56D0406-86F7-4428-872C-7BA82C2BE573}" type="slidenum">
              <a:rPr lang="sk-SK" smtClean="0"/>
              <a:t>25</a:t>
            </a:fld>
            <a:endParaRPr lang="sk-SK"/>
          </a:p>
        </p:txBody>
      </p:sp>
    </p:spTree>
    <p:extLst>
      <p:ext uri="{BB962C8B-B14F-4D97-AF65-F5344CB8AC3E}">
        <p14:creationId xmlns:p14="http://schemas.microsoft.com/office/powerpoint/2010/main" val="18019169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r>
              <a:rPr lang="sk-SK" dirty="0"/>
              <a:t>Kedysi všetci</a:t>
            </a:r>
            <a:r>
              <a:rPr lang="sk-SK" baseline="0" dirty="0"/>
              <a:t> vedeli to isté, dnes to tak nie je</a:t>
            </a:r>
            <a:endParaRPr lang="sk-SK" dirty="0"/>
          </a:p>
        </p:txBody>
      </p:sp>
      <p:sp>
        <p:nvSpPr>
          <p:cNvPr id="4" name="Zástupný objekt pre číslo snímky 3"/>
          <p:cNvSpPr>
            <a:spLocks noGrp="1"/>
          </p:cNvSpPr>
          <p:nvPr>
            <p:ph type="sldNum" sz="quarter" idx="10"/>
          </p:nvPr>
        </p:nvSpPr>
        <p:spPr/>
        <p:txBody>
          <a:bodyPr/>
          <a:lstStyle/>
          <a:p>
            <a:fld id="{A56D0406-86F7-4428-872C-7BA82C2BE573}" type="slidenum">
              <a:rPr lang="sk-SK" smtClean="0"/>
              <a:t>26</a:t>
            </a:fld>
            <a:endParaRPr lang="sk-SK"/>
          </a:p>
        </p:txBody>
      </p:sp>
    </p:spTree>
    <p:extLst>
      <p:ext uri="{BB962C8B-B14F-4D97-AF65-F5344CB8AC3E}">
        <p14:creationId xmlns:p14="http://schemas.microsoft.com/office/powerpoint/2010/main" val="42691625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r>
              <a:rPr lang="sk-SK" dirty="0"/>
              <a:t>Všetko sa dá kúpiť</a:t>
            </a:r>
          </a:p>
        </p:txBody>
      </p:sp>
      <p:sp>
        <p:nvSpPr>
          <p:cNvPr id="4" name="Zástupný objekt pre číslo snímky 3"/>
          <p:cNvSpPr>
            <a:spLocks noGrp="1"/>
          </p:cNvSpPr>
          <p:nvPr>
            <p:ph type="sldNum" sz="quarter" idx="10"/>
          </p:nvPr>
        </p:nvSpPr>
        <p:spPr/>
        <p:txBody>
          <a:bodyPr/>
          <a:lstStyle/>
          <a:p>
            <a:fld id="{A56D0406-86F7-4428-872C-7BA82C2BE573}" type="slidenum">
              <a:rPr lang="sk-SK" smtClean="0"/>
              <a:t>27</a:t>
            </a:fld>
            <a:endParaRPr lang="sk-SK"/>
          </a:p>
        </p:txBody>
      </p:sp>
    </p:spTree>
    <p:extLst>
      <p:ext uri="{BB962C8B-B14F-4D97-AF65-F5344CB8AC3E}">
        <p14:creationId xmlns:p14="http://schemas.microsoft.com/office/powerpoint/2010/main" val="15517693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r>
              <a:rPr lang="sk-SK" dirty="0"/>
              <a:t>Pochybné weby – Hlavný denník</a:t>
            </a:r>
          </a:p>
        </p:txBody>
      </p:sp>
      <p:sp>
        <p:nvSpPr>
          <p:cNvPr id="4" name="Zástupný objekt pre číslo snímky 3"/>
          <p:cNvSpPr>
            <a:spLocks noGrp="1"/>
          </p:cNvSpPr>
          <p:nvPr>
            <p:ph type="sldNum" sz="quarter" idx="10"/>
          </p:nvPr>
        </p:nvSpPr>
        <p:spPr/>
        <p:txBody>
          <a:bodyPr/>
          <a:lstStyle/>
          <a:p>
            <a:fld id="{A56D0406-86F7-4428-872C-7BA82C2BE573}" type="slidenum">
              <a:rPr lang="sk-SK" smtClean="0"/>
              <a:t>28</a:t>
            </a:fld>
            <a:endParaRPr lang="sk-SK"/>
          </a:p>
        </p:txBody>
      </p:sp>
    </p:spTree>
    <p:extLst>
      <p:ext uri="{BB962C8B-B14F-4D97-AF65-F5344CB8AC3E}">
        <p14:creationId xmlns:p14="http://schemas.microsoft.com/office/powerpoint/2010/main" val="42931933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10"/>
          </p:nvPr>
        </p:nvSpPr>
        <p:spPr/>
        <p:txBody>
          <a:bodyPr/>
          <a:lstStyle/>
          <a:p>
            <a:fld id="{A56D0406-86F7-4428-872C-7BA82C2BE573}" type="slidenum">
              <a:rPr lang="sk-SK" smtClean="0"/>
              <a:t>29</a:t>
            </a:fld>
            <a:endParaRPr lang="sk-SK"/>
          </a:p>
        </p:txBody>
      </p:sp>
    </p:spTree>
    <p:extLst>
      <p:ext uri="{BB962C8B-B14F-4D97-AF65-F5344CB8AC3E}">
        <p14:creationId xmlns:p14="http://schemas.microsoft.com/office/powerpoint/2010/main" val="3380732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r>
              <a:rPr lang="sk-SK" dirty="0"/>
              <a:t>18 tisíc na reklamu na </a:t>
            </a:r>
            <a:r>
              <a:rPr lang="sk-SK" dirty="0" err="1"/>
              <a:t>FCBku</a:t>
            </a:r>
            <a:r>
              <a:rPr lang="sk-SK" dirty="0"/>
              <a:t> je dosť</a:t>
            </a:r>
          </a:p>
        </p:txBody>
      </p:sp>
      <p:sp>
        <p:nvSpPr>
          <p:cNvPr id="4" name="Zástupný objekt pre číslo snímky 3"/>
          <p:cNvSpPr>
            <a:spLocks noGrp="1"/>
          </p:cNvSpPr>
          <p:nvPr>
            <p:ph type="sldNum" sz="quarter" idx="10"/>
          </p:nvPr>
        </p:nvSpPr>
        <p:spPr/>
        <p:txBody>
          <a:bodyPr/>
          <a:lstStyle/>
          <a:p>
            <a:fld id="{A56D0406-86F7-4428-872C-7BA82C2BE573}" type="slidenum">
              <a:rPr lang="sk-SK" smtClean="0"/>
              <a:t>30</a:t>
            </a:fld>
            <a:endParaRPr lang="sk-SK"/>
          </a:p>
        </p:txBody>
      </p:sp>
    </p:spTree>
    <p:extLst>
      <p:ext uri="{BB962C8B-B14F-4D97-AF65-F5344CB8AC3E}">
        <p14:creationId xmlns:p14="http://schemas.microsoft.com/office/powerpoint/2010/main" val="40682109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r>
              <a:rPr lang="sk-SK" dirty="0"/>
              <a:t>Povrchne</a:t>
            </a:r>
            <a:r>
              <a:rPr lang="sk-SK" baseline="0" dirty="0"/>
              <a:t> vnímame aj klasické médiá</a:t>
            </a:r>
            <a:endParaRPr lang="sk-SK" dirty="0"/>
          </a:p>
        </p:txBody>
      </p:sp>
      <p:sp>
        <p:nvSpPr>
          <p:cNvPr id="4" name="Zástupný objekt pre číslo snímky 3"/>
          <p:cNvSpPr>
            <a:spLocks noGrp="1"/>
          </p:cNvSpPr>
          <p:nvPr>
            <p:ph type="sldNum" sz="quarter" idx="10"/>
          </p:nvPr>
        </p:nvSpPr>
        <p:spPr/>
        <p:txBody>
          <a:bodyPr/>
          <a:lstStyle/>
          <a:p>
            <a:fld id="{A56D0406-86F7-4428-872C-7BA82C2BE573}" type="slidenum">
              <a:rPr lang="sk-SK" smtClean="0"/>
              <a:t>34</a:t>
            </a:fld>
            <a:endParaRPr lang="sk-SK"/>
          </a:p>
        </p:txBody>
      </p:sp>
    </p:spTree>
    <p:extLst>
      <p:ext uri="{BB962C8B-B14F-4D97-AF65-F5344CB8AC3E}">
        <p14:creationId xmlns:p14="http://schemas.microsoft.com/office/powerpoint/2010/main" val="20624598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r>
              <a:rPr lang="sk-SK" dirty="0"/>
              <a:t>Provokovanie, námet na diskusiu</a:t>
            </a:r>
          </a:p>
        </p:txBody>
      </p:sp>
      <p:sp>
        <p:nvSpPr>
          <p:cNvPr id="4" name="Zástupný objekt pre číslo snímky 3"/>
          <p:cNvSpPr>
            <a:spLocks noGrp="1"/>
          </p:cNvSpPr>
          <p:nvPr>
            <p:ph type="sldNum" sz="quarter" idx="10"/>
          </p:nvPr>
        </p:nvSpPr>
        <p:spPr/>
        <p:txBody>
          <a:bodyPr/>
          <a:lstStyle/>
          <a:p>
            <a:fld id="{A56D0406-86F7-4428-872C-7BA82C2BE573}" type="slidenum">
              <a:rPr lang="sk-SK" smtClean="0"/>
              <a:t>35</a:t>
            </a:fld>
            <a:endParaRPr lang="sk-SK"/>
          </a:p>
        </p:txBody>
      </p:sp>
    </p:spTree>
    <p:extLst>
      <p:ext uri="{BB962C8B-B14F-4D97-AF65-F5344CB8AC3E}">
        <p14:creationId xmlns:p14="http://schemas.microsoft.com/office/powerpoint/2010/main" val="15876030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r>
              <a:rPr lang="sk-SK" dirty="0"/>
              <a:t>Chyba 2 - Klamstvo ako pracovný nástroj</a:t>
            </a:r>
          </a:p>
        </p:txBody>
      </p:sp>
      <p:sp>
        <p:nvSpPr>
          <p:cNvPr id="4" name="Zástupný objekt pre číslo snímky 3"/>
          <p:cNvSpPr>
            <a:spLocks noGrp="1"/>
          </p:cNvSpPr>
          <p:nvPr>
            <p:ph type="sldNum" sz="quarter" idx="10"/>
          </p:nvPr>
        </p:nvSpPr>
        <p:spPr/>
        <p:txBody>
          <a:bodyPr/>
          <a:lstStyle/>
          <a:p>
            <a:fld id="{A56D0406-86F7-4428-872C-7BA82C2BE573}" type="slidenum">
              <a:rPr lang="sk-SK" smtClean="0"/>
              <a:t>36</a:t>
            </a:fld>
            <a:endParaRPr lang="sk-SK"/>
          </a:p>
        </p:txBody>
      </p:sp>
    </p:spTree>
    <p:extLst>
      <p:ext uri="{BB962C8B-B14F-4D97-AF65-F5344CB8AC3E}">
        <p14:creationId xmlns:p14="http://schemas.microsoft.com/office/powerpoint/2010/main" val="11981550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r>
              <a:rPr lang="sk-SK" dirty="0"/>
              <a:t>Chyba</a:t>
            </a:r>
            <a:r>
              <a:rPr lang="sk-SK" baseline="0" dirty="0"/>
              <a:t> 4 – úmyselné klamstvo, skreslená informácia, polopravda</a:t>
            </a:r>
            <a:endParaRPr lang="sk-SK" dirty="0"/>
          </a:p>
        </p:txBody>
      </p:sp>
      <p:sp>
        <p:nvSpPr>
          <p:cNvPr id="4" name="Zástupný objekt pre číslo snímky 3"/>
          <p:cNvSpPr>
            <a:spLocks noGrp="1"/>
          </p:cNvSpPr>
          <p:nvPr>
            <p:ph type="sldNum" sz="quarter" idx="10"/>
          </p:nvPr>
        </p:nvSpPr>
        <p:spPr/>
        <p:txBody>
          <a:bodyPr/>
          <a:lstStyle/>
          <a:p>
            <a:fld id="{A56D0406-86F7-4428-872C-7BA82C2BE573}" type="slidenum">
              <a:rPr lang="sk-SK" smtClean="0"/>
              <a:t>37</a:t>
            </a:fld>
            <a:endParaRPr lang="sk-SK"/>
          </a:p>
        </p:txBody>
      </p:sp>
    </p:spTree>
    <p:extLst>
      <p:ext uri="{BB962C8B-B14F-4D97-AF65-F5344CB8AC3E}">
        <p14:creationId xmlns:p14="http://schemas.microsoft.com/office/powerpoint/2010/main" val="39035780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r>
              <a:rPr lang="sk-SK" dirty="0"/>
              <a:t>Chy</a:t>
            </a:r>
            <a:r>
              <a:rPr lang="sk-SK" baseline="0" dirty="0"/>
              <a:t>by 3 – menenie informácií. </a:t>
            </a:r>
            <a:r>
              <a:rPr lang="sk-SK" dirty="0"/>
              <a:t>Aj</a:t>
            </a:r>
            <a:r>
              <a:rPr lang="sk-SK" baseline="0" dirty="0"/>
              <a:t> zatajovanie je informácia</a:t>
            </a:r>
            <a:endParaRPr lang="sk-SK" dirty="0"/>
          </a:p>
        </p:txBody>
      </p:sp>
      <p:sp>
        <p:nvSpPr>
          <p:cNvPr id="4" name="Zástupný objekt pre číslo snímky 3"/>
          <p:cNvSpPr>
            <a:spLocks noGrp="1"/>
          </p:cNvSpPr>
          <p:nvPr>
            <p:ph type="sldNum" sz="quarter" idx="10"/>
          </p:nvPr>
        </p:nvSpPr>
        <p:spPr/>
        <p:txBody>
          <a:bodyPr/>
          <a:lstStyle/>
          <a:p>
            <a:fld id="{A56D0406-86F7-4428-872C-7BA82C2BE573}" type="slidenum">
              <a:rPr lang="sk-SK" smtClean="0"/>
              <a:t>41</a:t>
            </a:fld>
            <a:endParaRPr lang="sk-SK"/>
          </a:p>
        </p:txBody>
      </p:sp>
    </p:spTree>
    <p:extLst>
      <p:ext uri="{BB962C8B-B14F-4D97-AF65-F5344CB8AC3E}">
        <p14:creationId xmlns:p14="http://schemas.microsoft.com/office/powerpoint/2010/main" val="32447667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r>
              <a:rPr lang="sk-SK" dirty="0"/>
              <a:t>Chyba 5 – kde očakávate objektivitu, ale nie je</a:t>
            </a:r>
          </a:p>
        </p:txBody>
      </p:sp>
      <p:sp>
        <p:nvSpPr>
          <p:cNvPr id="4" name="Zástupný objekt pre číslo snímky 3"/>
          <p:cNvSpPr>
            <a:spLocks noGrp="1"/>
          </p:cNvSpPr>
          <p:nvPr>
            <p:ph type="sldNum" sz="quarter" idx="10"/>
          </p:nvPr>
        </p:nvSpPr>
        <p:spPr/>
        <p:txBody>
          <a:bodyPr/>
          <a:lstStyle/>
          <a:p>
            <a:fld id="{A56D0406-86F7-4428-872C-7BA82C2BE573}" type="slidenum">
              <a:rPr lang="sk-SK" smtClean="0"/>
              <a:t>46</a:t>
            </a:fld>
            <a:endParaRPr lang="sk-SK"/>
          </a:p>
        </p:txBody>
      </p:sp>
    </p:spTree>
    <p:extLst>
      <p:ext uri="{BB962C8B-B14F-4D97-AF65-F5344CB8AC3E}">
        <p14:creationId xmlns:p14="http://schemas.microsoft.com/office/powerpoint/2010/main" val="29604276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r>
              <a:rPr lang="sk-SK" dirty="0"/>
              <a:t>Prečo je to predtým zmienené problém?</a:t>
            </a:r>
          </a:p>
        </p:txBody>
      </p:sp>
      <p:sp>
        <p:nvSpPr>
          <p:cNvPr id="4" name="Zástupný objekt pre číslo snímky 3"/>
          <p:cNvSpPr>
            <a:spLocks noGrp="1"/>
          </p:cNvSpPr>
          <p:nvPr>
            <p:ph type="sldNum" sz="quarter" idx="10"/>
          </p:nvPr>
        </p:nvSpPr>
        <p:spPr/>
        <p:txBody>
          <a:bodyPr/>
          <a:lstStyle/>
          <a:p>
            <a:fld id="{A56D0406-86F7-4428-872C-7BA82C2BE573}" type="slidenum">
              <a:rPr lang="sk-SK" smtClean="0"/>
              <a:t>51</a:t>
            </a:fld>
            <a:endParaRPr lang="sk-SK"/>
          </a:p>
        </p:txBody>
      </p:sp>
    </p:spTree>
    <p:extLst>
      <p:ext uri="{BB962C8B-B14F-4D97-AF65-F5344CB8AC3E}">
        <p14:creationId xmlns:p14="http://schemas.microsoft.com/office/powerpoint/2010/main" val="28363872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r>
              <a:rPr lang="sk-SK" dirty="0"/>
              <a:t>Medzitým v Rusku...</a:t>
            </a:r>
          </a:p>
        </p:txBody>
      </p:sp>
      <p:sp>
        <p:nvSpPr>
          <p:cNvPr id="4" name="Zástupný objekt pre číslo snímky 3"/>
          <p:cNvSpPr>
            <a:spLocks noGrp="1"/>
          </p:cNvSpPr>
          <p:nvPr>
            <p:ph type="sldNum" sz="quarter" idx="10"/>
          </p:nvPr>
        </p:nvSpPr>
        <p:spPr/>
        <p:txBody>
          <a:bodyPr/>
          <a:lstStyle/>
          <a:p>
            <a:fld id="{A56D0406-86F7-4428-872C-7BA82C2BE573}" type="slidenum">
              <a:rPr lang="sk-SK" smtClean="0"/>
              <a:t>56</a:t>
            </a:fld>
            <a:endParaRPr lang="sk-SK"/>
          </a:p>
        </p:txBody>
      </p:sp>
    </p:spTree>
    <p:extLst>
      <p:ext uri="{BB962C8B-B14F-4D97-AF65-F5344CB8AC3E}">
        <p14:creationId xmlns:p14="http://schemas.microsoft.com/office/powerpoint/2010/main" val="18308550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r>
              <a:rPr lang="sk-SK" dirty="0"/>
              <a:t>A medzitým...</a:t>
            </a:r>
          </a:p>
        </p:txBody>
      </p:sp>
      <p:sp>
        <p:nvSpPr>
          <p:cNvPr id="4" name="Zástupný objekt pre číslo snímky 3"/>
          <p:cNvSpPr>
            <a:spLocks noGrp="1"/>
          </p:cNvSpPr>
          <p:nvPr>
            <p:ph type="sldNum" sz="quarter" idx="10"/>
          </p:nvPr>
        </p:nvSpPr>
        <p:spPr/>
        <p:txBody>
          <a:bodyPr/>
          <a:lstStyle/>
          <a:p>
            <a:fld id="{A56D0406-86F7-4428-872C-7BA82C2BE573}" type="slidenum">
              <a:rPr lang="sk-SK" smtClean="0"/>
              <a:t>60</a:t>
            </a:fld>
            <a:endParaRPr lang="sk-SK"/>
          </a:p>
        </p:txBody>
      </p:sp>
    </p:spTree>
    <p:extLst>
      <p:ext uri="{BB962C8B-B14F-4D97-AF65-F5344CB8AC3E}">
        <p14:creationId xmlns:p14="http://schemas.microsoft.com/office/powerpoint/2010/main" val="1642181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r>
              <a:rPr lang="sk-SK" dirty="0"/>
              <a:t>Dobrých zdrojov dobrých informácií</a:t>
            </a:r>
            <a:r>
              <a:rPr lang="sk-SK" baseline="0" dirty="0"/>
              <a:t> je niekoľko</a:t>
            </a:r>
            <a:endParaRPr lang="sk-SK" dirty="0"/>
          </a:p>
        </p:txBody>
      </p:sp>
      <p:sp>
        <p:nvSpPr>
          <p:cNvPr id="4" name="Zástupný objekt pre číslo snímky 3"/>
          <p:cNvSpPr>
            <a:spLocks noGrp="1"/>
          </p:cNvSpPr>
          <p:nvPr>
            <p:ph type="sldNum" sz="quarter" idx="10"/>
          </p:nvPr>
        </p:nvSpPr>
        <p:spPr/>
        <p:txBody>
          <a:bodyPr/>
          <a:lstStyle/>
          <a:p>
            <a:fld id="{A56D0406-86F7-4428-872C-7BA82C2BE573}" type="slidenum">
              <a:rPr lang="sk-SK" smtClean="0"/>
              <a:t>73</a:t>
            </a:fld>
            <a:endParaRPr lang="sk-SK"/>
          </a:p>
        </p:txBody>
      </p:sp>
    </p:spTree>
    <p:extLst>
      <p:ext uri="{BB962C8B-B14F-4D97-AF65-F5344CB8AC3E}">
        <p14:creationId xmlns:p14="http://schemas.microsoft.com/office/powerpoint/2010/main" val="23825480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469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12192000" cy="6858000"/>
          </a:xfrm>
        </p:spPr>
        <p:txBody>
          <a:bodyPr/>
          <a:lstStyle/>
          <a:p>
            <a:endParaRPr lang="en-US"/>
          </a:p>
        </p:txBody>
      </p:sp>
    </p:spTree>
    <p:extLst>
      <p:ext uri="{BB962C8B-B14F-4D97-AF65-F5344CB8AC3E}">
        <p14:creationId xmlns:p14="http://schemas.microsoft.com/office/powerpoint/2010/main" val="3054318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0 w 12192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12192000" h="3429000">
                <a:moveTo>
                  <a:pt x="0" y="0"/>
                </a:moveTo>
                <a:lnTo>
                  <a:pt x="12192000" y="0"/>
                </a:lnTo>
                <a:lnTo>
                  <a:pt x="12192000" y="3429000"/>
                </a:lnTo>
                <a:lnTo>
                  <a:pt x="0" y="3429000"/>
                </a:lnTo>
                <a:close/>
              </a:path>
            </a:pathLst>
          </a:custGeom>
        </p:spPr>
        <p:txBody>
          <a:bodyPr wrap="square">
            <a:noAutofit/>
          </a:bodyPr>
          <a:lstStyle/>
          <a:p>
            <a:endParaRPr lang="en-US"/>
          </a:p>
        </p:txBody>
      </p:sp>
    </p:spTree>
    <p:extLst>
      <p:ext uri="{BB962C8B-B14F-4D97-AF65-F5344CB8AC3E}">
        <p14:creationId xmlns:p14="http://schemas.microsoft.com/office/powerpoint/2010/main" val="706948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0" y="342900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0 w 12192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12192000" h="3429000">
                <a:moveTo>
                  <a:pt x="0" y="0"/>
                </a:moveTo>
                <a:lnTo>
                  <a:pt x="12192000" y="0"/>
                </a:lnTo>
                <a:lnTo>
                  <a:pt x="12192000" y="3429000"/>
                </a:lnTo>
                <a:lnTo>
                  <a:pt x="0" y="3429000"/>
                </a:lnTo>
                <a:close/>
              </a:path>
            </a:pathLst>
          </a:custGeom>
        </p:spPr>
        <p:txBody>
          <a:bodyPr wrap="square">
            <a:noAutofit/>
          </a:bodyPr>
          <a:lstStyle/>
          <a:p>
            <a:endParaRPr lang="en-US"/>
          </a:p>
        </p:txBody>
      </p:sp>
    </p:spTree>
    <p:extLst>
      <p:ext uri="{BB962C8B-B14F-4D97-AF65-F5344CB8AC3E}">
        <p14:creationId xmlns:p14="http://schemas.microsoft.com/office/powerpoint/2010/main" val="10488788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794658" y="794658"/>
            <a:ext cx="10602685" cy="5268685"/>
          </a:xfrm>
          <a:custGeom>
            <a:avLst/>
            <a:gdLst>
              <a:gd name="connsiteX0" fmla="*/ 0 w 10602685"/>
              <a:gd name="connsiteY0" fmla="*/ 0 h 5268685"/>
              <a:gd name="connsiteX1" fmla="*/ 10602685 w 10602685"/>
              <a:gd name="connsiteY1" fmla="*/ 0 h 5268685"/>
              <a:gd name="connsiteX2" fmla="*/ 10602685 w 10602685"/>
              <a:gd name="connsiteY2" fmla="*/ 5268685 h 5268685"/>
              <a:gd name="connsiteX3" fmla="*/ 0 w 10602685"/>
              <a:gd name="connsiteY3" fmla="*/ 5268685 h 5268685"/>
            </a:gdLst>
            <a:ahLst/>
            <a:cxnLst>
              <a:cxn ang="0">
                <a:pos x="connsiteX0" y="connsiteY0"/>
              </a:cxn>
              <a:cxn ang="0">
                <a:pos x="connsiteX1" y="connsiteY1"/>
              </a:cxn>
              <a:cxn ang="0">
                <a:pos x="connsiteX2" y="connsiteY2"/>
              </a:cxn>
              <a:cxn ang="0">
                <a:pos x="connsiteX3" y="connsiteY3"/>
              </a:cxn>
            </a:cxnLst>
            <a:rect l="l" t="t" r="r" b="b"/>
            <a:pathLst>
              <a:path w="10602685" h="5268685">
                <a:moveTo>
                  <a:pt x="0" y="0"/>
                </a:moveTo>
                <a:lnTo>
                  <a:pt x="10602685" y="0"/>
                </a:lnTo>
                <a:lnTo>
                  <a:pt x="10602685" y="5268685"/>
                </a:lnTo>
                <a:lnTo>
                  <a:pt x="0" y="5268685"/>
                </a:lnTo>
                <a:close/>
              </a:path>
            </a:pathLst>
          </a:custGeom>
        </p:spPr>
        <p:txBody>
          <a:bodyPr wrap="square">
            <a:noAutofit/>
          </a:bodyPr>
          <a:lstStyle/>
          <a:p>
            <a:endParaRPr lang="en-US"/>
          </a:p>
        </p:txBody>
      </p:sp>
    </p:spTree>
    <p:extLst>
      <p:ext uri="{BB962C8B-B14F-4D97-AF65-F5344CB8AC3E}">
        <p14:creationId xmlns:p14="http://schemas.microsoft.com/office/powerpoint/2010/main" val="9354528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16" name="Picture Placeholder 15"/>
          <p:cNvSpPr>
            <a:spLocks noGrp="1"/>
          </p:cNvSpPr>
          <p:nvPr>
            <p:ph type="pic" sz="quarter" idx="10"/>
          </p:nvPr>
        </p:nvSpPr>
        <p:spPr>
          <a:xfrm>
            <a:off x="0" y="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p:spPr>
        <p:txBody>
          <a:bodyPr wrap="square">
            <a:noAutofit/>
          </a:bodyPr>
          <a:lstStyle/>
          <a:p>
            <a:endParaRPr lang="en-US"/>
          </a:p>
        </p:txBody>
      </p:sp>
      <p:sp>
        <p:nvSpPr>
          <p:cNvPr id="17" name="Picture Placeholder 16"/>
          <p:cNvSpPr>
            <a:spLocks noGrp="1"/>
          </p:cNvSpPr>
          <p:nvPr>
            <p:ph type="pic" sz="quarter" idx="11"/>
          </p:nvPr>
        </p:nvSpPr>
        <p:spPr>
          <a:xfrm>
            <a:off x="6096000" y="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p:spPr>
        <p:txBody>
          <a:bodyPr wrap="square">
            <a:noAutofit/>
          </a:bodyPr>
          <a:lstStyle/>
          <a:p>
            <a:endParaRPr lang="en-US"/>
          </a:p>
        </p:txBody>
      </p:sp>
      <p:sp>
        <p:nvSpPr>
          <p:cNvPr id="18" name="Picture Placeholder 17"/>
          <p:cNvSpPr>
            <a:spLocks noGrp="1"/>
          </p:cNvSpPr>
          <p:nvPr>
            <p:ph type="pic" sz="quarter" idx="12"/>
          </p:nvPr>
        </p:nvSpPr>
        <p:spPr>
          <a:xfrm>
            <a:off x="0" y="342900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p:spPr>
        <p:txBody>
          <a:bodyPr wrap="square">
            <a:noAutofit/>
          </a:bodyPr>
          <a:lstStyle/>
          <a:p>
            <a:endParaRPr lang="en-US"/>
          </a:p>
        </p:txBody>
      </p:sp>
      <p:sp>
        <p:nvSpPr>
          <p:cNvPr id="15" name="Picture Placeholder 14"/>
          <p:cNvSpPr>
            <a:spLocks noGrp="1"/>
          </p:cNvSpPr>
          <p:nvPr>
            <p:ph type="pic" sz="quarter" idx="13"/>
          </p:nvPr>
        </p:nvSpPr>
        <p:spPr>
          <a:xfrm>
            <a:off x="6096000" y="342900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p:spPr>
        <p:txBody>
          <a:bodyPr wrap="square">
            <a:noAutofit/>
          </a:bodyPr>
          <a:lstStyle/>
          <a:p>
            <a:endParaRPr lang="en-US"/>
          </a:p>
        </p:txBody>
      </p:sp>
    </p:spTree>
    <p:extLst>
      <p:ext uri="{BB962C8B-B14F-4D97-AF65-F5344CB8AC3E}">
        <p14:creationId xmlns:p14="http://schemas.microsoft.com/office/powerpoint/2010/main" val="1795361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6096000" y="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p:spPr>
        <p:txBody>
          <a:bodyPr wrap="square">
            <a:noAutofit/>
          </a:bodyPr>
          <a:lstStyle/>
          <a:p>
            <a:endParaRPr lang="en-US"/>
          </a:p>
        </p:txBody>
      </p:sp>
    </p:spTree>
    <p:extLst>
      <p:ext uri="{BB962C8B-B14F-4D97-AF65-F5344CB8AC3E}">
        <p14:creationId xmlns:p14="http://schemas.microsoft.com/office/powerpoint/2010/main" val="2838629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p:spPr>
        <p:txBody>
          <a:bodyPr wrap="square">
            <a:noAutofit/>
          </a:bodyPr>
          <a:lstStyle/>
          <a:p>
            <a:endParaRPr lang="en-US"/>
          </a:p>
        </p:txBody>
      </p:sp>
    </p:spTree>
    <p:extLst>
      <p:ext uri="{BB962C8B-B14F-4D97-AF65-F5344CB8AC3E}">
        <p14:creationId xmlns:p14="http://schemas.microsoft.com/office/powerpoint/2010/main" val="18468799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6096000" y="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p:spPr>
        <p:txBody>
          <a:bodyPr wrap="square">
            <a:noAutofit/>
          </a:bodyPr>
          <a:lstStyle/>
          <a:p>
            <a:endParaRPr lang="en-US"/>
          </a:p>
        </p:txBody>
      </p:sp>
      <p:sp>
        <p:nvSpPr>
          <p:cNvPr id="7" name="Picture Placeholder 6"/>
          <p:cNvSpPr>
            <a:spLocks noGrp="1"/>
          </p:cNvSpPr>
          <p:nvPr>
            <p:ph type="pic" sz="quarter" idx="13"/>
          </p:nvPr>
        </p:nvSpPr>
        <p:spPr>
          <a:xfrm>
            <a:off x="6096000" y="342900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p:spPr>
        <p:txBody>
          <a:bodyPr wrap="square">
            <a:noAutofit/>
          </a:bodyPr>
          <a:lstStyle/>
          <a:p>
            <a:endParaRPr lang="en-US"/>
          </a:p>
        </p:txBody>
      </p:sp>
    </p:spTree>
    <p:extLst>
      <p:ext uri="{BB962C8B-B14F-4D97-AF65-F5344CB8AC3E}">
        <p14:creationId xmlns:p14="http://schemas.microsoft.com/office/powerpoint/2010/main" val="2238992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p:spPr>
        <p:txBody>
          <a:bodyPr wrap="square">
            <a:noAutofit/>
          </a:bodyPr>
          <a:lstStyle/>
          <a:p>
            <a:endParaRPr lang="en-US"/>
          </a:p>
        </p:txBody>
      </p:sp>
      <p:sp>
        <p:nvSpPr>
          <p:cNvPr id="7" name="Picture Placeholder 6"/>
          <p:cNvSpPr>
            <a:spLocks noGrp="1"/>
          </p:cNvSpPr>
          <p:nvPr>
            <p:ph type="pic" sz="quarter" idx="12"/>
          </p:nvPr>
        </p:nvSpPr>
        <p:spPr>
          <a:xfrm>
            <a:off x="0" y="342900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p:spPr>
        <p:txBody>
          <a:bodyPr wrap="square">
            <a:noAutofit/>
          </a:bodyPr>
          <a:lstStyle/>
          <a:p>
            <a:endParaRPr lang="en-US"/>
          </a:p>
        </p:txBody>
      </p:sp>
    </p:spTree>
    <p:extLst>
      <p:ext uri="{BB962C8B-B14F-4D97-AF65-F5344CB8AC3E}">
        <p14:creationId xmlns:p14="http://schemas.microsoft.com/office/powerpoint/2010/main" val="19849827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4439798" y="-1"/>
            <a:ext cx="7752202" cy="6858000"/>
          </a:xfrm>
          <a:custGeom>
            <a:avLst/>
            <a:gdLst>
              <a:gd name="connsiteX0" fmla="*/ 0 w 7752202"/>
              <a:gd name="connsiteY0" fmla="*/ 0 h 6858000"/>
              <a:gd name="connsiteX1" fmla="*/ 7752202 w 7752202"/>
              <a:gd name="connsiteY1" fmla="*/ 0 h 6858000"/>
              <a:gd name="connsiteX2" fmla="*/ 7752202 w 7752202"/>
              <a:gd name="connsiteY2" fmla="*/ 6858000 h 6858000"/>
              <a:gd name="connsiteX3" fmla="*/ 0 w 775220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752202" h="6858000">
                <a:moveTo>
                  <a:pt x="0" y="0"/>
                </a:moveTo>
                <a:lnTo>
                  <a:pt x="7752202" y="0"/>
                </a:lnTo>
                <a:lnTo>
                  <a:pt x="7752202" y="6858000"/>
                </a:lnTo>
                <a:lnTo>
                  <a:pt x="0" y="6858000"/>
                </a:lnTo>
                <a:close/>
              </a:path>
            </a:pathLst>
          </a:custGeom>
        </p:spPr>
        <p:txBody>
          <a:bodyPr wrap="square">
            <a:noAutofit/>
          </a:bodyPr>
          <a:lstStyle/>
          <a:p>
            <a:endParaRPr lang="en-US"/>
          </a:p>
        </p:txBody>
      </p:sp>
    </p:spTree>
    <p:extLst>
      <p:ext uri="{BB962C8B-B14F-4D97-AF65-F5344CB8AC3E}">
        <p14:creationId xmlns:p14="http://schemas.microsoft.com/office/powerpoint/2010/main" val="14777799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7710616" y="0"/>
            <a:ext cx="4481383" cy="6858000"/>
          </a:xfrm>
          <a:custGeom>
            <a:avLst/>
            <a:gdLst>
              <a:gd name="connsiteX0" fmla="*/ 0 w 4481383"/>
              <a:gd name="connsiteY0" fmla="*/ 0 h 6858000"/>
              <a:gd name="connsiteX1" fmla="*/ 4481383 w 4481383"/>
              <a:gd name="connsiteY1" fmla="*/ 0 h 6858000"/>
              <a:gd name="connsiteX2" fmla="*/ 4481383 w 4481383"/>
              <a:gd name="connsiteY2" fmla="*/ 6858000 h 6858000"/>
              <a:gd name="connsiteX3" fmla="*/ 0 w 448138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481383" h="6858000">
                <a:moveTo>
                  <a:pt x="0" y="0"/>
                </a:moveTo>
                <a:lnTo>
                  <a:pt x="4481383" y="0"/>
                </a:lnTo>
                <a:lnTo>
                  <a:pt x="4481383" y="6858000"/>
                </a:lnTo>
                <a:lnTo>
                  <a:pt x="0" y="6858000"/>
                </a:lnTo>
                <a:close/>
              </a:path>
            </a:pathLst>
          </a:custGeom>
        </p:spPr>
        <p:txBody>
          <a:bodyPr wrap="square">
            <a:noAutofit/>
          </a:bodyPr>
          <a:lstStyle/>
          <a:p>
            <a:endParaRPr lang="en-US"/>
          </a:p>
        </p:txBody>
      </p:sp>
    </p:spTree>
    <p:extLst>
      <p:ext uri="{BB962C8B-B14F-4D97-AF65-F5344CB8AC3E}">
        <p14:creationId xmlns:p14="http://schemas.microsoft.com/office/powerpoint/2010/main" val="19704262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0" y="0"/>
            <a:ext cx="4481383" cy="6858000"/>
          </a:xfrm>
          <a:custGeom>
            <a:avLst/>
            <a:gdLst>
              <a:gd name="connsiteX0" fmla="*/ 0 w 4481383"/>
              <a:gd name="connsiteY0" fmla="*/ 0 h 6858000"/>
              <a:gd name="connsiteX1" fmla="*/ 4481383 w 4481383"/>
              <a:gd name="connsiteY1" fmla="*/ 0 h 6858000"/>
              <a:gd name="connsiteX2" fmla="*/ 4481383 w 4481383"/>
              <a:gd name="connsiteY2" fmla="*/ 6858000 h 6858000"/>
              <a:gd name="connsiteX3" fmla="*/ 0 w 448138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481383" h="6858000">
                <a:moveTo>
                  <a:pt x="0" y="0"/>
                </a:moveTo>
                <a:lnTo>
                  <a:pt x="4481383" y="0"/>
                </a:lnTo>
                <a:lnTo>
                  <a:pt x="4481383" y="6858000"/>
                </a:lnTo>
                <a:lnTo>
                  <a:pt x="0" y="6858000"/>
                </a:lnTo>
                <a:close/>
              </a:path>
            </a:pathLst>
          </a:custGeom>
        </p:spPr>
        <p:txBody>
          <a:bodyPr wrap="square">
            <a:noAutofit/>
          </a:bodyPr>
          <a:lstStyle/>
          <a:p>
            <a:endParaRPr lang="en-US"/>
          </a:p>
        </p:txBody>
      </p:sp>
    </p:spTree>
    <p:extLst>
      <p:ext uri="{BB962C8B-B14F-4D97-AF65-F5344CB8AC3E}">
        <p14:creationId xmlns:p14="http://schemas.microsoft.com/office/powerpoint/2010/main" val="13919098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sp>
        <p:nvSpPr>
          <p:cNvPr id="6" name="Picture Placeholder 8"/>
          <p:cNvSpPr>
            <a:spLocks noGrp="1"/>
          </p:cNvSpPr>
          <p:nvPr>
            <p:ph type="pic" sz="quarter" idx="10"/>
          </p:nvPr>
        </p:nvSpPr>
        <p:spPr>
          <a:xfrm>
            <a:off x="0" y="0"/>
            <a:ext cx="5206738" cy="6858000"/>
          </a:xfrm>
          <a:custGeom>
            <a:avLst/>
            <a:gdLst>
              <a:gd name="connsiteX0" fmla="*/ 0 w 5206738"/>
              <a:gd name="connsiteY0" fmla="*/ 0 h 6858000"/>
              <a:gd name="connsiteX1" fmla="*/ 5206738 w 5206738"/>
              <a:gd name="connsiteY1" fmla="*/ 0 h 6858000"/>
              <a:gd name="connsiteX2" fmla="*/ 5206738 w 5206738"/>
              <a:gd name="connsiteY2" fmla="*/ 6858000 h 6858000"/>
              <a:gd name="connsiteX3" fmla="*/ 0 w 520673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206738" h="6858000">
                <a:moveTo>
                  <a:pt x="0" y="0"/>
                </a:moveTo>
                <a:lnTo>
                  <a:pt x="5206738" y="0"/>
                </a:lnTo>
                <a:lnTo>
                  <a:pt x="5206738" y="6858000"/>
                </a:lnTo>
                <a:lnTo>
                  <a:pt x="0" y="6858000"/>
                </a:lnTo>
                <a:close/>
              </a:path>
            </a:pathLst>
          </a:custGeom>
        </p:spPr>
        <p:txBody>
          <a:bodyPr wrap="square">
            <a:noAutofit/>
          </a:bodyPr>
          <a:lstStyle/>
          <a:p>
            <a:endParaRPr lang="en-US"/>
          </a:p>
        </p:txBody>
      </p:sp>
    </p:spTree>
    <p:extLst>
      <p:ext uri="{BB962C8B-B14F-4D97-AF65-F5344CB8AC3E}">
        <p14:creationId xmlns:p14="http://schemas.microsoft.com/office/powerpoint/2010/main" val="17096929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3855309" y="0"/>
            <a:ext cx="4481383" cy="6858000"/>
          </a:xfrm>
          <a:custGeom>
            <a:avLst/>
            <a:gdLst>
              <a:gd name="connsiteX0" fmla="*/ 0 w 4481383"/>
              <a:gd name="connsiteY0" fmla="*/ 0 h 6858000"/>
              <a:gd name="connsiteX1" fmla="*/ 4481383 w 4481383"/>
              <a:gd name="connsiteY1" fmla="*/ 0 h 6858000"/>
              <a:gd name="connsiteX2" fmla="*/ 4481383 w 4481383"/>
              <a:gd name="connsiteY2" fmla="*/ 6858000 h 6858000"/>
              <a:gd name="connsiteX3" fmla="*/ 0 w 448138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481383" h="6858000">
                <a:moveTo>
                  <a:pt x="0" y="0"/>
                </a:moveTo>
                <a:lnTo>
                  <a:pt x="4481383" y="0"/>
                </a:lnTo>
                <a:lnTo>
                  <a:pt x="4481383" y="6858000"/>
                </a:lnTo>
                <a:lnTo>
                  <a:pt x="0" y="6858000"/>
                </a:lnTo>
                <a:close/>
              </a:path>
            </a:pathLst>
          </a:custGeom>
        </p:spPr>
        <p:txBody>
          <a:bodyPr wrap="square">
            <a:noAutofit/>
          </a:bodyPr>
          <a:lstStyle/>
          <a:p>
            <a:endParaRPr lang="en-US"/>
          </a:p>
        </p:txBody>
      </p:sp>
    </p:spTree>
    <p:extLst>
      <p:ext uri="{BB962C8B-B14F-4D97-AF65-F5344CB8AC3E}">
        <p14:creationId xmlns:p14="http://schemas.microsoft.com/office/powerpoint/2010/main" val="7844703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1" name="Picture Placeholder 20"/>
          <p:cNvSpPr>
            <a:spLocks noGrp="1"/>
          </p:cNvSpPr>
          <p:nvPr>
            <p:ph type="pic" sz="quarter" idx="10"/>
          </p:nvPr>
        </p:nvSpPr>
        <p:spPr>
          <a:xfrm>
            <a:off x="5334000" y="0"/>
            <a:ext cx="3429000" cy="3429000"/>
          </a:xfrm>
          <a:custGeom>
            <a:avLst/>
            <a:gdLst>
              <a:gd name="connsiteX0" fmla="*/ 0 w 3429000"/>
              <a:gd name="connsiteY0" fmla="*/ 0 h 3429000"/>
              <a:gd name="connsiteX1" fmla="*/ 3429000 w 3429000"/>
              <a:gd name="connsiteY1" fmla="*/ 0 h 3429000"/>
              <a:gd name="connsiteX2" fmla="*/ 3429000 w 3429000"/>
              <a:gd name="connsiteY2" fmla="*/ 3429000 h 3429000"/>
              <a:gd name="connsiteX3" fmla="*/ 0 w 3429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3429000" h="3429000">
                <a:moveTo>
                  <a:pt x="0" y="0"/>
                </a:moveTo>
                <a:lnTo>
                  <a:pt x="3429000" y="0"/>
                </a:lnTo>
                <a:lnTo>
                  <a:pt x="3429000" y="3429000"/>
                </a:lnTo>
                <a:lnTo>
                  <a:pt x="0" y="3429000"/>
                </a:lnTo>
                <a:close/>
              </a:path>
            </a:pathLst>
          </a:custGeom>
        </p:spPr>
        <p:txBody>
          <a:bodyPr wrap="square">
            <a:noAutofit/>
          </a:bodyPr>
          <a:lstStyle/>
          <a:p>
            <a:endParaRPr lang="en-US"/>
          </a:p>
        </p:txBody>
      </p:sp>
      <p:sp>
        <p:nvSpPr>
          <p:cNvPr id="22" name="Picture Placeholder 21"/>
          <p:cNvSpPr>
            <a:spLocks noGrp="1"/>
          </p:cNvSpPr>
          <p:nvPr>
            <p:ph type="pic" sz="quarter" idx="11"/>
          </p:nvPr>
        </p:nvSpPr>
        <p:spPr>
          <a:xfrm>
            <a:off x="8763000" y="0"/>
            <a:ext cx="3429000" cy="3429000"/>
          </a:xfrm>
          <a:custGeom>
            <a:avLst/>
            <a:gdLst>
              <a:gd name="connsiteX0" fmla="*/ 0 w 3429000"/>
              <a:gd name="connsiteY0" fmla="*/ 0 h 3429000"/>
              <a:gd name="connsiteX1" fmla="*/ 3429000 w 3429000"/>
              <a:gd name="connsiteY1" fmla="*/ 0 h 3429000"/>
              <a:gd name="connsiteX2" fmla="*/ 3429000 w 3429000"/>
              <a:gd name="connsiteY2" fmla="*/ 3429000 h 3429000"/>
              <a:gd name="connsiteX3" fmla="*/ 0 w 3429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3429000" h="3429000">
                <a:moveTo>
                  <a:pt x="0" y="0"/>
                </a:moveTo>
                <a:lnTo>
                  <a:pt x="3429000" y="0"/>
                </a:lnTo>
                <a:lnTo>
                  <a:pt x="3429000" y="3429000"/>
                </a:lnTo>
                <a:lnTo>
                  <a:pt x="0" y="3429000"/>
                </a:lnTo>
                <a:close/>
              </a:path>
            </a:pathLst>
          </a:custGeom>
        </p:spPr>
        <p:txBody>
          <a:bodyPr wrap="square">
            <a:noAutofit/>
          </a:bodyPr>
          <a:lstStyle/>
          <a:p>
            <a:endParaRPr lang="en-US"/>
          </a:p>
        </p:txBody>
      </p:sp>
      <p:sp>
        <p:nvSpPr>
          <p:cNvPr id="23" name="Picture Placeholder 22"/>
          <p:cNvSpPr>
            <a:spLocks noGrp="1"/>
          </p:cNvSpPr>
          <p:nvPr>
            <p:ph type="pic" sz="quarter" idx="12"/>
          </p:nvPr>
        </p:nvSpPr>
        <p:spPr>
          <a:xfrm>
            <a:off x="5334000" y="3429000"/>
            <a:ext cx="3429000" cy="3429000"/>
          </a:xfrm>
          <a:custGeom>
            <a:avLst/>
            <a:gdLst>
              <a:gd name="connsiteX0" fmla="*/ 0 w 3429000"/>
              <a:gd name="connsiteY0" fmla="*/ 0 h 3429000"/>
              <a:gd name="connsiteX1" fmla="*/ 3429000 w 3429000"/>
              <a:gd name="connsiteY1" fmla="*/ 0 h 3429000"/>
              <a:gd name="connsiteX2" fmla="*/ 3429000 w 3429000"/>
              <a:gd name="connsiteY2" fmla="*/ 3429000 h 3429000"/>
              <a:gd name="connsiteX3" fmla="*/ 0 w 3429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3429000" h="3429000">
                <a:moveTo>
                  <a:pt x="0" y="0"/>
                </a:moveTo>
                <a:lnTo>
                  <a:pt x="3429000" y="0"/>
                </a:lnTo>
                <a:lnTo>
                  <a:pt x="3429000" y="3429000"/>
                </a:lnTo>
                <a:lnTo>
                  <a:pt x="0" y="3429000"/>
                </a:lnTo>
                <a:close/>
              </a:path>
            </a:pathLst>
          </a:custGeom>
        </p:spPr>
        <p:txBody>
          <a:bodyPr wrap="square">
            <a:noAutofit/>
          </a:bodyPr>
          <a:lstStyle/>
          <a:p>
            <a:endParaRPr lang="en-US"/>
          </a:p>
        </p:txBody>
      </p:sp>
      <p:sp>
        <p:nvSpPr>
          <p:cNvPr id="24" name="Picture Placeholder 23"/>
          <p:cNvSpPr>
            <a:spLocks noGrp="1"/>
          </p:cNvSpPr>
          <p:nvPr>
            <p:ph type="pic" sz="quarter" idx="13"/>
          </p:nvPr>
        </p:nvSpPr>
        <p:spPr>
          <a:xfrm>
            <a:off x="8763000" y="3429000"/>
            <a:ext cx="3429000" cy="3429000"/>
          </a:xfrm>
          <a:custGeom>
            <a:avLst/>
            <a:gdLst>
              <a:gd name="connsiteX0" fmla="*/ 0 w 3429000"/>
              <a:gd name="connsiteY0" fmla="*/ 0 h 3429000"/>
              <a:gd name="connsiteX1" fmla="*/ 3429000 w 3429000"/>
              <a:gd name="connsiteY1" fmla="*/ 0 h 3429000"/>
              <a:gd name="connsiteX2" fmla="*/ 3429000 w 3429000"/>
              <a:gd name="connsiteY2" fmla="*/ 3429000 h 3429000"/>
              <a:gd name="connsiteX3" fmla="*/ 0 w 3429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3429000" h="3429000">
                <a:moveTo>
                  <a:pt x="0" y="0"/>
                </a:moveTo>
                <a:lnTo>
                  <a:pt x="3429000" y="0"/>
                </a:lnTo>
                <a:lnTo>
                  <a:pt x="3429000" y="3429000"/>
                </a:lnTo>
                <a:lnTo>
                  <a:pt x="0" y="3429000"/>
                </a:lnTo>
                <a:close/>
              </a:path>
            </a:pathLst>
          </a:custGeom>
        </p:spPr>
        <p:txBody>
          <a:bodyPr wrap="square">
            <a:noAutofit/>
          </a:bodyPr>
          <a:lstStyle/>
          <a:p>
            <a:endParaRPr lang="en-US"/>
          </a:p>
        </p:txBody>
      </p:sp>
    </p:spTree>
    <p:extLst>
      <p:ext uri="{BB962C8B-B14F-4D97-AF65-F5344CB8AC3E}">
        <p14:creationId xmlns:p14="http://schemas.microsoft.com/office/powerpoint/2010/main" val="11770190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9" name="Picture Placeholder 18"/>
          <p:cNvSpPr>
            <a:spLocks noGrp="1"/>
          </p:cNvSpPr>
          <p:nvPr>
            <p:ph type="pic" sz="quarter" idx="10"/>
          </p:nvPr>
        </p:nvSpPr>
        <p:spPr>
          <a:xfrm>
            <a:off x="4009198" y="1076335"/>
            <a:ext cx="2292750" cy="2292750"/>
          </a:xfrm>
          <a:custGeom>
            <a:avLst/>
            <a:gdLst>
              <a:gd name="connsiteX0" fmla="*/ 0 w 2292750"/>
              <a:gd name="connsiteY0" fmla="*/ 0 h 2292750"/>
              <a:gd name="connsiteX1" fmla="*/ 2292750 w 2292750"/>
              <a:gd name="connsiteY1" fmla="*/ 0 h 2292750"/>
              <a:gd name="connsiteX2" fmla="*/ 2292750 w 2292750"/>
              <a:gd name="connsiteY2" fmla="*/ 2292750 h 2292750"/>
              <a:gd name="connsiteX3" fmla="*/ 0 w 2292750"/>
              <a:gd name="connsiteY3" fmla="*/ 2292750 h 2292750"/>
            </a:gdLst>
            <a:ahLst/>
            <a:cxnLst>
              <a:cxn ang="0">
                <a:pos x="connsiteX0" y="connsiteY0"/>
              </a:cxn>
              <a:cxn ang="0">
                <a:pos x="connsiteX1" y="connsiteY1"/>
              </a:cxn>
              <a:cxn ang="0">
                <a:pos x="connsiteX2" y="connsiteY2"/>
              </a:cxn>
              <a:cxn ang="0">
                <a:pos x="connsiteX3" y="connsiteY3"/>
              </a:cxn>
            </a:cxnLst>
            <a:rect l="l" t="t" r="r" b="b"/>
            <a:pathLst>
              <a:path w="2292750" h="2292750">
                <a:moveTo>
                  <a:pt x="0" y="0"/>
                </a:moveTo>
                <a:lnTo>
                  <a:pt x="2292750" y="0"/>
                </a:lnTo>
                <a:lnTo>
                  <a:pt x="2292750" y="2292750"/>
                </a:lnTo>
                <a:lnTo>
                  <a:pt x="0" y="2292750"/>
                </a:lnTo>
                <a:close/>
              </a:path>
            </a:pathLst>
          </a:custGeom>
        </p:spPr>
        <p:txBody>
          <a:bodyPr wrap="square">
            <a:noAutofit/>
          </a:bodyPr>
          <a:lstStyle/>
          <a:p>
            <a:endParaRPr lang="en-US"/>
          </a:p>
        </p:txBody>
      </p:sp>
      <p:sp>
        <p:nvSpPr>
          <p:cNvPr id="20" name="Picture Placeholder 19"/>
          <p:cNvSpPr>
            <a:spLocks noGrp="1"/>
          </p:cNvSpPr>
          <p:nvPr>
            <p:ph type="pic" sz="quarter" idx="11"/>
          </p:nvPr>
        </p:nvSpPr>
        <p:spPr>
          <a:xfrm>
            <a:off x="6427439" y="1076335"/>
            <a:ext cx="2292750" cy="2292750"/>
          </a:xfrm>
          <a:custGeom>
            <a:avLst/>
            <a:gdLst>
              <a:gd name="connsiteX0" fmla="*/ 0 w 2292750"/>
              <a:gd name="connsiteY0" fmla="*/ 0 h 2292750"/>
              <a:gd name="connsiteX1" fmla="*/ 2292750 w 2292750"/>
              <a:gd name="connsiteY1" fmla="*/ 0 h 2292750"/>
              <a:gd name="connsiteX2" fmla="*/ 2292750 w 2292750"/>
              <a:gd name="connsiteY2" fmla="*/ 2292750 h 2292750"/>
              <a:gd name="connsiteX3" fmla="*/ 0 w 2292750"/>
              <a:gd name="connsiteY3" fmla="*/ 2292750 h 2292750"/>
            </a:gdLst>
            <a:ahLst/>
            <a:cxnLst>
              <a:cxn ang="0">
                <a:pos x="connsiteX0" y="connsiteY0"/>
              </a:cxn>
              <a:cxn ang="0">
                <a:pos x="connsiteX1" y="connsiteY1"/>
              </a:cxn>
              <a:cxn ang="0">
                <a:pos x="connsiteX2" y="connsiteY2"/>
              </a:cxn>
              <a:cxn ang="0">
                <a:pos x="connsiteX3" y="connsiteY3"/>
              </a:cxn>
            </a:cxnLst>
            <a:rect l="l" t="t" r="r" b="b"/>
            <a:pathLst>
              <a:path w="2292750" h="2292750">
                <a:moveTo>
                  <a:pt x="0" y="0"/>
                </a:moveTo>
                <a:lnTo>
                  <a:pt x="2292750" y="0"/>
                </a:lnTo>
                <a:lnTo>
                  <a:pt x="2292750" y="2292750"/>
                </a:lnTo>
                <a:lnTo>
                  <a:pt x="0" y="2292750"/>
                </a:lnTo>
                <a:close/>
              </a:path>
            </a:pathLst>
          </a:custGeom>
        </p:spPr>
        <p:txBody>
          <a:bodyPr wrap="square">
            <a:noAutofit/>
          </a:bodyPr>
          <a:lstStyle/>
          <a:p>
            <a:endParaRPr lang="en-US"/>
          </a:p>
        </p:txBody>
      </p:sp>
      <p:sp>
        <p:nvSpPr>
          <p:cNvPr id="21" name="Picture Placeholder 20"/>
          <p:cNvSpPr>
            <a:spLocks noGrp="1"/>
          </p:cNvSpPr>
          <p:nvPr>
            <p:ph type="pic" sz="quarter" idx="12"/>
          </p:nvPr>
        </p:nvSpPr>
        <p:spPr>
          <a:xfrm>
            <a:off x="8845680" y="1076335"/>
            <a:ext cx="2292750" cy="2292750"/>
          </a:xfrm>
          <a:custGeom>
            <a:avLst/>
            <a:gdLst>
              <a:gd name="connsiteX0" fmla="*/ 0 w 2292750"/>
              <a:gd name="connsiteY0" fmla="*/ 0 h 2292750"/>
              <a:gd name="connsiteX1" fmla="*/ 2292750 w 2292750"/>
              <a:gd name="connsiteY1" fmla="*/ 0 h 2292750"/>
              <a:gd name="connsiteX2" fmla="*/ 2292750 w 2292750"/>
              <a:gd name="connsiteY2" fmla="*/ 2292750 h 2292750"/>
              <a:gd name="connsiteX3" fmla="*/ 0 w 2292750"/>
              <a:gd name="connsiteY3" fmla="*/ 2292750 h 2292750"/>
            </a:gdLst>
            <a:ahLst/>
            <a:cxnLst>
              <a:cxn ang="0">
                <a:pos x="connsiteX0" y="connsiteY0"/>
              </a:cxn>
              <a:cxn ang="0">
                <a:pos x="connsiteX1" y="connsiteY1"/>
              </a:cxn>
              <a:cxn ang="0">
                <a:pos x="connsiteX2" y="connsiteY2"/>
              </a:cxn>
              <a:cxn ang="0">
                <a:pos x="connsiteX3" y="connsiteY3"/>
              </a:cxn>
            </a:cxnLst>
            <a:rect l="l" t="t" r="r" b="b"/>
            <a:pathLst>
              <a:path w="2292750" h="2292750">
                <a:moveTo>
                  <a:pt x="0" y="0"/>
                </a:moveTo>
                <a:lnTo>
                  <a:pt x="2292750" y="0"/>
                </a:lnTo>
                <a:lnTo>
                  <a:pt x="2292750" y="2292750"/>
                </a:lnTo>
                <a:lnTo>
                  <a:pt x="0" y="2292750"/>
                </a:lnTo>
                <a:close/>
              </a:path>
            </a:pathLst>
          </a:custGeom>
        </p:spPr>
        <p:txBody>
          <a:bodyPr wrap="square">
            <a:noAutofit/>
          </a:bodyPr>
          <a:lstStyle/>
          <a:p>
            <a:endParaRPr lang="en-US"/>
          </a:p>
        </p:txBody>
      </p:sp>
      <p:sp>
        <p:nvSpPr>
          <p:cNvPr id="22" name="Picture Placeholder 21"/>
          <p:cNvSpPr>
            <a:spLocks noGrp="1"/>
          </p:cNvSpPr>
          <p:nvPr>
            <p:ph type="pic" sz="quarter" idx="13"/>
          </p:nvPr>
        </p:nvSpPr>
        <p:spPr>
          <a:xfrm>
            <a:off x="4009198" y="3488917"/>
            <a:ext cx="2292750" cy="2292750"/>
          </a:xfrm>
          <a:custGeom>
            <a:avLst/>
            <a:gdLst>
              <a:gd name="connsiteX0" fmla="*/ 0 w 2292750"/>
              <a:gd name="connsiteY0" fmla="*/ 0 h 2292750"/>
              <a:gd name="connsiteX1" fmla="*/ 2292750 w 2292750"/>
              <a:gd name="connsiteY1" fmla="*/ 0 h 2292750"/>
              <a:gd name="connsiteX2" fmla="*/ 2292750 w 2292750"/>
              <a:gd name="connsiteY2" fmla="*/ 2292750 h 2292750"/>
              <a:gd name="connsiteX3" fmla="*/ 0 w 2292750"/>
              <a:gd name="connsiteY3" fmla="*/ 2292750 h 2292750"/>
            </a:gdLst>
            <a:ahLst/>
            <a:cxnLst>
              <a:cxn ang="0">
                <a:pos x="connsiteX0" y="connsiteY0"/>
              </a:cxn>
              <a:cxn ang="0">
                <a:pos x="connsiteX1" y="connsiteY1"/>
              </a:cxn>
              <a:cxn ang="0">
                <a:pos x="connsiteX2" y="connsiteY2"/>
              </a:cxn>
              <a:cxn ang="0">
                <a:pos x="connsiteX3" y="connsiteY3"/>
              </a:cxn>
            </a:cxnLst>
            <a:rect l="l" t="t" r="r" b="b"/>
            <a:pathLst>
              <a:path w="2292750" h="2292750">
                <a:moveTo>
                  <a:pt x="0" y="0"/>
                </a:moveTo>
                <a:lnTo>
                  <a:pt x="2292750" y="0"/>
                </a:lnTo>
                <a:lnTo>
                  <a:pt x="2292750" y="2292750"/>
                </a:lnTo>
                <a:lnTo>
                  <a:pt x="0" y="2292750"/>
                </a:lnTo>
                <a:close/>
              </a:path>
            </a:pathLst>
          </a:custGeom>
        </p:spPr>
        <p:txBody>
          <a:bodyPr wrap="square">
            <a:noAutofit/>
          </a:bodyPr>
          <a:lstStyle/>
          <a:p>
            <a:endParaRPr lang="en-US"/>
          </a:p>
        </p:txBody>
      </p:sp>
      <p:sp>
        <p:nvSpPr>
          <p:cNvPr id="23" name="Picture Placeholder 22"/>
          <p:cNvSpPr>
            <a:spLocks noGrp="1"/>
          </p:cNvSpPr>
          <p:nvPr>
            <p:ph type="pic" sz="quarter" idx="14"/>
          </p:nvPr>
        </p:nvSpPr>
        <p:spPr>
          <a:xfrm>
            <a:off x="6427439" y="3488917"/>
            <a:ext cx="2292750" cy="2292750"/>
          </a:xfrm>
          <a:custGeom>
            <a:avLst/>
            <a:gdLst>
              <a:gd name="connsiteX0" fmla="*/ 0 w 2292750"/>
              <a:gd name="connsiteY0" fmla="*/ 0 h 2292750"/>
              <a:gd name="connsiteX1" fmla="*/ 2292750 w 2292750"/>
              <a:gd name="connsiteY1" fmla="*/ 0 h 2292750"/>
              <a:gd name="connsiteX2" fmla="*/ 2292750 w 2292750"/>
              <a:gd name="connsiteY2" fmla="*/ 2292750 h 2292750"/>
              <a:gd name="connsiteX3" fmla="*/ 0 w 2292750"/>
              <a:gd name="connsiteY3" fmla="*/ 2292750 h 2292750"/>
            </a:gdLst>
            <a:ahLst/>
            <a:cxnLst>
              <a:cxn ang="0">
                <a:pos x="connsiteX0" y="connsiteY0"/>
              </a:cxn>
              <a:cxn ang="0">
                <a:pos x="connsiteX1" y="connsiteY1"/>
              </a:cxn>
              <a:cxn ang="0">
                <a:pos x="connsiteX2" y="connsiteY2"/>
              </a:cxn>
              <a:cxn ang="0">
                <a:pos x="connsiteX3" y="connsiteY3"/>
              </a:cxn>
            </a:cxnLst>
            <a:rect l="l" t="t" r="r" b="b"/>
            <a:pathLst>
              <a:path w="2292750" h="2292750">
                <a:moveTo>
                  <a:pt x="0" y="0"/>
                </a:moveTo>
                <a:lnTo>
                  <a:pt x="2292750" y="0"/>
                </a:lnTo>
                <a:lnTo>
                  <a:pt x="2292750" y="2292750"/>
                </a:lnTo>
                <a:lnTo>
                  <a:pt x="0" y="2292750"/>
                </a:lnTo>
                <a:close/>
              </a:path>
            </a:pathLst>
          </a:custGeom>
        </p:spPr>
        <p:txBody>
          <a:bodyPr wrap="square">
            <a:noAutofit/>
          </a:bodyPr>
          <a:lstStyle/>
          <a:p>
            <a:endParaRPr lang="en-US"/>
          </a:p>
        </p:txBody>
      </p:sp>
      <p:sp>
        <p:nvSpPr>
          <p:cNvPr id="24" name="Picture Placeholder 23"/>
          <p:cNvSpPr>
            <a:spLocks noGrp="1"/>
          </p:cNvSpPr>
          <p:nvPr>
            <p:ph type="pic" sz="quarter" idx="15"/>
          </p:nvPr>
        </p:nvSpPr>
        <p:spPr>
          <a:xfrm>
            <a:off x="8845680" y="3488917"/>
            <a:ext cx="2292750" cy="2292750"/>
          </a:xfrm>
          <a:custGeom>
            <a:avLst/>
            <a:gdLst>
              <a:gd name="connsiteX0" fmla="*/ 0 w 2292750"/>
              <a:gd name="connsiteY0" fmla="*/ 0 h 2292750"/>
              <a:gd name="connsiteX1" fmla="*/ 2292750 w 2292750"/>
              <a:gd name="connsiteY1" fmla="*/ 0 h 2292750"/>
              <a:gd name="connsiteX2" fmla="*/ 2292750 w 2292750"/>
              <a:gd name="connsiteY2" fmla="*/ 2292750 h 2292750"/>
              <a:gd name="connsiteX3" fmla="*/ 0 w 2292750"/>
              <a:gd name="connsiteY3" fmla="*/ 2292750 h 2292750"/>
            </a:gdLst>
            <a:ahLst/>
            <a:cxnLst>
              <a:cxn ang="0">
                <a:pos x="connsiteX0" y="connsiteY0"/>
              </a:cxn>
              <a:cxn ang="0">
                <a:pos x="connsiteX1" y="connsiteY1"/>
              </a:cxn>
              <a:cxn ang="0">
                <a:pos x="connsiteX2" y="connsiteY2"/>
              </a:cxn>
              <a:cxn ang="0">
                <a:pos x="connsiteX3" y="connsiteY3"/>
              </a:cxn>
            </a:cxnLst>
            <a:rect l="l" t="t" r="r" b="b"/>
            <a:pathLst>
              <a:path w="2292750" h="2292750">
                <a:moveTo>
                  <a:pt x="0" y="0"/>
                </a:moveTo>
                <a:lnTo>
                  <a:pt x="2292750" y="0"/>
                </a:lnTo>
                <a:lnTo>
                  <a:pt x="2292750" y="2292750"/>
                </a:lnTo>
                <a:lnTo>
                  <a:pt x="0" y="2292750"/>
                </a:lnTo>
                <a:close/>
              </a:path>
            </a:pathLst>
          </a:custGeom>
        </p:spPr>
        <p:txBody>
          <a:bodyPr wrap="square">
            <a:noAutofit/>
          </a:bodyPr>
          <a:lstStyle/>
          <a:p>
            <a:endParaRPr lang="en-US"/>
          </a:p>
        </p:txBody>
      </p:sp>
    </p:spTree>
    <p:extLst>
      <p:ext uri="{BB962C8B-B14F-4D97-AF65-F5344CB8AC3E}">
        <p14:creationId xmlns:p14="http://schemas.microsoft.com/office/powerpoint/2010/main" val="17684490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16" name="Picture Placeholder 15"/>
          <p:cNvSpPr>
            <a:spLocks noGrp="1"/>
          </p:cNvSpPr>
          <p:nvPr>
            <p:ph type="pic" sz="quarter" idx="10"/>
          </p:nvPr>
        </p:nvSpPr>
        <p:spPr>
          <a:xfrm>
            <a:off x="3363686" y="358346"/>
            <a:ext cx="6226629" cy="3527854"/>
          </a:xfrm>
          <a:custGeom>
            <a:avLst/>
            <a:gdLst>
              <a:gd name="connsiteX0" fmla="*/ 0 w 6226629"/>
              <a:gd name="connsiteY0" fmla="*/ 0 h 3527854"/>
              <a:gd name="connsiteX1" fmla="*/ 6226629 w 6226629"/>
              <a:gd name="connsiteY1" fmla="*/ 0 h 3527854"/>
              <a:gd name="connsiteX2" fmla="*/ 6226629 w 6226629"/>
              <a:gd name="connsiteY2" fmla="*/ 3527854 h 3527854"/>
              <a:gd name="connsiteX3" fmla="*/ 0 w 6226629"/>
              <a:gd name="connsiteY3" fmla="*/ 3527854 h 3527854"/>
            </a:gdLst>
            <a:ahLst/>
            <a:cxnLst>
              <a:cxn ang="0">
                <a:pos x="connsiteX0" y="connsiteY0"/>
              </a:cxn>
              <a:cxn ang="0">
                <a:pos x="connsiteX1" y="connsiteY1"/>
              </a:cxn>
              <a:cxn ang="0">
                <a:pos x="connsiteX2" y="connsiteY2"/>
              </a:cxn>
              <a:cxn ang="0">
                <a:pos x="connsiteX3" y="connsiteY3"/>
              </a:cxn>
            </a:cxnLst>
            <a:rect l="l" t="t" r="r" b="b"/>
            <a:pathLst>
              <a:path w="6226629" h="3527854">
                <a:moveTo>
                  <a:pt x="0" y="0"/>
                </a:moveTo>
                <a:lnTo>
                  <a:pt x="6226629" y="0"/>
                </a:lnTo>
                <a:lnTo>
                  <a:pt x="6226629" y="3527854"/>
                </a:lnTo>
                <a:lnTo>
                  <a:pt x="0" y="3527854"/>
                </a:lnTo>
                <a:close/>
              </a:path>
            </a:pathLst>
          </a:custGeom>
        </p:spPr>
        <p:txBody>
          <a:bodyPr wrap="square">
            <a:noAutofit/>
          </a:bodyPr>
          <a:lstStyle/>
          <a:p>
            <a:endParaRPr lang="en-US"/>
          </a:p>
        </p:txBody>
      </p:sp>
      <p:sp>
        <p:nvSpPr>
          <p:cNvPr id="17" name="Picture Placeholder 16"/>
          <p:cNvSpPr>
            <a:spLocks noGrp="1"/>
          </p:cNvSpPr>
          <p:nvPr>
            <p:ph type="pic" sz="quarter" idx="11"/>
          </p:nvPr>
        </p:nvSpPr>
        <p:spPr>
          <a:xfrm>
            <a:off x="5312230" y="4037717"/>
            <a:ext cx="4278084" cy="3429883"/>
          </a:xfrm>
          <a:custGeom>
            <a:avLst/>
            <a:gdLst>
              <a:gd name="connsiteX0" fmla="*/ 0 w 4278084"/>
              <a:gd name="connsiteY0" fmla="*/ 0 h 3429883"/>
              <a:gd name="connsiteX1" fmla="*/ 4278084 w 4278084"/>
              <a:gd name="connsiteY1" fmla="*/ 0 h 3429883"/>
              <a:gd name="connsiteX2" fmla="*/ 4278084 w 4278084"/>
              <a:gd name="connsiteY2" fmla="*/ 3429883 h 3429883"/>
              <a:gd name="connsiteX3" fmla="*/ 0 w 4278084"/>
              <a:gd name="connsiteY3" fmla="*/ 3429883 h 3429883"/>
            </a:gdLst>
            <a:ahLst/>
            <a:cxnLst>
              <a:cxn ang="0">
                <a:pos x="connsiteX0" y="connsiteY0"/>
              </a:cxn>
              <a:cxn ang="0">
                <a:pos x="connsiteX1" y="connsiteY1"/>
              </a:cxn>
              <a:cxn ang="0">
                <a:pos x="connsiteX2" y="connsiteY2"/>
              </a:cxn>
              <a:cxn ang="0">
                <a:pos x="connsiteX3" y="connsiteY3"/>
              </a:cxn>
            </a:cxnLst>
            <a:rect l="l" t="t" r="r" b="b"/>
            <a:pathLst>
              <a:path w="4278084" h="3429883">
                <a:moveTo>
                  <a:pt x="0" y="0"/>
                </a:moveTo>
                <a:lnTo>
                  <a:pt x="4278084" y="0"/>
                </a:lnTo>
                <a:lnTo>
                  <a:pt x="4278084" y="3429883"/>
                </a:lnTo>
                <a:lnTo>
                  <a:pt x="0" y="3429883"/>
                </a:lnTo>
                <a:close/>
              </a:path>
            </a:pathLst>
          </a:custGeom>
        </p:spPr>
        <p:txBody>
          <a:bodyPr wrap="square">
            <a:noAutofit/>
          </a:bodyPr>
          <a:lstStyle/>
          <a:p>
            <a:endParaRPr lang="en-US"/>
          </a:p>
        </p:txBody>
      </p:sp>
      <p:sp>
        <p:nvSpPr>
          <p:cNvPr id="19" name="Picture Placeholder 18"/>
          <p:cNvSpPr>
            <a:spLocks noGrp="1"/>
          </p:cNvSpPr>
          <p:nvPr>
            <p:ph type="pic" sz="quarter" idx="12"/>
          </p:nvPr>
        </p:nvSpPr>
        <p:spPr>
          <a:xfrm>
            <a:off x="9744143" y="2219803"/>
            <a:ext cx="2447857" cy="3429883"/>
          </a:xfrm>
          <a:custGeom>
            <a:avLst/>
            <a:gdLst>
              <a:gd name="connsiteX0" fmla="*/ 0 w 2447857"/>
              <a:gd name="connsiteY0" fmla="*/ 0 h 3429883"/>
              <a:gd name="connsiteX1" fmla="*/ 2447857 w 2447857"/>
              <a:gd name="connsiteY1" fmla="*/ 0 h 3429883"/>
              <a:gd name="connsiteX2" fmla="*/ 2447857 w 2447857"/>
              <a:gd name="connsiteY2" fmla="*/ 3429883 h 3429883"/>
              <a:gd name="connsiteX3" fmla="*/ 0 w 2447857"/>
              <a:gd name="connsiteY3" fmla="*/ 3429883 h 3429883"/>
            </a:gdLst>
            <a:ahLst/>
            <a:cxnLst>
              <a:cxn ang="0">
                <a:pos x="connsiteX0" y="connsiteY0"/>
              </a:cxn>
              <a:cxn ang="0">
                <a:pos x="connsiteX1" y="connsiteY1"/>
              </a:cxn>
              <a:cxn ang="0">
                <a:pos x="connsiteX2" y="connsiteY2"/>
              </a:cxn>
              <a:cxn ang="0">
                <a:pos x="connsiteX3" y="connsiteY3"/>
              </a:cxn>
            </a:cxnLst>
            <a:rect l="l" t="t" r="r" b="b"/>
            <a:pathLst>
              <a:path w="2447857" h="3429883">
                <a:moveTo>
                  <a:pt x="0" y="0"/>
                </a:moveTo>
                <a:lnTo>
                  <a:pt x="2447857" y="0"/>
                </a:lnTo>
                <a:lnTo>
                  <a:pt x="2447857" y="3429883"/>
                </a:lnTo>
                <a:lnTo>
                  <a:pt x="0" y="3429883"/>
                </a:lnTo>
                <a:close/>
              </a:path>
            </a:pathLst>
          </a:custGeom>
        </p:spPr>
        <p:txBody>
          <a:bodyPr wrap="square">
            <a:noAutofit/>
          </a:bodyPr>
          <a:lstStyle/>
          <a:p>
            <a:endParaRPr lang="en-US"/>
          </a:p>
        </p:txBody>
      </p:sp>
      <p:sp>
        <p:nvSpPr>
          <p:cNvPr id="18" name="Picture Placeholder 17"/>
          <p:cNvSpPr>
            <a:spLocks noGrp="1"/>
          </p:cNvSpPr>
          <p:nvPr>
            <p:ph type="pic" sz="quarter" idx="13"/>
          </p:nvPr>
        </p:nvSpPr>
        <p:spPr>
          <a:xfrm>
            <a:off x="9744143" y="358346"/>
            <a:ext cx="2447857" cy="1709940"/>
          </a:xfrm>
          <a:custGeom>
            <a:avLst/>
            <a:gdLst>
              <a:gd name="connsiteX0" fmla="*/ 0 w 2447857"/>
              <a:gd name="connsiteY0" fmla="*/ 0 h 1709940"/>
              <a:gd name="connsiteX1" fmla="*/ 2447857 w 2447857"/>
              <a:gd name="connsiteY1" fmla="*/ 0 h 1709940"/>
              <a:gd name="connsiteX2" fmla="*/ 2447857 w 2447857"/>
              <a:gd name="connsiteY2" fmla="*/ 1709940 h 1709940"/>
              <a:gd name="connsiteX3" fmla="*/ 0 w 2447857"/>
              <a:gd name="connsiteY3" fmla="*/ 1709940 h 1709940"/>
            </a:gdLst>
            <a:ahLst/>
            <a:cxnLst>
              <a:cxn ang="0">
                <a:pos x="connsiteX0" y="connsiteY0"/>
              </a:cxn>
              <a:cxn ang="0">
                <a:pos x="connsiteX1" y="connsiteY1"/>
              </a:cxn>
              <a:cxn ang="0">
                <a:pos x="connsiteX2" y="connsiteY2"/>
              </a:cxn>
              <a:cxn ang="0">
                <a:pos x="connsiteX3" y="connsiteY3"/>
              </a:cxn>
            </a:cxnLst>
            <a:rect l="l" t="t" r="r" b="b"/>
            <a:pathLst>
              <a:path w="2447857" h="1709940">
                <a:moveTo>
                  <a:pt x="0" y="0"/>
                </a:moveTo>
                <a:lnTo>
                  <a:pt x="2447857" y="0"/>
                </a:lnTo>
                <a:lnTo>
                  <a:pt x="2447857" y="1709940"/>
                </a:lnTo>
                <a:lnTo>
                  <a:pt x="0" y="1709940"/>
                </a:lnTo>
                <a:close/>
              </a:path>
            </a:pathLst>
          </a:custGeom>
        </p:spPr>
        <p:txBody>
          <a:bodyPr wrap="square">
            <a:noAutofit/>
          </a:bodyPr>
          <a:lstStyle/>
          <a:p>
            <a:endParaRPr lang="en-US"/>
          </a:p>
        </p:txBody>
      </p:sp>
    </p:spTree>
    <p:extLst>
      <p:ext uri="{BB962C8B-B14F-4D97-AF65-F5344CB8AC3E}">
        <p14:creationId xmlns:p14="http://schemas.microsoft.com/office/powerpoint/2010/main" val="4827843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15" name="Picture Placeholder 14"/>
          <p:cNvSpPr>
            <a:spLocks noGrp="1"/>
          </p:cNvSpPr>
          <p:nvPr>
            <p:ph type="pic" sz="quarter" idx="10"/>
          </p:nvPr>
        </p:nvSpPr>
        <p:spPr>
          <a:xfrm>
            <a:off x="4071257" y="702894"/>
            <a:ext cx="7282543" cy="5452213"/>
          </a:xfrm>
          <a:custGeom>
            <a:avLst/>
            <a:gdLst>
              <a:gd name="connsiteX0" fmla="*/ 3868838 w 7282543"/>
              <a:gd name="connsiteY0" fmla="*/ 3467804 h 5452213"/>
              <a:gd name="connsiteX1" fmla="*/ 6440201 w 7282543"/>
              <a:gd name="connsiteY1" fmla="*/ 3467804 h 5452213"/>
              <a:gd name="connsiteX2" fmla="*/ 6440201 w 7282543"/>
              <a:gd name="connsiteY2" fmla="*/ 4823489 h 5452213"/>
              <a:gd name="connsiteX3" fmla="*/ 3868838 w 7282543"/>
              <a:gd name="connsiteY3" fmla="*/ 4823489 h 5452213"/>
              <a:gd name="connsiteX4" fmla="*/ 0 w 7282543"/>
              <a:gd name="connsiteY4" fmla="*/ 2829256 h 5452213"/>
              <a:gd name="connsiteX5" fmla="*/ 3768376 w 7282543"/>
              <a:gd name="connsiteY5" fmla="*/ 2829256 h 5452213"/>
              <a:gd name="connsiteX6" fmla="*/ 3768376 w 7282543"/>
              <a:gd name="connsiteY6" fmla="*/ 5452213 h 5452213"/>
              <a:gd name="connsiteX7" fmla="*/ 0 w 7282543"/>
              <a:gd name="connsiteY7" fmla="*/ 5452213 h 5452213"/>
              <a:gd name="connsiteX8" fmla="*/ 3868837 w 7282543"/>
              <a:gd name="connsiteY8" fmla="*/ 1552161 h 5452213"/>
              <a:gd name="connsiteX9" fmla="*/ 7282543 w 7282543"/>
              <a:gd name="connsiteY9" fmla="*/ 1552161 h 5452213"/>
              <a:gd name="connsiteX10" fmla="*/ 7282543 w 7282543"/>
              <a:gd name="connsiteY10" fmla="*/ 3359741 h 5452213"/>
              <a:gd name="connsiteX11" fmla="*/ 3868837 w 7282543"/>
              <a:gd name="connsiteY11" fmla="*/ 3359741 h 5452213"/>
              <a:gd name="connsiteX12" fmla="*/ 1296765 w 7282543"/>
              <a:gd name="connsiteY12" fmla="*/ 697490 h 5452213"/>
              <a:gd name="connsiteX13" fmla="*/ 3768377 w 7282543"/>
              <a:gd name="connsiteY13" fmla="*/ 697490 h 5452213"/>
              <a:gd name="connsiteX14" fmla="*/ 3768377 w 7282543"/>
              <a:gd name="connsiteY14" fmla="*/ 2711369 h 5452213"/>
              <a:gd name="connsiteX15" fmla="*/ 1296765 w 7282543"/>
              <a:gd name="connsiteY15" fmla="*/ 2711369 h 5452213"/>
              <a:gd name="connsiteX16" fmla="*/ 3868839 w 7282543"/>
              <a:gd name="connsiteY16" fmla="*/ 0 h 5452213"/>
              <a:gd name="connsiteX17" fmla="*/ 5952529 w 7282543"/>
              <a:gd name="connsiteY17" fmla="*/ 0 h 5452213"/>
              <a:gd name="connsiteX18" fmla="*/ 5952529 w 7282543"/>
              <a:gd name="connsiteY18" fmla="*/ 1444098 h 5452213"/>
              <a:gd name="connsiteX19" fmla="*/ 3868839 w 7282543"/>
              <a:gd name="connsiteY19" fmla="*/ 1444098 h 5452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282543" h="5452213">
                <a:moveTo>
                  <a:pt x="3868838" y="3467804"/>
                </a:moveTo>
                <a:lnTo>
                  <a:pt x="6440201" y="3467804"/>
                </a:lnTo>
                <a:lnTo>
                  <a:pt x="6440201" y="4823489"/>
                </a:lnTo>
                <a:lnTo>
                  <a:pt x="3868838" y="4823489"/>
                </a:lnTo>
                <a:close/>
                <a:moveTo>
                  <a:pt x="0" y="2829256"/>
                </a:moveTo>
                <a:lnTo>
                  <a:pt x="3768376" y="2829256"/>
                </a:lnTo>
                <a:lnTo>
                  <a:pt x="3768376" y="5452213"/>
                </a:lnTo>
                <a:lnTo>
                  <a:pt x="0" y="5452213"/>
                </a:lnTo>
                <a:close/>
                <a:moveTo>
                  <a:pt x="3868837" y="1552161"/>
                </a:moveTo>
                <a:lnTo>
                  <a:pt x="7282543" y="1552161"/>
                </a:lnTo>
                <a:lnTo>
                  <a:pt x="7282543" y="3359741"/>
                </a:lnTo>
                <a:lnTo>
                  <a:pt x="3868837" y="3359741"/>
                </a:lnTo>
                <a:close/>
                <a:moveTo>
                  <a:pt x="1296765" y="697490"/>
                </a:moveTo>
                <a:lnTo>
                  <a:pt x="3768377" y="697490"/>
                </a:lnTo>
                <a:lnTo>
                  <a:pt x="3768377" y="2711369"/>
                </a:lnTo>
                <a:lnTo>
                  <a:pt x="1296765" y="2711369"/>
                </a:lnTo>
                <a:close/>
                <a:moveTo>
                  <a:pt x="3868839" y="0"/>
                </a:moveTo>
                <a:lnTo>
                  <a:pt x="5952529" y="0"/>
                </a:lnTo>
                <a:lnTo>
                  <a:pt x="5952529" y="1444098"/>
                </a:lnTo>
                <a:lnTo>
                  <a:pt x="3868839" y="1444098"/>
                </a:lnTo>
                <a:close/>
              </a:path>
            </a:pathLst>
          </a:custGeom>
        </p:spPr>
        <p:txBody>
          <a:bodyPr wrap="square">
            <a:noAutofit/>
          </a:bodyPr>
          <a:lstStyle/>
          <a:p>
            <a:endParaRPr lang="en-US"/>
          </a:p>
        </p:txBody>
      </p:sp>
    </p:spTree>
    <p:extLst>
      <p:ext uri="{BB962C8B-B14F-4D97-AF65-F5344CB8AC3E}">
        <p14:creationId xmlns:p14="http://schemas.microsoft.com/office/powerpoint/2010/main" val="14331040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sp>
        <p:nvSpPr>
          <p:cNvPr id="17" name="Picture Placeholder 16"/>
          <p:cNvSpPr>
            <a:spLocks noGrp="1"/>
          </p:cNvSpPr>
          <p:nvPr>
            <p:ph type="pic" sz="quarter" idx="10"/>
          </p:nvPr>
        </p:nvSpPr>
        <p:spPr>
          <a:xfrm>
            <a:off x="0" y="0"/>
            <a:ext cx="3048000" cy="3429000"/>
          </a:xfrm>
          <a:custGeom>
            <a:avLst/>
            <a:gdLst>
              <a:gd name="connsiteX0" fmla="*/ 0 w 3048000"/>
              <a:gd name="connsiteY0" fmla="*/ 0 h 3429000"/>
              <a:gd name="connsiteX1" fmla="*/ 3048000 w 3048000"/>
              <a:gd name="connsiteY1" fmla="*/ 0 h 3429000"/>
              <a:gd name="connsiteX2" fmla="*/ 3048000 w 3048000"/>
              <a:gd name="connsiteY2" fmla="*/ 3429000 h 3429000"/>
              <a:gd name="connsiteX3" fmla="*/ 0 w 3048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3048000" h="3429000">
                <a:moveTo>
                  <a:pt x="0" y="0"/>
                </a:moveTo>
                <a:lnTo>
                  <a:pt x="3048000" y="0"/>
                </a:lnTo>
                <a:lnTo>
                  <a:pt x="3048000" y="3429000"/>
                </a:lnTo>
                <a:lnTo>
                  <a:pt x="0" y="3429000"/>
                </a:lnTo>
                <a:close/>
              </a:path>
            </a:pathLst>
          </a:custGeom>
        </p:spPr>
        <p:txBody>
          <a:bodyPr wrap="square">
            <a:noAutofit/>
          </a:bodyPr>
          <a:lstStyle/>
          <a:p>
            <a:endParaRPr lang="en-US"/>
          </a:p>
        </p:txBody>
      </p:sp>
      <p:sp>
        <p:nvSpPr>
          <p:cNvPr id="18" name="Picture Placeholder 17"/>
          <p:cNvSpPr>
            <a:spLocks noGrp="1"/>
          </p:cNvSpPr>
          <p:nvPr>
            <p:ph type="pic" sz="quarter" idx="11"/>
          </p:nvPr>
        </p:nvSpPr>
        <p:spPr>
          <a:xfrm>
            <a:off x="3048000" y="0"/>
            <a:ext cx="3048000" cy="3429000"/>
          </a:xfrm>
          <a:custGeom>
            <a:avLst/>
            <a:gdLst>
              <a:gd name="connsiteX0" fmla="*/ 0 w 3048000"/>
              <a:gd name="connsiteY0" fmla="*/ 0 h 3429000"/>
              <a:gd name="connsiteX1" fmla="*/ 3048000 w 3048000"/>
              <a:gd name="connsiteY1" fmla="*/ 0 h 3429000"/>
              <a:gd name="connsiteX2" fmla="*/ 3048000 w 3048000"/>
              <a:gd name="connsiteY2" fmla="*/ 3429000 h 3429000"/>
              <a:gd name="connsiteX3" fmla="*/ 0 w 3048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3048000" h="3429000">
                <a:moveTo>
                  <a:pt x="0" y="0"/>
                </a:moveTo>
                <a:lnTo>
                  <a:pt x="3048000" y="0"/>
                </a:lnTo>
                <a:lnTo>
                  <a:pt x="3048000" y="3429000"/>
                </a:lnTo>
                <a:lnTo>
                  <a:pt x="0" y="3429000"/>
                </a:lnTo>
                <a:close/>
              </a:path>
            </a:pathLst>
          </a:custGeom>
        </p:spPr>
        <p:txBody>
          <a:bodyPr wrap="square">
            <a:noAutofit/>
          </a:bodyPr>
          <a:lstStyle/>
          <a:p>
            <a:endParaRPr lang="en-US"/>
          </a:p>
        </p:txBody>
      </p:sp>
      <p:sp>
        <p:nvSpPr>
          <p:cNvPr id="19" name="Picture Placeholder 18"/>
          <p:cNvSpPr>
            <a:spLocks noGrp="1"/>
          </p:cNvSpPr>
          <p:nvPr>
            <p:ph type="pic" sz="quarter" idx="12"/>
          </p:nvPr>
        </p:nvSpPr>
        <p:spPr>
          <a:xfrm>
            <a:off x="0" y="3429000"/>
            <a:ext cx="3048000" cy="3429000"/>
          </a:xfrm>
          <a:custGeom>
            <a:avLst/>
            <a:gdLst>
              <a:gd name="connsiteX0" fmla="*/ 0 w 3048000"/>
              <a:gd name="connsiteY0" fmla="*/ 0 h 3429000"/>
              <a:gd name="connsiteX1" fmla="*/ 3048000 w 3048000"/>
              <a:gd name="connsiteY1" fmla="*/ 0 h 3429000"/>
              <a:gd name="connsiteX2" fmla="*/ 3048000 w 3048000"/>
              <a:gd name="connsiteY2" fmla="*/ 3429000 h 3429000"/>
              <a:gd name="connsiteX3" fmla="*/ 0 w 3048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3048000" h="3429000">
                <a:moveTo>
                  <a:pt x="0" y="0"/>
                </a:moveTo>
                <a:lnTo>
                  <a:pt x="3048000" y="0"/>
                </a:lnTo>
                <a:lnTo>
                  <a:pt x="3048000" y="3429000"/>
                </a:lnTo>
                <a:lnTo>
                  <a:pt x="0" y="3429000"/>
                </a:lnTo>
                <a:close/>
              </a:path>
            </a:pathLst>
          </a:custGeom>
        </p:spPr>
        <p:txBody>
          <a:bodyPr wrap="square">
            <a:noAutofit/>
          </a:bodyPr>
          <a:lstStyle/>
          <a:p>
            <a:endParaRPr lang="en-US"/>
          </a:p>
        </p:txBody>
      </p:sp>
      <p:sp>
        <p:nvSpPr>
          <p:cNvPr id="16" name="Picture Placeholder 15"/>
          <p:cNvSpPr>
            <a:spLocks noGrp="1"/>
          </p:cNvSpPr>
          <p:nvPr>
            <p:ph type="pic" sz="quarter" idx="13"/>
          </p:nvPr>
        </p:nvSpPr>
        <p:spPr>
          <a:xfrm>
            <a:off x="3048000" y="3429000"/>
            <a:ext cx="3048000" cy="3429000"/>
          </a:xfrm>
          <a:custGeom>
            <a:avLst/>
            <a:gdLst>
              <a:gd name="connsiteX0" fmla="*/ 0 w 3048000"/>
              <a:gd name="connsiteY0" fmla="*/ 0 h 3429000"/>
              <a:gd name="connsiteX1" fmla="*/ 3048000 w 3048000"/>
              <a:gd name="connsiteY1" fmla="*/ 0 h 3429000"/>
              <a:gd name="connsiteX2" fmla="*/ 3048000 w 3048000"/>
              <a:gd name="connsiteY2" fmla="*/ 3429000 h 3429000"/>
              <a:gd name="connsiteX3" fmla="*/ 0 w 3048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3048000" h="3429000">
                <a:moveTo>
                  <a:pt x="0" y="0"/>
                </a:moveTo>
                <a:lnTo>
                  <a:pt x="3048000" y="0"/>
                </a:lnTo>
                <a:lnTo>
                  <a:pt x="3048000" y="3429000"/>
                </a:lnTo>
                <a:lnTo>
                  <a:pt x="0" y="3429000"/>
                </a:lnTo>
                <a:close/>
              </a:path>
            </a:pathLst>
          </a:custGeom>
        </p:spPr>
        <p:txBody>
          <a:bodyPr wrap="square">
            <a:noAutofit/>
          </a:bodyPr>
          <a:lstStyle/>
          <a:p>
            <a:endParaRPr lang="en-US"/>
          </a:p>
        </p:txBody>
      </p:sp>
    </p:spTree>
    <p:extLst>
      <p:ext uri="{BB962C8B-B14F-4D97-AF65-F5344CB8AC3E}">
        <p14:creationId xmlns:p14="http://schemas.microsoft.com/office/powerpoint/2010/main" val="4150845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12" name="Picture Placeholder 11"/>
          <p:cNvSpPr>
            <a:spLocks noGrp="1"/>
          </p:cNvSpPr>
          <p:nvPr>
            <p:ph type="pic" sz="quarter" idx="10"/>
          </p:nvPr>
        </p:nvSpPr>
        <p:spPr>
          <a:xfrm>
            <a:off x="2514599" y="555172"/>
            <a:ext cx="3037115" cy="3657600"/>
          </a:xfrm>
          <a:custGeom>
            <a:avLst/>
            <a:gdLst>
              <a:gd name="connsiteX0" fmla="*/ 0 w 3037115"/>
              <a:gd name="connsiteY0" fmla="*/ 0 h 3657600"/>
              <a:gd name="connsiteX1" fmla="*/ 3037115 w 3037115"/>
              <a:gd name="connsiteY1" fmla="*/ 0 h 3657600"/>
              <a:gd name="connsiteX2" fmla="*/ 3037115 w 3037115"/>
              <a:gd name="connsiteY2" fmla="*/ 3657600 h 3657600"/>
              <a:gd name="connsiteX3" fmla="*/ 0 w 3037115"/>
              <a:gd name="connsiteY3" fmla="*/ 3657600 h 3657600"/>
            </a:gdLst>
            <a:ahLst/>
            <a:cxnLst>
              <a:cxn ang="0">
                <a:pos x="connsiteX0" y="connsiteY0"/>
              </a:cxn>
              <a:cxn ang="0">
                <a:pos x="connsiteX1" y="connsiteY1"/>
              </a:cxn>
              <a:cxn ang="0">
                <a:pos x="connsiteX2" y="connsiteY2"/>
              </a:cxn>
              <a:cxn ang="0">
                <a:pos x="connsiteX3" y="connsiteY3"/>
              </a:cxn>
            </a:cxnLst>
            <a:rect l="l" t="t" r="r" b="b"/>
            <a:pathLst>
              <a:path w="3037115" h="3657600">
                <a:moveTo>
                  <a:pt x="0" y="0"/>
                </a:moveTo>
                <a:lnTo>
                  <a:pt x="3037115" y="0"/>
                </a:lnTo>
                <a:lnTo>
                  <a:pt x="3037115" y="3657600"/>
                </a:lnTo>
                <a:lnTo>
                  <a:pt x="0" y="3657600"/>
                </a:lnTo>
                <a:close/>
              </a:path>
            </a:pathLst>
          </a:custGeom>
        </p:spPr>
        <p:txBody>
          <a:bodyPr wrap="square">
            <a:noAutofit/>
          </a:bodyPr>
          <a:lstStyle/>
          <a:p>
            <a:endParaRPr lang="en-US"/>
          </a:p>
        </p:txBody>
      </p:sp>
      <p:sp>
        <p:nvSpPr>
          <p:cNvPr id="11" name="Picture Placeholder 10"/>
          <p:cNvSpPr>
            <a:spLocks noGrp="1"/>
          </p:cNvSpPr>
          <p:nvPr>
            <p:ph type="pic" sz="quarter" idx="11"/>
          </p:nvPr>
        </p:nvSpPr>
        <p:spPr>
          <a:xfrm>
            <a:off x="6640286" y="555172"/>
            <a:ext cx="3037115" cy="3657600"/>
          </a:xfrm>
          <a:custGeom>
            <a:avLst/>
            <a:gdLst>
              <a:gd name="connsiteX0" fmla="*/ 0 w 3037115"/>
              <a:gd name="connsiteY0" fmla="*/ 0 h 3657600"/>
              <a:gd name="connsiteX1" fmla="*/ 3037115 w 3037115"/>
              <a:gd name="connsiteY1" fmla="*/ 0 h 3657600"/>
              <a:gd name="connsiteX2" fmla="*/ 3037115 w 3037115"/>
              <a:gd name="connsiteY2" fmla="*/ 3657600 h 3657600"/>
              <a:gd name="connsiteX3" fmla="*/ 0 w 3037115"/>
              <a:gd name="connsiteY3" fmla="*/ 3657600 h 3657600"/>
            </a:gdLst>
            <a:ahLst/>
            <a:cxnLst>
              <a:cxn ang="0">
                <a:pos x="connsiteX0" y="connsiteY0"/>
              </a:cxn>
              <a:cxn ang="0">
                <a:pos x="connsiteX1" y="connsiteY1"/>
              </a:cxn>
              <a:cxn ang="0">
                <a:pos x="connsiteX2" y="connsiteY2"/>
              </a:cxn>
              <a:cxn ang="0">
                <a:pos x="connsiteX3" y="connsiteY3"/>
              </a:cxn>
            </a:cxnLst>
            <a:rect l="l" t="t" r="r" b="b"/>
            <a:pathLst>
              <a:path w="3037115" h="3657600">
                <a:moveTo>
                  <a:pt x="0" y="0"/>
                </a:moveTo>
                <a:lnTo>
                  <a:pt x="3037115" y="0"/>
                </a:lnTo>
                <a:lnTo>
                  <a:pt x="3037115" y="3657600"/>
                </a:lnTo>
                <a:lnTo>
                  <a:pt x="0" y="3657600"/>
                </a:lnTo>
                <a:close/>
              </a:path>
            </a:pathLst>
          </a:custGeom>
        </p:spPr>
        <p:txBody>
          <a:bodyPr wrap="square">
            <a:noAutofit/>
          </a:bodyPr>
          <a:lstStyle/>
          <a:p>
            <a:endParaRPr lang="en-US"/>
          </a:p>
        </p:txBody>
      </p:sp>
    </p:spTree>
    <p:extLst>
      <p:ext uri="{BB962C8B-B14F-4D97-AF65-F5344CB8AC3E}">
        <p14:creationId xmlns:p14="http://schemas.microsoft.com/office/powerpoint/2010/main" val="11817409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6585857" y="551089"/>
            <a:ext cx="5116286" cy="5755822"/>
          </a:xfrm>
          <a:custGeom>
            <a:avLst/>
            <a:gdLst>
              <a:gd name="connsiteX0" fmla="*/ 0 w 5116286"/>
              <a:gd name="connsiteY0" fmla="*/ 0 h 5755822"/>
              <a:gd name="connsiteX1" fmla="*/ 5116286 w 5116286"/>
              <a:gd name="connsiteY1" fmla="*/ 0 h 5755822"/>
              <a:gd name="connsiteX2" fmla="*/ 5116286 w 5116286"/>
              <a:gd name="connsiteY2" fmla="*/ 5755822 h 5755822"/>
              <a:gd name="connsiteX3" fmla="*/ 0 w 5116286"/>
              <a:gd name="connsiteY3" fmla="*/ 5755822 h 5755822"/>
            </a:gdLst>
            <a:ahLst/>
            <a:cxnLst>
              <a:cxn ang="0">
                <a:pos x="connsiteX0" y="connsiteY0"/>
              </a:cxn>
              <a:cxn ang="0">
                <a:pos x="connsiteX1" y="connsiteY1"/>
              </a:cxn>
              <a:cxn ang="0">
                <a:pos x="connsiteX2" y="connsiteY2"/>
              </a:cxn>
              <a:cxn ang="0">
                <a:pos x="connsiteX3" y="connsiteY3"/>
              </a:cxn>
            </a:cxnLst>
            <a:rect l="l" t="t" r="r" b="b"/>
            <a:pathLst>
              <a:path w="5116286" h="5755822">
                <a:moveTo>
                  <a:pt x="0" y="0"/>
                </a:moveTo>
                <a:lnTo>
                  <a:pt x="5116286" y="0"/>
                </a:lnTo>
                <a:lnTo>
                  <a:pt x="5116286" y="5755822"/>
                </a:lnTo>
                <a:lnTo>
                  <a:pt x="0" y="5755822"/>
                </a:lnTo>
                <a:close/>
              </a:path>
            </a:pathLst>
          </a:custGeom>
        </p:spPr>
        <p:txBody>
          <a:bodyPr wrap="square">
            <a:noAutofit/>
          </a:bodyPr>
          <a:lstStyle/>
          <a:p>
            <a:endParaRPr lang="en-US"/>
          </a:p>
        </p:txBody>
      </p:sp>
    </p:spTree>
    <p:extLst>
      <p:ext uri="{BB962C8B-B14F-4D97-AF65-F5344CB8AC3E}">
        <p14:creationId xmlns:p14="http://schemas.microsoft.com/office/powerpoint/2010/main" val="4749481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4612640" y="551089"/>
            <a:ext cx="7089503" cy="5755822"/>
          </a:xfrm>
          <a:custGeom>
            <a:avLst/>
            <a:gdLst>
              <a:gd name="connsiteX0" fmla="*/ 0 w 5116286"/>
              <a:gd name="connsiteY0" fmla="*/ 0 h 5755822"/>
              <a:gd name="connsiteX1" fmla="*/ 5116286 w 5116286"/>
              <a:gd name="connsiteY1" fmla="*/ 0 h 5755822"/>
              <a:gd name="connsiteX2" fmla="*/ 5116286 w 5116286"/>
              <a:gd name="connsiteY2" fmla="*/ 5755822 h 5755822"/>
              <a:gd name="connsiteX3" fmla="*/ 0 w 5116286"/>
              <a:gd name="connsiteY3" fmla="*/ 5755822 h 5755822"/>
            </a:gdLst>
            <a:ahLst/>
            <a:cxnLst>
              <a:cxn ang="0">
                <a:pos x="connsiteX0" y="connsiteY0"/>
              </a:cxn>
              <a:cxn ang="0">
                <a:pos x="connsiteX1" y="connsiteY1"/>
              </a:cxn>
              <a:cxn ang="0">
                <a:pos x="connsiteX2" y="connsiteY2"/>
              </a:cxn>
              <a:cxn ang="0">
                <a:pos x="connsiteX3" y="connsiteY3"/>
              </a:cxn>
            </a:cxnLst>
            <a:rect l="l" t="t" r="r" b="b"/>
            <a:pathLst>
              <a:path w="5116286" h="5755822">
                <a:moveTo>
                  <a:pt x="0" y="0"/>
                </a:moveTo>
                <a:lnTo>
                  <a:pt x="5116286" y="0"/>
                </a:lnTo>
                <a:lnTo>
                  <a:pt x="5116286" y="5755822"/>
                </a:lnTo>
                <a:lnTo>
                  <a:pt x="0" y="5755822"/>
                </a:lnTo>
                <a:close/>
              </a:path>
            </a:pathLst>
          </a:custGeom>
        </p:spPr>
        <p:txBody>
          <a:bodyPr wrap="square">
            <a:noAutofit/>
          </a:bodyPr>
          <a:lstStyle/>
          <a:p>
            <a:endParaRPr lang="en-US"/>
          </a:p>
        </p:txBody>
      </p:sp>
    </p:spTree>
    <p:extLst>
      <p:ext uri="{BB962C8B-B14F-4D97-AF65-F5344CB8AC3E}">
        <p14:creationId xmlns:p14="http://schemas.microsoft.com/office/powerpoint/2010/main" val="1758642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sp>
        <p:nvSpPr>
          <p:cNvPr id="6" name="Picture Placeholder 15"/>
          <p:cNvSpPr>
            <a:spLocks noGrp="1"/>
          </p:cNvSpPr>
          <p:nvPr>
            <p:ph type="pic" sz="quarter" idx="10"/>
          </p:nvPr>
        </p:nvSpPr>
        <p:spPr>
          <a:xfrm>
            <a:off x="3680790" y="1036983"/>
            <a:ext cx="2272749" cy="2272749"/>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p:spPr>
        <p:txBody>
          <a:bodyPr wrap="square">
            <a:noAutofit/>
          </a:bodyPr>
          <a:lstStyle/>
          <a:p>
            <a:endParaRPr lang="en-US"/>
          </a:p>
        </p:txBody>
      </p:sp>
      <p:sp>
        <p:nvSpPr>
          <p:cNvPr id="7" name="Picture Placeholder 16"/>
          <p:cNvSpPr>
            <a:spLocks noGrp="1"/>
          </p:cNvSpPr>
          <p:nvPr>
            <p:ph type="pic" sz="quarter" idx="11"/>
          </p:nvPr>
        </p:nvSpPr>
        <p:spPr>
          <a:xfrm>
            <a:off x="6238461" y="1036983"/>
            <a:ext cx="2272749" cy="2272749"/>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p:spPr>
        <p:txBody>
          <a:bodyPr wrap="square">
            <a:noAutofit/>
          </a:bodyPr>
          <a:lstStyle/>
          <a:p>
            <a:endParaRPr lang="en-US"/>
          </a:p>
        </p:txBody>
      </p:sp>
      <p:sp>
        <p:nvSpPr>
          <p:cNvPr id="8" name="Picture Placeholder 17"/>
          <p:cNvSpPr>
            <a:spLocks noGrp="1"/>
          </p:cNvSpPr>
          <p:nvPr>
            <p:ph type="pic" sz="quarter" idx="12"/>
          </p:nvPr>
        </p:nvSpPr>
        <p:spPr>
          <a:xfrm>
            <a:off x="3680790" y="3548269"/>
            <a:ext cx="2272749" cy="2272749"/>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p:spPr>
        <p:txBody>
          <a:bodyPr wrap="square">
            <a:noAutofit/>
          </a:bodyPr>
          <a:lstStyle/>
          <a:p>
            <a:endParaRPr lang="en-US"/>
          </a:p>
        </p:txBody>
      </p:sp>
      <p:sp>
        <p:nvSpPr>
          <p:cNvPr id="9" name="Picture Placeholder 18"/>
          <p:cNvSpPr>
            <a:spLocks noGrp="1"/>
          </p:cNvSpPr>
          <p:nvPr>
            <p:ph type="pic" sz="quarter" idx="13"/>
          </p:nvPr>
        </p:nvSpPr>
        <p:spPr>
          <a:xfrm>
            <a:off x="6238461" y="3548269"/>
            <a:ext cx="2272749" cy="2272749"/>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p:spPr>
        <p:txBody>
          <a:bodyPr wrap="square">
            <a:noAutofit/>
          </a:bodyPr>
          <a:lstStyle/>
          <a:p>
            <a:endParaRPr lang="en-US"/>
          </a:p>
        </p:txBody>
      </p:sp>
    </p:spTree>
    <p:extLst>
      <p:ext uri="{BB962C8B-B14F-4D97-AF65-F5344CB8AC3E}">
        <p14:creationId xmlns:p14="http://schemas.microsoft.com/office/powerpoint/2010/main" val="3461305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sp>
        <p:nvSpPr>
          <p:cNvPr id="17" name="Picture Placeholder 16"/>
          <p:cNvSpPr>
            <a:spLocks noGrp="1"/>
          </p:cNvSpPr>
          <p:nvPr>
            <p:ph type="pic" sz="quarter" idx="10"/>
          </p:nvPr>
        </p:nvSpPr>
        <p:spPr>
          <a:xfrm>
            <a:off x="6489309" y="1144424"/>
            <a:ext cx="5274130" cy="5274131"/>
          </a:xfrm>
          <a:custGeom>
            <a:avLst/>
            <a:gdLst>
              <a:gd name="connsiteX0" fmla="*/ 2637065 w 5274130"/>
              <a:gd name="connsiteY0" fmla="*/ 0 h 5274131"/>
              <a:gd name="connsiteX1" fmla="*/ 5274130 w 5274130"/>
              <a:gd name="connsiteY1" fmla="*/ 2637066 h 5274131"/>
              <a:gd name="connsiteX2" fmla="*/ 2637065 w 5274130"/>
              <a:gd name="connsiteY2" fmla="*/ 5274131 h 5274131"/>
              <a:gd name="connsiteX3" fmla="*/ 0 w 5274130"/>
              <a:gd name="connsiteY3" fmla="*/ 2637066 h 5274131"/>
            </a:gdLst>
            <a:ahLst/>
            <a:cxnLst>
              <a:cxn ang="0">
                <a:pos x="connsiteX0" y="connsiteY0"/>
              </a:cxn>
              <a:cxn ang="0">
                <a:pos x="connsiteX1" y="connsiteY1"/>
              </a:cxn>
              <a:cxn ang="0">
                <a:pos x="connsiteX2" y="connsiteY2"/>
              </a:cxn>
              <a:cxn ang="0">
                <a:pos x="connsiteX3" y="connsiteY3"/>
              </a:cxn>
            </a:cxnLst>
            <a:rect l="l" t="t" r="r" b="b"/>
            <a:pathLst>
              <a:path w="5274130" h="5274131">
                <a:moveTo>
                  <a:pt x="2637065" y="0"/>
                </a:moveTo>
                <a:lnTo>
                  <a:pt x="5274130" y="2637066"/>
                </a:lnTo>
                <a:lnTo>
                  <a:pt x="2637065" y="5274131"/>
                </a:lnTo>
                <a:lnTo>
                  <a:pt x="0" y="2637066"/>
                </a:lnTo>
                <a:close/>
              </a:path>
            </a:pathLst>
          </a:custGeom>
        </p:spPr>
        <p:txBody>
          <a:bodyPr wrap="square">
            <a:noAutofit/>
          </a:bodyPr>
          <a:lstStyle/>
          <a:p>
            <a:endParaRPr lang="en-US"/>
          </a:p>
        </p:txBody>
      </p:sp>
      <p:sp>
        <p:nvSpPr>
          <p:cNvPr id="16" name="Picture Placeholder 15"/>
          <p:cNvSpPr>
            <a:spLocks noGrp="1"/>
          </p:cNvSpPr>
          <p:nvPr>
            <p:ph type="pic" sz="quarter" idx="11"/>
          </p:nvPr>
        </p:nvSpPr>
        <p:spPr>
          <a:xfrm>
            <a:off x="3412734" y="4220999"/>
            <a:ext cx="5274130" cy="5274130"/>
          </a:xfrm>
          <a:custGeom>
            <a:avLst/>
            <a:gdLst>
              <a:gd name="connsiteX0" fmla="*/ 2637066 w 5274130"/>
              <a:gd name="connsiteY0" fmla="*/ 0 h 5274130"/>
              <a:gd name="connsiteX1" fmla="*/ 5274130 w 5274130"/>
              <a:gd name="connsiteY1" fmla="*/ 2637066 h 5274130"/>
              <a:gd name="connsiteX2" fmla="*/ 2637066 w 5274130"/>
              <a:gd name="connsiteY2" fmla="*/ 5274130 h 5274130"/>
              <a:gd name="connsiteX3" fmla="*/ 0 w 5274130"/>
              <a:gd name="connsiteY3" fmla="*/ 2637066 h 5274130"/>
            </a:gdLst>
            <a:ahLst/>
            <a:cxnLst>
              <a:cxn ang="0">
                <a:pos x="connsiteX0" y="connsiteY0"/>
              </a:cxn>
              <a:cxn ang="0">
                <a:pos x="connsiteX1" y="connsiteY1"/>
              </a:cxn>
              <a:cxn ang="0">
                <a:pos x="connsiteX2" y="connsiteY2"/>
              </a:cxn>
              <a:cxn ang="0">
                <a:pos x="connsiteX3" y="connsiteY3"/>
              </a:cxn>
            </a:cxnLst>
            <a:rect l="l" t="t" r="r" b="b"/>
            <a:pathLst>
              <a:path w="5274130" h="5274130">
                <a:moveTo>
                  <a:pt x="2637066" y="0"/>
                </a:moveTo>
                <a:lnTo>
                  <a:pt x="5274130" y="2637066"/>
                </a:lnTo>
                <a:lnTo>
                  <a:pt x="2637066" y="5274130"/>
                </a:lnTo>
                <a:lnTo>
                  <a:pt x="0" y="2637066"/>
                </a:lnTo>
                <a:close/>
              </a:path>
            </a:pathLst>
          </a:custGeom>
        </p:spPr>
        <p:txBody>
          <a:bodyPr wrap="square">
            <a:noAutofit/>
          </a:bodyPr>
          <a:lstStyle/>
          <a:p>
            <a:endParaRPr lang="en-US"/>
          </a:p>
        </p:txBody>
      </p:sp>
      <p:sp>
        <p:nvSpPr>
          <p:cNvPr id="18" name="Picture Placeholder 17"/>
          <p:cNvSpPr>
            <a:spLocks noGrp="1"/>
          </p:cNvSpPr>
          <p:nvPr>
            <p:ph type="pic" sz="quarter" idx="12"/>
          </p:nvPr>
        </p:nvSpPr>
        <p:spPr>
          <a:xfrm>
            <a:off x="9565885" y="-1932152"/>
            <a:ext cx="5274129" cy="5274131"/>
          </a:xfrm>
          <a:custGeom>
            <a:avLst/>
            <a:gdLst>
              <a:gd name="connsiteX0" fmla="*/ 2637065 w 5274129"/>
              <a:gd name="connsiteY0" fmla="*/ 0 h 5274131"/>
              <a:gd name="connsiteX1" fmla="*/ 5274129 w 5274129"/>
              <a:gd name="connsiteY1" fmla="*/ 2637066 h 5274131"/>
              <a:gd name="connsiteX2" fmla="*/ 2637065 w 5274129"/>
              <a:gd name="connsiteY2" fmla="*/ 5274131 h 5274131"/>
              <a:gd name="connsiteX3" fmla="*/ 0 w 5274129"/>
              <a:gd name="connsiteY3" fmla="*/ 2637066 h 5274131"/>
            </a:gdLst>
            <a:ahLst/>
            <a:cxnLst>
              <a:cxn ang="0">
                <a:pos x="connsiteX0" y="connsiteY0"/>
              </a:cxn>
              <a:cxn ang="0">
                <a:pos x="connsiteX1" y="connsiteY1"/>
              </a:cxn>
              <a:cxn ang="0">
                <a:pos x="connsiteX2" y="connsiteY2"/>
              </a:cxn>
              <a:cxn ang="0">
                <a:pos x="connsiteX3" y="connsiteY3"/>
              </a:cxn>
            </a:cxnLst>
            <a:rect l="l" t="t" r="r" b="b"/>
            <a:pathLst>
              <a:path w="5274129" h="5274131">
                <a:moveTo>
                  <a:pt x="2637065" y="0"/>
                </a:moveTo>
                <a:lnTo>
                  <a:pt x="5274129" y="2637066"/>
                </a:lnTo>
                <a:lnTo>
                  <a:pt x="2637065" y="5274131"/>
                </a:lnTo>
                <a:lnTo>
                  <a:pt x="0" y="2637066"/>
                </a:lnTo>
                <a:close/>
              </a:path>
            </a:pathLst>
          </a:custGeom>
        </p:spPr>
        <p:txBody>
          <a:bodyPr wrap="square">
            <a:noAutofit/>
          </a:bodyPr>
          <a:lstStyle/>
          <a:p>
            <a:endParaRPr lang="en-US"/>
          </a:p>
        </p:txBody>
      </p:sp>
      <p:sp>
        <p:nvSpPr>
          <p:cNvPr id="15" name="Picture Placeholder 14"/>
          <p:cNvSpPr>
            <a:spLocks noGrp="1"/>
          </p:cNvSpPr>
          <p:nvPr>
            <p:ph type="pic" sz="quarter" idx="13"/>
          </p:nvPr>
        </p:nvSpPr>
        <p:spPr>
          <a:xfrm>
            <a:off x="9565886" y="4221000"/>
            <a:ext cx="5274129" cy="5274130"/>
          </a:xfrm>
          <a:custGeom>
            <a:avLst/>
            <a:gdLst>
              <a:gd name="connsiteX0" fmla="*/ 2637064 w 5274129"/>
              <a:gd name="connsiteY0" fmla="*/ 0 h 5274130"/>
              <a:gd name="connsiteX1" fmla="*/ 5274129 w 5274129"/>
              <a:gd name="connsiteY1" fmla="*/ 2637066 h 5274130"/>
              <a:gd name="connsiteX2" fmla="*/ 2637064 w 5274129"/>
              <a:gd name="connsiteY2" fmla="*/ 5274130 h 5274130"/>
              <a:gd name="connsiteX3" fmla="*/ 0 w 5274129"/>
              <a:gd name="connsiteY3" fmla="*/ 2637066 h 5274130"/>
            </a:gdLst>
            <a:ahLst/>
            <a:cxnLst>
              <a:cxn ang="0">
                <a:pos x="connsiteX0" y="connsiteY0"/>
              </a:cxn>
              <a:cxn ang="0">
                <a:pos x="connsiteX1" y="connsiteY1"/>
              </a:cxn>
              <a:cxn ang="0">
                <a:pos x="connsiteX2" y="connsiteY2"/>
              </a:cxn>
              <a:cxn ang="0">
                <a:pos x="connsiteX3" y="connsiteY3"/>
              </a:cxn>
            </a:cxnLst>
            <a:rect l="l" t="t" r="r" b="b"/>
            <a:pathLst>
              <a:path w="5274129" h="5274130">
                <a:moveTo>
                  <a:pt x="2637064" y="0"/>
                </a:moveTo>
                <a:lnTo>
                  <a:pt x="5274129" y="2637066"/>
                </a:lnTo>
                <a:lnTo>
                  <a:pt x="2637064" y="5274130"/>
                </a:lnTo>
                <a:lnTo>
                  <a:pt x="0" y="2637066"/>
                </a:lnTo>
                <a:close/>
              </a:path>
            </a:pathLst>
          </a:custGeom>
        </p:spPr>
        <p:txBody>
          <a:bodyPr wrap="square">
            <a:noAutofit/>
          </a:bodyPr>
          <a:lstStyle/>
          <a:p>
            <a:endParaRPr lang="en-US"/>
          </a:p>
        </p:txBody>
      </p:sp>
    </p:spTree>
    <p:extLst>
      <p:ext uri="{BB962C8B-B14F-4D97-AF65-F5344CB8AC3E}">
        <p14:creationId xmlns:p14="http://schemas.microsoft.com/office/powerpoint/2010/main" val="14591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13" name="Picture Placeholder 12"/>
          <p:cNvSpPr>
            <a:spLocks noGrp="1"/>
          </p:cNvSpPr>
          <p:nvPr>
            <p:ph type="pic" sz="quarter" idx="10"/>
          </p:nvPr>
        </p:nvSpPr>
        <p:spPr>
          <a:xfrm>
            <a:off x="-1" y="0"/>
            <a:ext cx="6662057" cy="4103914"/>
          </a:xfrm>
          <a:custGeom>
            <a:avLst/>
            <a:gdLst>
              <a:gd name="connsiteX0" fmla="*/ 0 w 6662057"/>
              <a:gd name="connsiteY0" fmla="*/ 0 h 4103914"/>
              <a:gd name="connsiteX1" fmla="*/ 6662057 w 6662057"/>
              <a:gd name="connsiteY1" fmla="*/ 0 h 4103914"/>
              <a:gd name="connsiteX2" fmla="*/ 6662057 w 6662057"/>
              <a:gd name="connsiteY2" fmla="*/ 4103914 h 4103914"/>
              <a:gd name="connsiteX3" fmla="*/ 0 w 6662057"/>
              <a:gd name="connsiteY3" fmla="*/ 4103914 h 4103914"/>
            </a:gdLst>
            <a:ahLst/>
            <a:cxnLst>
              <a:cxn ang="0">
                <a:pos x="connsiteX0" y="connsiteY0"/>
              </a:cxn>
              <a:cxn ang="0">
                <a:pos x="connsiteX1" y="connsiteY1"/>
              </a:cxn>
              <a:cxn ang="0">
                <a:pos x="connsiteX2" y="connsiteY2"/>
              </a:cxn>
              <a:cxn ang="0">
                <a:pos x="connsiteX3" y="connsiteY3"/>
              </a:cxn>
            </a:cxnLst>
            <a:rect l="l" t="t" r="r" b="b"/>
            <a:pathLst>
              <a:path w="6662057" h="4103914">
                <a:moveTo>
                  <a:pt x="0" y="0"/>
                </a:moveTo>
                <a:lnTo>
                  <a:pt x="6662057" y="0"/>
                </a:lnTo>
                <a:lnTo>
                  <a:pt x="6662057" y="4103914"/>
                </a:lnTo>
                <a:lnTo>
                  <a:pt x="0" y="4103914"/>
                </a:lnTo>
                <a:close/>
              </a:path>
            </a:pathLst>
          </a:custGeom>
        </p:spPr>
        <p:txBody>
          <a:bodyPr wrap="square">
            <a:noAutofit/>
          </a:bodyPr>
          <a:lstStyle/>
          <a:p>
            <a:endParaRPr lang="en-US"/>
          </a:p>
        </p:txBody>
      </p:sp>
      <p:sp>
        <p:nvSpPr>
          <p:cNvPr id="12" name="Picture Placeholder 11"/>
          <p:cNvSpPr>
            <a:spLocks noGrp="1"/>
          </p:cNvSpPr>
          <p:nvPr>
            <p:ph type="pic" sz="quarter" idx="11"/>
          </p:nvPr>
        </p:nvSpPr>
        <p:spPr>
          <a:xfrm>
            <a:off x="7020403" y="358346"/>
            <a:ext cx="4813251" cy="2929140"/>
          </a:xfrm>
          <a:custGeom>
            <a:avLst/>
            <a:gdLst>
              <a:gd name="connsiteX0" fmla="*/ 0 w 4813251"/>
              <a:gd name="connsiteY0" fmla="*/ 0 h 2929140"/>
              <a:gd name="connsiteX1" fmla="*/ 4813251 w 4813251"/>
              <a:gd name="connsiteY1" fmla="*/ 0 h 2929140"/>
              <a:gd name="connsiteX2" fmla="*/ 4813251 w 4813251"/>
              <a:gd name="connsiteY2" fmla="*/ 2929140 h 2929140"/>
              <a:gd name="connsiteX3" fmla="*/ 0 w 4813251"/>
              <a:gd name="connsiteY3" fmla="*/ 2929140 h 2929140"/>
            </a:gdLst>
            <a:ahLst/>
            <a:cxnLst>
              <a:cxn ang="0">
                <a:pos x="connsiteX0" y="connsiteY0"/>
              </a:cxn>
              <a:cxn ang="0">
                <a:pos x="connsiteX1" y="connsiteY1"/>
              </a:cxn>
              <a:cxn ang="0">
                <a:pos x="connsiteX2" y="connsiteY2"/>
              </a:cxn>
              <a:cxn ang="0">
                <a:pos x="connsiteX3" y="connsiteY3"/>
              </a:cxn>
            </a:cxnLst>
            <a:rect l="l" t="t" r="r" b="b"/>
            <a:pathLst>
              <a:path w="4813251" h="2929140">
                <a:moveTo>
                  <a:pt x="0" y="0"/>
                </a:moveTo>
                <a:lnTo>
                  <a:pt x="4813251" y="0"/>
                </a:lnTo>
                <a:lnTo>
                  <a:pt x="4813251" y="2929140"/>
                </a:lnTo>
                <a:lnTo>
                  <a:pt x="0" y="2929140"/>
                </a:lnTo>
                <a:close/>
              </a:path>
            </a:pathLst>
          </a:custGeom>
        </p:spPr>
        <p:txBody>
          <a:bodyPr wrap="square">
            <a:noAutofit/>
          </a:bodyPr>
          <a:lstStyle/>
          <a:p>
            <a:endParaRPr lang="en-US"/>
          </a:p>
        </p:txBody>
      </p:sp>
    </p:spTree>
    <p:extLst>
      <p:ext uri="{BB962C8B-B14F-4D97-AF65-F5344CB8AC3E}">
        <p14:creationId xmlns:p14="http://schemas.microsoft.com/office/powerpoint/2010/main" val="18465565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4680858" y="1915886"/>
            <a:ext cx="7511142" cy="4147457"/>
          </a:xfrm>
          <a:custGeom>
            <a:avLst/>
            <a:gdLst>
              <a:gd name="connsiteX0" fmla="*/ 0 w 7511142"/>
              <a:gd name="connsiteY0" fmla="*/ 0 h 4147457"/>
              <a:gd name="connsiteX1" fmla="*/ 7511142 w 7511142"/>
              <a:gd name="connsiteY1" fmla="*/ 0 h 4147457"/>
              <a:gd name="connsiteX2" fmla="*/ 7511142 w 7511142"/>
              <a:gd name="connsiteY2" fmla="*/ 4147457 h 4147457"/>
              <a:gd name="connsiteX3" fmla="*/ 0 w 7511142"/>
              <a:gd name="connsiteY3" fmla="*/ 4147457 h 4147457"/>
            </a:gdLst>
            <a:ahLst/>
            <a:cxnLst>
              <a:cxn ang="0">
                <a:pos x="connsiteX0" y="connsiteY0"/>
              </a:cxn>
              <a:cxn ang="0">
                <a:pos x="connsiteX1" y="connsiteY1"/>
              </a:cxn>
              <a:cxn ang="0">
                <a:pos x="connsiteX2" y="connsiteY2"/>
              </a:cxn>
              <a:cxn ang="0">
                <a:pos x="connsiteX3" y="connsiteY3"/>
              </a:cxn>
            </a:cxnLst>
            <a:rect l="l" t="t" r="r" b="b"/>
            <a:pathLst>
              <a:path w="7511142" h="4147457">
                <a:moveTo>
                  <a:pt x="0" y="0"/>
                </a:moveTo>
                <a:lnTo>
                  <a:pt x="7511142" y="0"/>
                </a:lnTo>
                <a:lnTo>
                  <a:pt x="7511142" y="4147457"/>
                </a:lnTo>
                <a:lnTo>
                  <a:pt x="0" y="4147457"/>
                </a:lnTo>
                <a:close/>
              </a:path>
            </a:pathLst>
          </a:custGeom>
        </p:spPr>
        <p:txBody>
          <a:bodyPr wrap="square">
            <a:noAutofit/>
          </a:bodyPr>
          <a:lstStyle/>
          <a:p>
            <a:endParaRPr lang="en-US"/>
          </a:p>
        </p:txBody>
      </p:sp>
    </p:spTree>
    <p:extLst>
      <p:ext uri="{BB962C8B-B14F-4D97-AF65-F5344CB8AC3E}">
        <p14:creationId xmlns:p14="http://schemas.microsoft.com/office/powerpoint/2010/main" val="2116241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3243944" y="0"/>
            <a:ext cx="8948056" cy="3298372"/>
          </a:xfrm>
          <a:custGeom>
            <a:avLst/>
            <a:gdLst>
              <a:gd name="connsiteX0" fmla="*/ 0 w 8948056"/>
              <a:gd name="connsiteY0" fmla="*/ 0 h 3298372"/>
              <a:gd name="connsiteX1" fmla="*/ 8948056 w 8948056"/>
              <a:gd name="connsiteY1" fmla="*/ 0 h 3298372"/>
              <a:gd name="connsiteX2" fmla="*/ 8948056 w 8948056"/>
              <a:gd name="connsiteY2" fmla="*/ 3298372 h 3298372"/>
              <a:gd name="connsiteX3" fmla="*/ 0 w 8948056"/>
              <a:gd name="connsiteY3" fmla="*/ 3298372 h 3298372"/>
            </a:gdLst>
            <a:ahLst/>
            <a:cxnLst>
              <a:cxn ang="0">
                <a:pos x="connsiteX0" y="connsiteY0"/>
              </a:cxn>
              <a:cxn ang="0">
                <a:pos x="connsiteX1" y="connsiteY1"/>
              </a:cxn>
              <a:cxn ang="0">
                <a:pos x="connsiteX2" y="connsiteY2"/>
              </a:cxn>
              <a:cxn ang="0">
                <a:pos x="connsiteX3" y="connsiteY3"/>
              </a:cxn>
            </a:cxnLst>
            <a:rect l="l" t="t" r="r" b="b"/>
            <a:pathLst>
              <a:path w="8948056" h="3298372">
                <a:moveTo>
                  <a:pt x="0" y="0"/>
                </a:moveTo>
                <a:lnTo>
                  <a:pt x="8948056" y="0"/>
                </a:lnTo>
                <a:lnTo>
                  <a:pt x="8948056" y="3298372"/>
                </a:lnTo>
                <a:lnTo>
                  <a:pt x="0" y="3298372"/>
                </a:lnTo>
                <a:close/>
              </a:path>
            </a:pathLst>
          </a:custGeom>
        </p:spPr>
        <p:txBody>
          <a:bodyPr wrap="square">
            <a:noAutofit/>
          </a:bodyPr>
          <a:lstStyle/>
          <a:p>
            <a:endParaRPr lang="en-US"/>
          </a:p>
        </p:txBody>
      </p:sp>
    </p:spTree>
    <p:extLst>
      <p:ext uri="{BB962C8B-B14F-4D97-AF65-F5344CB8AC3E}">
        <p14:creationId xmlns:p14="http://schemas.microsoft.com/office/powerpoint/2010/main" val="30030609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4761121" y="1528356"/>
            <a:ext cx="5741820" cy="3627121"/>
          </a:xfrm>
          <a:custGeom>
            <a:avLst/>
            <a:gdLst>
              <a:gd name="connsiteX0" fmla="*/ 0 w 5741820"/>
              <a:gd name="connsiteY0" fmla="*/ 0 h 3627121"/>
              <a:gd name="connsiteX1" fmla="*/ 5741820 w 5741820"/>
              <a:gd name="connsiteY1" fmla="*/ 0 h 3627121"/>
              <a:gd name="connsiteX2" fmla="*/ 5741820 w 5741820"/>
              <a:gd name="connsiteY2" fmla="*/ 3627121 h 3627121"/>
              <a:gd name="connsiteX3" fmla="*/ 0 w 5741820"/>
              <a:gd name="connsiteY3" fmla="*/ 3627121 h 3627121"/>
            </a:gdLst>
            <a:ahLst/>
            <a:cxnLst>
              <a:cxn ang="0">
                <a:pos x="connsiteX0" y="connsiteY0"/>
              </a:cxn>
              <a:cxn ang="0">
                <a:pos x="connsiteX1" y="connsiteY1"/>
              </a:cxn>
              <a:cxn ang="0">
                <a:pos x="connsiteX2" y="connsiteY2"/>
              </a:cxn>
              <a:cxn ang="0">
                <a:pos x="connsiteX3" y="connsiteY3"/>
              </a:cxn>
            </a:cxnLst>
            <a:rect l="l" t="t" r="r" b="b"/>
            <a:pathLst>
              <a:path w="5741820" h="3627121">
                <a:moveTo>
                  <a:pt x="0" y="0"/>
                </a:moveTo>
                <a:lnTo>
                  <a:pt x="5741820" y="0"/>
                </a:lnTo>
                <a:lnTo>
                  <a:pt x="5741820" y="3627121"/>
                </a:lnTo>
                <a:lnTo>
                  <a:pt x="0" y="3627121"/>
                </a:lnTo>
                <a:close/>
              </a:path>
            </a:pathLst>
          </a:custGeom>
        </p:spPr>
        <p:txBody>
          <a:bodyPr wrap="square">
            <a:noAutofit/>
          </a:bodyPr>
          <a:lstStyle/>
          <a:p>
            <a:endParaRPr lang="en-US"/>
          </a:p>
        </p:txBody>
      </p:sp>
    </p:spTree>
    <p:extLst>
      <p:ext uri="{BB962C8B-B14F-4D97-AF65-F5344CB8AC3E}">
        <p14:creationId xmlns:p14="http://schemas.microsoft.com/office/powerpoint/2010/main" val="1779085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6514133" y="-1019312"/>
            <a:ext cx="4291243" cy="5924310"/>
          </a:xfrm>
          <a:custGeom>
            <a:avLst/>
            <a:gdLst>
              <a:gd name="connsiteX0" fmla="*/ 9022 w 4291243"/>
              <a:gd name="connsiteY0" fmla="*/ 0 h 5924310"/>
              <a:gd name="connsiteX1" fmla="*/ 4285227 w 4291243"/>
              <a:gd name="connsiteY1" fmla="*/ 0 h 5924310"/>
              <a:gd name="connsiteX2" fmla="*/ 4291243 w 4291243"/>
              <a:gd name="connsiteY2" fmla="*/ 6616 h 5924310"/>
              <a:gd name="connsiteX3" fmla="*/ 4288235 w 4291243"/>
              <a:gd name="connsiteY3" fmla="*/ 5917694 h 5924310"/>
              <a:gd name="connsiteX4" fmla="*/ 4282220 w 4291243"/>
              <a:gd name="connsiteY4" fmla="*/ 5924310 h 5924310"/>
              <a:gd name="connsiteX5" fmla="*/ 6015 w 4291243"/>
              <a:gd name="connsiteY5" fmla="*/ 5924310 h 5924310"/>
              <a:gd name="connsiteX6" fmla="*/ 0 w 4291243"/>
              <a:gd name="connsiteY6" fmla="*/ 5917694 h 5924310"/>
              <a:gd name="connsiteX7" fmla="*/ 3007 w 4291243"/>
              <a:gd name="connsiteY7" fmla="*/ 6616 h 5924310"/>
              <a:gd name="connsiteX8" fmla="*/ 9022 w 4291243"/>
              <a:gd name="connsiteY8" fmla="*/ 0 h 5924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91243" h="5924310">
                <a:moveTo>
                  <a:pt x="9022" y="0"/>
                </a:moveTo>
                <a:cubicBezTo>
                  <a:pt x="4285227" y="0"/>
                  <a:pt x="4285227" y="0"/>
                  <a:pt x="4285227" y="0"/>
                </a:cubicBezTo>
                <a:cubicBezTo>
                  <a:pt x="4288235" y="0"/>
                  <a:pt x="4291243" y="3308"/>
                  <a:pt x="4291243" y="6616"/>
                </a:cubicBezTo>
                <a:lnTo>
                  <a:pt x="4288235" y="5917694"/>
                </a:lnTo>
                <a:cubicBezTo>
                  <a:pt x="4288235" y="5921002"/>
                  <a:pt x="4285227" y="5924310"/>
                  <a:pt x="4282220" y="5924310"/>
                </a:cubicBezTo>
                <a:cubicBezTo>
                  <a:pt x="6015" y="5924310"/>
                  <a:pt x="6015" y="5924310"/>
                  <a:pt x="6015" y="5924310"/>
                </a:cubicBezTo>
                <a:cubicBezTo>
                  <a:pt x="3007" y="5924310"/>
                  <a:pt x="0" y="5921002"/>
                  <a:pt x="0" y="5917694"/>
                </a:cubicBezTo>
                <a:cubicBezTo>
                  <a:pt x="3007" y="6616"/>
                  <a:pt x="3007" y="6616"/>
                  <a:pt x="3007" y="6616"/>
                </a:cubicBezTo>
                <a:cubicBezTo>
                  <a:pt x="3007" y="3308"/>
                  <a:pt x="6015" y="0"/>
                  <a:pt x="9022" y="0"/>
                </a:cubicBezTo>
                <a:close/>
              </a:path>
            </a:pathLst>
          </a:custGeom>
        </p:spPr>
        <p:txBody>
          <a:bodyPr wrap="square">
            <a:noAutofit/>
          </a:bodyPr>
          <a:lstStyle/>
          <a:p>
            <a:endParaRPr lang="en-US"/>
          </a:p>
        </p:txBody>
      </p:sp>
    </p:spTree>
    <p:extLst>
      <p:ext uri="{BB962C8B-B14F-4D97-AF65-F5344CB8AC3E}">
        <p14:creationId xmlns:p14="http://schemas.microsoft.com/office/powerpoint/2010/main" val="12710439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4545884" y="2212489"/>
            <a:ext cx="3109057" cy="5451108"/>
          </a:xfrm>
          <a:custGeom>
            <a:avLst/>
            <a:gdLst>
              <a:gd name="connsiteX0" fmla="*/ 0 w 3109057"/>
              <a:gd name="connsiteY0" fmla="*/ 0 h 5451108"/>
              <a:gd name="connsiteX1" fmla="*/ 3109057 w 3109057"/>
              <a:gd name="connsiteY1" fmla="*/ 0 h 5451108"/>
              <a:gd name="connsiteX2" fmla="*/ 3109057 w 3109057"/>
              <a:gd name="connsiteY2" fmla="*/ 5451108 h 5451108"/>
              <a:gd name="connsiteX3" fmla="*/ 0 w 3109057"/>
              <a:gd name="connsiteY3" fmla="*/ 5451108 h 5451108"/>
            </a:gdLst>
            <a:ahLst/>
            <a:cxnLst>
              <a:cxn ang="0">
                <a:pos x="connsiteX0" y="connsiteY0"/>
              </a:cxn>
              <a:cxn ang="0">
                <a:pos x="connsiteX1" y="connsiteY1"/>
              </a:cxn>
              <a:cxn ang="0">
                <a:pos x="connsiteX2" y="connsiteY2"/>
              </a:cxn>
              <a:cxn ang="0">
                <a:pos x="connsiteX3" y="connsiteY3"/>
              </a:cxn>
            </a:cxnLst>
            <a:rect l="l" t="t" r="r" b="b"/>
            <a:pathLst>
              <a:path w="3109057" h="5451108">
                <a:moveTo>
                  <a:pt x="0" y="0"/>
                </a:moveTo>
                <a:lnTo>
                  <a:pt x="3109057" y="0"/>
                </a:lnTo>
                <a:lnTo>
                  <a:pt x="3109057" y="5451108"/>
                </a:lnTo>
                <a:lnTo>
                  <a:pt x="0" y="5451108"/>
                </a:lnTo>
                <a:close/>
              </a:path>
            </a:pathLst>
          </a:custGeom>
        </p:spPr>
        <p:txBody>
          <a:bodyPr wrap="square">
            <a:noAutofit/>
          </a:bodyPr>
          <a:lstStyle/>
          <a:p>
            <a:endParaRPr lang="en-US"/>
          </a:p>
        </p:txBody>
      </p:sp>
    </p:spTree>
    <p:extLst>
      <p:ext uri="{BB962C8B-B14F-4D97-AF65-F5344CB8AC3E}">
        <p14:creationId xmlns:p14="http://schemas.microsoft.com/office/powerpoint/2010/main" val="18548577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1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5081696" y="2295220"/>
            <a:ext cx="1931297" cy="2258365"/>
          </a:xfrm>
          <a:custGeom>
            <a:avLst/>
            <a:gdLst>
              <a:gd name="connsiteX0" fmla="*/ 280782 w 1931297"/>
              <a:gd name="connsiteY0" fmla="*/ 0 h 2258365"/>
              <a:gd name="connsiteX1" fmla="*/ 1641418 w 1931297"/>
              <a:gd name="connsiteY1" fmla="*/ 0 h 2258365"/>
              <a:gd name="connsiteX2" fmla="*/ 1931297 w 1931297"/>
              <a:gd name="connsiteY2" fmla="*/ 261783 h 2258365"/>
              <a:gd name="connsiteX3" fmla="*/ 1931297 w 1931297"/>
              <a:gd name="connsiteY3" fmla="*/ 1991518 h 2258365"/>
              <a:gd name="connsiteX4" fmla="*/ 1655433 w 1931297"/>
              <a:gd name="connsiteY4" fmla="*/ 2257972 h 2258365"/>
              <a:gd name="connsiteX5" fmla="*/ 266521 w 1931297"/>
              <a:gd name="connsiteY5" fmla="*/ 2257972 h 2258365"/>
              <a:gd name="connsiteX6" fmla="*/ 0 w 1931297"/>
              <a:gd name="connsiteY6" fmla="*/ 1977507 h 2258365"/>
              <a:gd name="connsiteX7" fmla="*/ 0 w 1931297"/>
              <a:gd name="connsiteY7" fmla="*/ 313402 h 2258365"/>
              <a:gd name="connsiteX8" fmla="*/ 280782 w 1931297"/>
              <a:gd name="connsiteY8" fmla="*/ 0 h 2258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31297" h="2258365">
                <a:moveTo>
                  <a:pt x="280782" y="0"/>
                </a:moveTo>
                <a:cubicBezTo>
                  <a:pt x="1641418" y="0"/>
                  <a:pt x="1641418" y="0"/>
                  <a:pt x="1641418" y="0"/>
                </a:cubicBezTo>
                <a:cubicBezTo>
                  <a:pt x="1861225" y="0"/>
                  <a:pt x="1931297" y="163706"/>
                  <a:pt x="1931297" y="261783"/>
                </a:cubicBezTo>
                <a:cubicBezTo>
                  <a:pt x="1931297" y="1991518"/>
                  <a:pt x="1931297" y="1991518"/>
                  <a:pt x="1931297" y="1991518"/>
                </a:cubicBezTo>
                <a:cubicBezTo>
                  <a:pt x="1931297" y="2183247"/>
                  <a:pt x="1805167" y="2257972"/>
                  <a:pt x="1655433" y="2257972"/>
                </a:cubicBezTo>
                <a:cubicBezTo>
                  <a:pt x="266521" y="2257972"/>
                  <a:pt x="266521" y="2257972"/>
                  <a:pt x="266521" y="2257972"/>
                </a:cubicBezTo>
                <a:cubicBezTo>
                  <a:pt x="103019" y="2267312"/>
                  <a:pt x="0" y="2108522"/>
                  <a:pt x="0" y="1977507"/>
                </a:cubicBezTo>
                <a:cubicBezTo>
                  <a:pt x="0" y="1561358"/>
                  <a:pt x="0" y="313402"/>
                  <a:pt x="0" y="313402"/>
                </a:cubicBezTo>
                <a:cubicBezTo>
                  <a:pt x="0" y="168377"/>
                  <a:pt x="89004" y="0"/>
                  <a:pt x="280782" y="0"/>
                </a:cubicBezTo>
                <a:close/>
              </a:path>
            </a:pathLst>
          </a:custGeom>
        </p:spPr>
        <p:txBody>
          <a:bodyPr wrap="square">
            <a:noAutofit/>
          </a:bodyPr>
          <a:lstStyle/>
          <a:p>
            <a:endParaRPr lang="en-US"/>
          </a:p>
        </p:txBody>
      </p:sp>
    </p:spTree>
    <p:extLst>
      <p:ext uri="{BB962C8B-B14F-4D97-AF65-F5344CB8AC3E}">
        <p14:creationId xmlns:p14="http://schemas.microsoft.com/office/powerpoint/2010/main" val="1942839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800" b="0" i="0">
                <a:solidFill>
                  <a:schemeClr val="tx1">
                    <a:lumMod val="65000"/>
                    <a:lumOff val="35000"/>
                  </a:schemeClr>
                </a:solidFill>
                <a:latin typeface="+mj-lt"/>
                <a:ea typeface="Roboto Thin" charset="0"/>
                <a:cs typeface="Roboto Thin" charset="0"/>
              </a:defRPr>
            </a:lvl1pPr>
          </a:lstStyle>
          <a:p>
            <a:fld id="{1D04B088-393E-434A-BA8E-C930C681F838}" type="datetimeFigureOut">
              <a:rPr lang="en-US" smtClean="0"/>
              <a:pPr/>
              <a:t>6/7/2022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800" b="0" i="0">
                <a:solidFill>
                  <a:schemeClr val="tx1">
                    <a:lumMod val="65000"/>
                    <a:lumOff val="35000"/>
                  </a:schemeClr>
                </a:solidFill>
                <a:latin typeface="+mj-lt"/>
                <a:ea typeface="Roboto Thin" charset="0"/>
                <a:cs typeface="Roboto Thin" charset="0"/>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800" b="0" i="0">
                <a:solidFill>
                  <a:schemeClr val="tx1">
                    <a:lumMod val="65000"/>
                    <a:lumOff val="35000"/>
                  </a:schemeClr>
                </a:solidFill>
                <a:latin typeface="+mj-lt"/>
                <a:ea typeface="Roboto Thin" charset="0"/>
                <a:cs typeface="Roboto Thin" charset="0"/>
              </a:defRPr>
            </a:lvl1pPr>
          </a:lstStyle>
          <a:p>
            <a:fld id="{F3BDBCB1-AAE6-2947-A82E-4EA4E39F932F}" type="slidenum">
              <a:rPr lang="en-US" smtClean="0"/>
              <a:pPr/>
              <a:t>‹#›</a:t>
            </a:fld>
            <a:endParaRPr lang="en-US" dirty="0"/>
          </a:p>
        </p:txBody>
      </p:sp>
    </p:spTree>
    <p:extLst>
      <p:ext uri="{BB962C8B-B14F-4D97-AF65-F5344CB8AC3E}">
        <p14:creationId xmlns:p14="http://schemas.microsoft.com/office/powerpoint/2010/main" val="6751794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 id="2147483671" r:id="rId4"/>
    <p:sldLayoutId id="2147483656" r:id="rId5"/>
    <p:sldLayoutId id="2147483662" r:id="rId6"/>
    <p:sldLayoutId id="2147483664" r:id="rId7"/>
    <p:sldLayoutId id="2147483666" r:id="rId8"/>
    <p:sldLayoutId id="2147483663" r:id="rId9"/>
    <p:sldLayoutId id="2147483665" r:id="rId10"/>
    <p:sldLayoutId id="2147483655" r:id="rId11"/>
    <p:sldLayoutId id="2147483651" r:id="rId12"/>
    <p:sldLayoutId id="2147483657" r:id="rId13"/>
    <p:sldLayoutId id="2147483675" r:id="rId14"/>
    <p:sldLayoutId id="2147483674" r:id="rId15"/>
    <p:sldLayoutId id="2147483652" r:id="rId16"/>
    <p:sldLayoutId id="2147483653" r:id="rId17"/>
    <p:sldLayoutId id="2147483654" r:id="rId18"/>
    <p:sldLayoutId id="2147483659" r:id="rId19"/>
    <p:sldLayoutId id="2147483673" r:id="rId20"/>
    <p:sldLayoutId id="2147483658" r:id="rId21"/>
    <p:sldLayoutId id="2147483660" r:id="rId22"/>
    <p:sldLayoutId id="2147483670" r:id="rId23"/>
    <p:sldLayoutId id="2147483672" r:id="rId24"/>
    <p:sldLayoutId id="2147483676" r:id="rId25"/>
    <p:sldLayoutId id="2147483667" r:id="rId26"/>
    <p:sldLayoutId id="2147483668" r:id="rId27"/>
    <p:sldLayoutId id="2147483669" r:id="rId28"/>
    <p:sldLayoutId id="2147483677" r:id="rId29"/>
    <p:sldLayoutId id="2147483678" r:id="rId30"/>
    <p:sldLayoutId id="2147483679" r:id="rId31"/>
    <p:sldLayoutId id="2147483680" r:id="rId32"/>
  </p:sldLayoutIdLst>
  <p:txStyles>
    <p:titleStyle>
      <a:lvl1pPr algn="l" defTabSz="914400" rtl="0" eaLnBrk="1" latinLnBrk="0" hangingPunct="1">
        <a:lnSpc>
          <a:spcPct val="90000"/>
        </a:lnSpc>
        <a:spcBef>
          <a:spcPct val="0"/>
        </a:spcBef>
        <a:buNone/>
        <a:defRPr sz="2400" b="0" i="0" kern="1200">
          <a:solidFill>
            <a:schemeClr val="tx1">
              <a:lumMod val="65000"/>
              <a:lumOff val="35000"/>
            </a:schemeClr>
          </a:solidFill>
          <a:latin typeface="+mn-lt"/>
          <a:ea typeface="Roboto Thin" charset="0"/>
          <a:cs typeface="Roboto Thin" charset="0"/>
        </a:defRPr>
      </a:lvl1pPr>
    </p:titleStyle>
    <p:bodyStyle>
      <a:lvl1pPr marL="0" indent="0" algn="l" defTabSz="914400" rtl="0" eaLnBrk="1" latinLnBrk="0" hangingPunct="1">
        <a:lnSpc>
          <a:spcPct val="90000"/>
        </a:lnSpc>
        <a:spcBef>
          <a:spcPts val="1000"/>
        </a:spcBef>
        <a:buFont typeface="Arial"/>
        <a:buNone/>
        <a:defRPr sz="1200" b="0" i="0" kern="1200">
          <a:solidFill>
            <a:schemeClr val="tx1">
              <a:lumMod val="65000"/>
              <a:lumOff val="35000"/>
            </a:schemeClr>
          </a:solidFill>
          <a:latin typeface="+mn-lt"/>
          <a:ea typeface="Roboto Thin" charset="0"/>
          <a:cs typeface="Roboto Thin" charset="0"/>
        </a:defRPr>
      </a:lvl1pPr>
      <a:lvl2pPr marL="685800" indent="-228600" algn="l" defTabSz="914400" rtl="0" eaLnBrk="1" latinLnBrk="0" hangingPunct="1">
        <a:lnSpc>
          <a:spcPct val="90000"/>
        </a:lnSpc>
        <a:spcBef>
          <a:spcPts val="500"/>
        </a:spcBef>
        <a:buFont typeface="Arial"/>
        <a:buChar char="•"/>
        <a:defRPr sz="800" b="0" i="0" kern="1200">
          <a:solidFill>
            <a:schemeClr val="tx1">
              <a:lumMod val="65000"/>
              <a:lumOff val="35000"/>
            </a:schemeClr>
          </a:solidFill>
          <a:latin typeface="Roboto Thin" charset="0"/>
          <a:ea typeface="Roboto Thin" charset="0"/>
          <a:cs typeface="Roboto Thin" charset="0"/>
        </a:defRPr>
      </a:lvl2pPr>
      <a:lvl3pPr marL="1143000" indent="-228600" algn="l" defTabSz="914400" rtl="0" eaLnBrk="1" latinLnBrk="0" hangingPunct="1">
        <a:lnSpc>
          <a:spcPct val="90000"/>
        </a:lnSpc>
        <a:spcBef>
          <a:spcPts val="500"/>
        </a:spcBef>
        <a:buFont typeface="Arial"/>
        <a:buChar char="•"/>
        <a:defRPr sz="800" b="0" i="0" kern="1200">
          <a:solidFill>
            <a:schemeClr val="tx1">
              <a:lumMod val="65000"/>
              <a:lumOff val="35000"/>
            </a:schemeClr>
          </a:solidFill>
          <a:latin typeface="Roboto Thin" charset="0"/>
          <a:ea typeface="Roboto Thin" charset="0"/>
          <a:cs typeface="Roboto Thin" charset="0"/>
        </a:defRPr>
      </a:lvl3pPr>
      <a:lvl4pPr marL="1600200" indent="-228600" algn="l" defTabSz="914400" rtl="0" eaLnBrk="1" latinLnBrk="0" hangingPunct="1">
        <a:lnSpc>
          <a:spcPct val="90000"/>
        </a:lnSpc>
        <a:spcBef>
          <a:spcPts val="500"/>
        </a:spcBef>
        <a:buFont typeface="Arial"/>
        <a:buChar char="•"/>
        <a:defRPr sz="800" b="0" i="0" kern="1200">
          <a:solidFill>
            <a:schemeClr val="tx1">
              <a:lumMod val="65000"/>
              <a:lumOff val="35000"/>
            </a:schemeClr>
          </a:solidFill>
          <a:latin typeface="Roboto Thin" charset="0"/>
          <a:ea typeface="Roboto Thin" charset="0"/>
          <a:cs typeface="Roboto Thin" charset="0"/>
        </a:defRPr>
      </a:lvl4pPr>
      <a:lvl5pPr marL="2057400" indent="-228600" algn="l" defTabSz="914400" rtl="0" eaLnBrk="1" latinLnBrk="0" hangingPunct="1">
        <a:lnSpc>
          <a:spcPct val="90000"/>
        </a:lnSpc>
        <a:spcBef>
          <a:spcPts val="500"/>
        </a:spcBef>
        <a:buFont typeface="Arial"/>
        <a:buChar char="•"/>
        <a:defRPr sz="800" b="0" i="0" kern="1200">
          <a:solidFill>
            <a:schemeClr val="tx1">
              <a:lumMod val="65000"/>
              <a:lumOff val="35000"/>
            </a:schemeClr>
          </a:solidFill>
          <a:latin typeface="Roboto Thin" charset="0"/>
          <a:ea typeface="Roboto Thin" charset="0"/>
          <a:cs typeface="Roboto Thin"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oleObject" Target="../embeddings/oleObject1.bin"/><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hyperlink" Target="https://7roxl.r.a.d.sendibm1.com/mk/mr/w6z8iMAjyoLRLhC_UIwZbB4oLFg0-afSoEThpHmr1mGTUsXpEnpflVOnR1wq8DKJ2QHJ-6BTm7ftYI1V8bF1nt8E0YZtq-TBUr0NGlKbIrlZhR18GOBrsi6jKgnf5iIyPN12jQ" TargetMode="Externa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hyperlink" Target="https://l.facebook.com/l.php?u=https://dennikn.sk/2668283/?fbclid%3DIwAR1DFt6AQLU6KfAN7CYlcuvw6c6KPOaxRAvs5aVu9Y8IDeqFYiZbw_gOkCA&amp;h=AT0QJK7dilEHo12P0TalRn35tjYhOxiUJ3atOKkFZZVJN4xHGCypCzYFll-UnH6jMPKArCfIkwqBnj_pgkQN1P7ny-Um2Fzsm4bICmnH4z9gN60Oskckrij5PWKp5xlk_g&amp;__tn__=-UK-R&amp;c%5b0%5d=AT2IuzsqgU2fE-28nf8bgSCYKp97XvsJFa6pdhaQ8iW4siUQHfkD_CQt8AH8SVrKgvNia2bla0N6uM84ZkgLyZeegK2jfgzIRa8XY2ZIUpO88Q3TSW5RUX1O6ZF77SAufqCDvMFCD4DRr5QrtGwI-px8ZtuYAUE1MHmBZ8m1jihmzDGCROf00YaIMmY74-uFu2avs8H3yZ2D2dGEf5MyKNqf&amp;ref=inc" TargetMode="External"/><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hyperlink" Target="https://dennikn.sk/minuta/2752227/" TargetMode="Externa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dennikn.sk/2752094/mediabrifing-natalia-blahova-ukazala-protesty-proti-putinovi-vytvorila-tak-medzinarodny-viral/?ref=list" TargetMode="Externa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8" Type="http://schemas.openxmlformats.org/officeDocument/2006/relationships/hyperlink" Target="https://www.kp.ru/daily/27392.5/4587321/" TargetMode="External"/><Relationship Id="rId3" Type="http://schemas.openxmlformats.org/officeDocument/2006/relationships/hyperlink" Target="https://www.facebook.com/permalink.php?story_fbid=pfbid08vcTX2bbh37FzmPU16furtAtoYUtAB1SrQ3YhwQFfD9aFfgEkdoKsg6dzqcHCVW7l&amp;id=104581384898700" TargetMode="External"/><Relationship Id="rId7" Type="http://schemas.openxmlformats.org/officeDocument/2006/relationships/hyperlink" Target="https://www.kp.ru/online/news/4746396/" TargetMode="External"/><Relationship Id="rId2" Type="http://schemas.openxmlformats.org/officeDocument/2006/relationships/hyperlink" Target="https://www.aktuality.sk/clanok/AnSrJwd/ruske-media-vyuzili-fica-aj-zilinku-zapacila-sa-im-kritika-poskodeneho-pamatnika-aj-zelenskeho/?fbclid=IwAR3ichTftRildBotLuJHKD-Yhu4FbIGF2bkRVVEfq3dQpXvfpCsQgCNMweM" TargetMode="External"/><Relationship Id="rId1" Type="http://schemas.openxmlformats.org/officeDocument/2006/relationships/slideLayout" Target="../slideLayouts/slideLayout12.xml"/><Relationship Id="rId6" Type="http://schemas.openxmlformats.org/officeDocument/2006/relationships/hyperlink" Target="https://www.kommersant.ru/doc/5354557" TargetMode="External"/><Relationship Id="rId5" Type="http://schemas.openxmlformats.org/officeDocument/2006/relationships/hyperlink" Target="https://ria.ru/20220515/osuzhdenie-1788610490.html" TargetMode="External"/><Relationship Id="rId4" Type="http://schemas.openxmlformats.org/officeDocument/2006/relationships/hyperlink" Target="https://life.ru/p/1494243" TargetMode="External"/></Relationships>
</file>

<file path=ppt/slides/_rels/slide15.xml.rels><?xml version="1.0" encoding="UTF-8" standalone="yes"?>
<Relationships xmlns="http://schemas.openxmlformats.org/package/2006/relationships"><Relationship Id="rId2" Type="http://schemas.openxmlformats.org/officeDocument/2006/relationships/hyperlink" Target="https://zive.aktuality.sk/clanok/oKHgAsg/posilnite-boj-proti-ruskej-propagande-na-slovensku-ziadaju-zuckerberga-americki-poslanci/" TargetMode="Externa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hyperlink" Target="https://www.sme.sk/os/167388/milan-uhrik" TargetMode="External"/><Relationship Id="rId2" Type="http://schemas.openxmlformats.org/officeDocument/2006/relationships/hyperlink" Target="https://domov.sme.sk/c/22913956/sabaka-mazurek-uhrik-zaloba-hoaxy-dezinformacie.html?ref=njct" TargetMode="External"/><Relationship Id="rId1" Type="http://schemas.openxmlformats.org/officeDocument/2006/relationships/slideLayout" Target="../slideLayouts/slideLayout12.xml"/><Relationship Id="rId6" Type="http://schemas.openxmlformats.org/officeDocument/2006/relationships/hyperlink" Target="https://cenastatu.sme.sk/" TargetMode="External"/><Relationship Id="rId5" Type="http://schemas.openxmlformats.org/officeDocument/2006/relationships/hyperlink" Target="https://www.sme.sk/os/182776/vladimir-krcmery?ref=temaclhlav" TargetMode="External"/><Relationship Id="rId4" Type="http://schemas.openxmlformats.org/officeDocument/2006/relationships/hyperlink" Target="https://www.sme.sk/os/63/boris-kollar"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dennikn.us16.list-manage.com/track/click?u=8c6d0054bc82e34800cad2d70&amp;id=4c377a7a63&amp;e=842dc145f1" TargetMode="External"/><Relationship Id="rId2" Type="http://schemas.openxmlformats.org/officeDocument/2006/relationships/image" Target="../media/image1.png"/><Relationship Id="rId1" Type="http://schemas.openxmlformats.org/officeDocument/2006/relationships/slideLayout" Target="../slideLayouts/slideLayout12.xml"/><Relationship Id="rId4" Type="http://schemas.openxmlformats.org/officeDocument/2006/relationships/hyperlink" Target="https://www.globsec.org/wp-content/uploads/2018/05/GLOBSEC-Trends-2018.pdf"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https://psychologie.cz/lek-pro-zmateny-svet/?fbclid=IwAR3qGo_UaDwLs_fXWr0IhUo_PKWj17bUGe1n7jDRBEDwSE74SeHxNddoPZA" TargetMode="External"/><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hyperlink" Target="https://psychologie.cz/lek-pro-zmateny-svet/?fbclid=IwAR3qGo_UaDwLs_fXWr0IhUo_PKWj17bUGe1n7jDRBEDwSE74SeHxNddoPZA" TargetMode="External"/><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hyperlink" Target="https://www.omediach.com/hoaxy/15487-poziar-katedraly-vyvolal-zaplavu-konspiracii-o-tom-kto-to-sposobil"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hyperlink" Target="https://www.omediach.com/hoaxy/15492-pozrite-sa-ako-vytvorili-falosne-video-o-moslimovi-na-katedrale-pri-vzniku-poziaru-video" TargetMode="External"/><Relationship Id="rId5" Type="http://schemas.openxmlformats.org/officeDocument/2006/relationships/image" Target="../media/image16.png"/><Relationship Id="rId4" Type="http://schemas.openxmlformats.org/officeDocument/2006/relationships/image" Target="../media/image15.jpe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s://www.facebook.com/ads/library/?active_status=all&amp;ad_type=all&amp;country=SK&amp;view_all_page_id=460072524405386" TargetMode="External"/><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8" Type="http://schemas.openxmlformats.org/officeDocument/2006/relationships/hyperlink" Target="http://www.hlavnespravy.sk/potvrdene-strelcov-ktori-postrielali-demonstrantov-v-kyjeve-si-najali-sefovia-majdanu/228598" TargetMode="External"/><Relationship Id="rId3" Type="http://schemas.openxmlformats.org/officeDocument/2006/relationships/hyperlink" Target="https://www.google.sk/search?q=a+site:hlavnespravy.sk&amp;biw=1344&amp;bih=751&amp;source=lnt&amp;tbs=cdr:1,cd_min:1.1.2008,cd_max:31.12.2008&amp;tbm=" TargetMode="External"/><Relationship Id="rId7" Type="http://schemas.openxmlformats.org/officeDocument/2006/relationships/hyperlink" Target="https://www.google.sk/search?q=a+site:hlavnespravy.sk&amp;biw=1344&amp;bih=751&amp;source=lnt&amp;tbs=cdr:1,cd_min:1.1.2012,cd_max:31.12.2012&amp;tbm=#q=a+site:hlavnespravy.sk&amp;tbs=cdr:1,cd_min:1.1.2012,cd_max:31.12.2012,sbd:1&amp;start=981" TargetMode="External"/><Relationship Id="rId2" Type="http://schemas.openxmlformats.org/officeDocument/2006/relationships/hyperlink" Target="https://dennikn.sk/blog/562295/hlavnespravy-sk-postupne-primiesavanie-jedu/?fbclid=IwAR2nZOY3HxrklbQYtAUvucX-UKJBvIv8ZyYtYzcR6eGWI6xZ--iOzbc1b4o" TargetMode="External"/><Relationship Id="rId1" Type="http://schemas.openxmlformats.org/officeDocument/2006/relationships/slideLayout" Target="../slideLayouts/slideLayout12.xml"/><Relationship Id="rId6" Type="http://schemas.openxmlformats.org/officeDocument/2006/relationships/hyperlink" Target="https://www.google.sk/search?q=a+site:hlavnespravy.sk&amp;biw=1344&amp;bih=751&amp;source=lnt&amp;tbs=cdr:1,cd_min:1.1.2011,cd_max:31.12.2011&amp;tbm=" TargetMode="External"/><Relationship Id="rId5" Type="http://schemas.openxmlformats.org/officeDocument/2006/relationships/hyperlink" Target="https://www.google.sk/search?q=a+site:hlavnespravy.sk&amp;biw=1344&amp;bih=751&amp;source=lnt&amp;tbs=cdr:1,cd_min:1.1.2010,cd_max:31.12.2010&amp;tbm=" TargetMode="External"/><Relationship Id="rId10" Type="http://schemas.openxmlformats.org/officeDocument/2006/relationships/hyperlink" Target="https://www.facebook.com/Dezinform%C3%A1cie-Hoaxy-Propaganda-1144754945569773/posts/" TargetMode="External"/><Relationship Id="rId4" Type="http://schemas.openxmlformats.org/officeDocument/2006/relationships/hyperlink" Target="https://www.google.sk/search?q=a+site:hlavnespravy.sk&amp;biw=1344&amp;bih=751&amp;source=lnt&amp;tbs=cdr:1,cd_min:1.1.2009,cd_max:31.12.2009&amp;tbm=" TargetMode="External"/><Relationship Id="rId9" Type="http://schemas.openxmlformats.org/officeDocument/2006/relationships/hyperlink" Target="https://www.google.sk/search?q=majdan+site:hlavnespravy.sk&amp;rlz=1C1LENP_skSK621SK621&amp;espv=2&amp;biw=1280&amp;bih=923&amp;source=lnt&amp;tbs=cdr:1,cd_min:1.1.2013,cd_max:31.12.2014&amp;tbm=#q=majdan+site:hlavnespravy.sk&amp;tbs=cdr:1,cd_min:1.1.2013,cd_max:31.12.2014,sbd:1&amp;start=0"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2.xml"/><Relationship Id="rId4" Type="http://schemas.openxmlformats.org/officeDocument/2006/relationships/image" Target="../media/image22.png"/></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www.facebook.com/transparencysk/posts/337004088474680" TargetMode="Externa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24.png"/></Relationships>
</file>

<file path=ppt/slides/_rels/slide35.xml.rels><?xml version="1.0" encoding="UTF-8" standalone="yes"?>
<Relationships xmlns="http://schemas.openxmlformats.org/package/2006/relationships"><Relationship Id="rId3" Type="http://schemas.openxmlformats.org/officeDocument/2006/relationships/hyperlink" Target="https://komentare.sme.sk/c/22910835/je-cas-ucit-deti-pravdu-sovietsky-zvaz-nas-neoslobodil.html?ref=njct" TargetMode="External"/><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hyperlink" Target="https://www.startitup.sk/novy-rekord-pribudlo-az-7-244-novych-pripadov-koronavirusu-pribudli-desiatky-pacientov-a-obeti/" TargetMode="External"/><Relationship Id="rId5" Type="http://schemas.openxmlformats.org/officeDocument/2006/relationships/hyperlink" Target="https://www.startitup.sk/erik-tomas-obvinil-vladu-z-tajnostkarstva-my-ale-presne-vieme-kolko-ockovanych-zomrelo-odkazuju-data-bez-patosu/" TargetMode="External"/><Relationship Id="rId4" Type="http://schemas.openxmlformats.org/officeDocument/2006/relationships/hyperlink" Target="https://refresher.sk/110348-Erik-Tomas-tvrdil-ze-na-protestoch-za-Jana-Kuciaka-a-Martinu-Kusnirovu-boli-drevene-sibenice-Nie-je-to-pravda-odpoveda-Seliga"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hyperlink" Target="https://hnonline.sk/svet/969022-odhalenie-nemeckej-televizie-kotlebovci-dostavali-peniaze-od-prokremelskeho-podnikatela?fbclid=IwAR2Vkx2U5CEUJEYwElKkduaV7FxIxju9MFScH7Dz3DEXfoC2_mtfQ_1-BSg" TargetMode="Externa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www.facebook.com/zcaputova/posts/524616282355079" TargetMode="External"/><Relationship Id="rId1" Type="http://schemas.openxmlformats.org/officeDocument/2006/relationships/slideLayout" Target="../slideLayouts/slideLayout12.xml"/><Relationship Id="rId4" Type="http://schemas.openxmlformats.org/officeDocument/2006/relationships/image" Target="../media/image28.png"/></Relationships>
</file>

<file path=ppt/slides/_rels/slide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s://www.facebook.com/vladimir.snidl/posts/10228192303771643" TargetMode="Externa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hyperlink" Target="https://www.facebook.com/204799759.../posts/2417919025113329" TargetMode="External"/><Relationship Id="rId2" Type="http://schemas.openxmlformats.org/officeDocument/2006/relationships/hyperlink" Target="https://m.facebook.com/story.php?story_fbid=10227973829438052&amp;id=1442194694&amp;m_entstream_source=permalink" TargetMode="Externa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hyperlink" Target="https://www.sme.sk/os/167258/lubos-blaha" TargetMode="External"/><Relationship Id="rId2" Type="http://schemas.openxmlformats.org/officeDocument/2006/relationships/hyperlink" Target="https://domov.sme.sk/c/22846502/sav-vyzyva-lubosa-blahu-aby-okamzite-ukoncil-svoje-posobenie-v-akademii.html" TargetMode="External"/><Relationship Id="rId1" Type="http://schemas.openxmlformats.org/officeDocument/2006/relationships/slideLayout" Target="../slideLayouts/slideLayout12.xml"/><Relationship Id="rId4" Type="http://schemas.openxmlformats.org/officeDocument/2006/relationships/hyperlink" Target="https://kosicednes.sk/spravy/zo-sav-ma-nevystvu-reaguje-blaha-na-vyzvu-akademie/"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s://refresher.sk/110348-Erik-Tomas-tvrdil-ze-na-protestoch-za-Jana-Kuciaka-a-Martinu-Kusnirovu-boli-drevene-sibenice-Nie-je-to-pravda-odpoveda-Seliga" TargetMode="External"/><Relationship Id="rId7" Type="http://schemas.openxmlformats.org/officeDocument/2006/relationships/image" Target="../media/image32.jpeg"/><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hyperlink" Target="https://www.omediach.com/images/chuguryan_putin_fb_chuguryan.jpg" TargetMode="External"/><Relationship Id="rId5" Type="http://schemas.openxmlformats.org/officeDocument/2006/relationships/hyperlink" Target="https://www.omediach.com/tv/22371-europoslanec-vyzyva-reznika-aby-odvolal-sefa-spravodajstva-a-publicistiky-rtvs" TargetMode="External"/><Relationship Id="rId4" Type="http://schemas.openxmlformats.org/officeDocument/2006/relationships/hyperlink" Target="https://www.omediach.com/blog/22382-zacala-vojna-no-v-rtvs-sa-rano-smialo-varilo-a-cvicilo-po-dnesku-by-mal-sef-spravodajstva-v-rtvs-skoncit"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s://dennikn.sk/2737562/vojna-je-tu-uz-osem-rokov-ale-odteraz-je-oficialne-ze-rusi-su-tu-a-nehanbia-sa-za-to-hovori-ukrajinska-vedkyna/?ref=inc" TargetMode="External"/><Relationship Id="rId2" Type="http://schemas.openxmlformats.org/officeDocument/2006/relationships/hyperlink" Target="https://dennikn.sk/2738618/mediabrifing-spravodajca-rtvs-z-moskvy-prinasa-aj-propagandu-kremla/?ref=tit" TargetMode="External"/><Relationship Id="rId1" Type="http://schemas.openxmlformats.org/officeDocument/2006/relationships/slideLayout" Target="../slideLayouts/slideLayout12.xml"/><Relationship Id="rId6" Type="http://schemas.openxmlformats.org/officeDocument/2006/relationships/hyperlink" Target="https://dennikn.sk/2738618/mediabrifing-spravodajca-rtvs-z-moskvy-prinasa-aj-propagandu-kremla/?ref=inc" TargetMode="External"/><Relationship Id="rId5" Type="http://schemas.openxmlformats.org/officeDocument/2006/relationships/hyperlink" Target="https://dennikn.sk/2750462/novy-sef-sprav-rtvs-lovasz-rusko-je-agresor-ukrajinci-sa-brania-nase-spravy-to-nemaju-spochybnovat/?ref=inc" TargetMode="External"/><Relationship Id="rId4" Type="http://schemas.openxmlformats.org/officeDocument/2006/relationships/image" Target="../media/image33.png"/></Relationships>
</file>

<file path=ppt/slides/_rels/slide4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hyperlink" Target="https://svet.sme.sk/t/5595/ukrajina?ref=temaclviactemy" TargetMode="External"/><Relationship Id="rId2" Type="http://schemas.openxmlformats.org/officeDocument/2006/relationships/hyperlink" Target="https://svet.sme.sk/c/22856840/ukrajina-vojna-rusko-internet-novinari-media.html?rtm_source=ranny_brifing_nl&amp;rtm_medium=email&amp;rtm_campaign=nl_09032022_22857502&amp;rtm_content=34612&amp;mail_code=nl_09032022_22857502" TargetMode="External"/><Relationship Id="rId1" Type="http://schemas.openxmlformats.org/officeDocument/2006/relationships/slideLayout" Target="../slideLayouts/slideLayout12.xml"/><Relationship Id="rId4" Type="http://schemas.openxmlformats.org/officeDocument/2006/relationships/hyperlink" Target="https://twitter.com/nexta_tv/status/1500553480548892679" TargetMode="External"/></Relationships>
</file>

<file path=ppt/slides/_rels/slide50.xml.rels><?xml version="1.0" encoding="UTF-8" standalone="yes"?>
<Relationships xmlns="http://schemas.openxmlformats.org/package/2006/relationships"><Relationship Id="rId3" Type="http://schemas.openxmlformats.org/officeDocument/2006/relationships/hyperlink" Target="https://rsf.org/en/news/russian-regulator-censors-ukraine-war-coverage-reporters-told-toe-kremlin-line" TargetMode="External"/><Relationship Id="rId2" Type="http://schemas.openxmlformats.org/officeDocument/2006/relationships/hyperlink" Target="https://dennikn.sk/2746087/slovo-vojna-je-zakazane-rusi-vidia-v-mediach-alternativnu-realitu-je-to-ako-v-tretej-risi-hovori-novinar/?fbclid=IwAR3yFoG4nVkbAKnBxt6OkodgyYLuzbY5lwvC_G0urFUaaWebP0NiS44m6yI" TargetMode="External"/><Relationship Id="rId1" Type="http://schemas.openxmlformats.org/officeDocument/2006/relationships/slideLayout" Target="../slideLayouts/slideLayout12.xml"/><Relationship Id="rId4" Type="http://schemas.openxmlformats.org/officeDocument/2006/relationships/image" Target="../media/image35.png"/></Relationships>
</file>

<file path=ppt/slides/_rels/slide51.xml.rels><?xml version="1.0" encoding="UTF-8" standalone="yes"?>
<Relationships xmlns="http://schemas.openxmlformats.org/package/2006/relationships"><Relationship Id="rId3" Type="http://schemas.openxmlformats.org/officeDocument/2006/relationships/hyperlink" Target="https://www.1tv.ru/news/2014-07-12/37175-bezhenka_iz_slavyanska_vspominaet_kak_pri_ney_kaznili_malenkogo_syna_i_zhenu_opolchentsa" TargetMode="External"/><Relationship Id="rId2" Type="http://schemas.openxmlformats.org/officeDocument/2006/relationships/notesSlide" Target="../notesSlides/notesSlide21.xml"/><Relationship Id="rId1" Type="http://schemas.openxmlformats.org/officeDocument/2006/relationships/slideLayout" Target="../slideLayouts/slideLayout12.xml"/><Relationship Id="rId5" Type="http://schemas.openxmlformats.org/officeDocument/2006/relationships/image" Target="../media/image36.png"/><Relationship Id="rId4" Type="http://schemas.openxmlformats.org/officeDocument/2006/relationships/hyperlink" Target="https://potsreotizm.livejournal.com/4906124.html"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hyperlink" Target="https://zive.aktuality.sk/clanok/hgAhNRa/anonymous-sa-opat-podarilo-hacknut-vysielanie-ruskych-tv-stanic-pustili-tam-zabery-zo-znicenej-ukrajiny/?fbclid=IwAR3JV3Fjs3oVYAz2PGkzLDQXA_-moZdtnrSPSexMw14JnSaaZazfXTMFPdw" TargetMode="External"/><Relationship Id="rId2" Type="http://schemas.openxmlformats.org/officeDocument/2006/relationships/hyperlink" Target="https://medialne.trend.sk/internet/anonymous-hackli-dve-streamovacie-sluzby-namiesto-filmov-ukazali-vojnu-ukrajine?itm_site=medialne&amp;itm_template=hp&amp;itm_modul=topbox&amp;itm_position=1" TargetMode="External"/><Relationship Id="rId1" Type="http://schemas.openxmlformats.org/officeDocument/2006/relationships/slideLayout" Target="../slideLayouts/slideLayout12.xml"/><Relationship Id="rId4" Type="http://schemas.openxmlformats.org/officeDocument/2006/relationships/image" Target="../media/image37.png"/></Relationships>
</file>

<file path=ppt/slides/_rels/slide54.xml.rels><?xml version="1.0" encoding="UTF-8" standalone="yes"?>
<Relationships xmlns="http://schemas.openxmlformats.org/package/2006/relationships"><Relationship Id="rId3" Type="http://schemas.openxmlformats.org/officeDocument/2006/relationships/hyperlink" Target="https://war-proekt.media/base/voiska/" TargetMode="External"/><Relationship Id="rId2" Type="http://schemas.openxmlformats.org/officeDocument/2006/relationships/hyperlink" Target="https://denikn.cz/minuta/884993/" TargetMode="External"/><Relationship Id="rId1" Type="http://schemas.openxmlformats.org/officeDocument/2006/relationships/slideLayout" Target="../slideLayouts/slideLayout12.xml"/><Relationship Id="rId4" Type="http://schemas.openxmlformats.org/officeDocument/2006/relationships/hyperlink" Target="https://war-proekt.media/" TargetMode="External"/></Relationships>
</file>

<file path=ppt/slides/_rels/slide55.xml.rels><?xml version="1.0" encoding="UTF-8" standalone="yes"?>
<Relationships xmlns="http://schemas.openxmlformats.org/package/2006/relationships"><Relationship Id="rId3" Type="http://schemas.openxmlformats.org/officeDocument/2006/relationships/hyperlink" Target="https://www.martinus.sk/?uItem=171386&amp;z=DNVDSU&amp;utm_source=z%3DDNVDSU&amp;utm_medium=url&amp;utm_campaign=partner" TargetMode="External"/><Relationship Id="rId2" Type="http://schemas.openxmlformats.org/officeDocument/2006/relationships/hyperlink" Target="https://www.omediach.com/tlac/22895-bieloruske-urady-zakazali-orwellov-roman-1984?fbclid=IwAR35-PWMqiS3UxzRtNf_Mmwnhm0FWbjmCd6WM91CNPB4TiXDG3x6pWsIcn8" TargetMode="External"/><Relationship Id="rId1" Type="http://schemas.openxmlformats.org/officeDocument/2006/relationships/slideLayout" Target="../slideLayouts/slideLayout12.xml"/><Relationship Id="rId4" Type="http://schemas.openxmlformats.org/officeDocument/2006/relationships/hyperlink" Target="https://www.martinus.sk/?uItem=153302&amp;z=DNVDSU&amp;utm_source=z%3DDNVDSU&amp;utm_medium=url&amp;utm_campaign=partner"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39.png"/></Relationships>
</file>

<file path=ppt/slides/_rels/slide5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s://medialne.trend.sk/internet/kanaly-ruskych-medii-rt-sputnik-youtube-su-europe-zablokovane?itm_site=medialne&amp;itm_template=hp&amp;itm_modul=topbox&amp;itm_position=1" TargetMode="Externa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hyperlink" Target="https://www.omediach.com/internet/22528-youtube-celosvetovo-zablokoval-kanaly-spojene-s-ruskymi-statnymi-mediami?fbclid=IwAR3fA4bjjA-3PDmv91D37HSx4AOr1FXHFl9EQrhLfp00mRK1DCSYR2ogMck" TargetMode="Externa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hyperlink" Target="https://medialne.trend.sk/internet/twitter-chysta-specialne-oznacovat-tweety-odkazmi-provladne-ruske-media?itm_site=medialne&amp;itm_template=hp&amp;itm_modul=topbox&amp;itm_position=3" TargetMode="Externa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3.xml"/><Relationship Id="rId1" Type="http://schemas.openxmlformats.org/officeDocument/2006/relationships/slideLayout" Target="../slideLayouts/slideLayout12.xml"/><Relationship Id="rId5" Type="http://schemas.openxmlformats.org/officeDocument/2006/relationships/hyperlink" Target="https://www.omediach.com/hoaxy/22405-policia-zverejnila-databazu-proruskych-uctov-platenych-trolov-a-uzitocnych-babrakov?fbclid=IwAR37NSgyBBCK5UXP2DDvmGnyhKtwIsKoTrVIOhPs5viSs017zZxjy9s5k-g" TargetMode="External"/><Relationship Id="rId4" Type="http://schemas.openxmlformats.org/officeDocument/2006/relationships/image" Target="../media/image44.jpeg"/></Relationships>
</file>

<file path=ppt/slides/_rels/slide61.xml.rels><?xml version="1.0" encoding="UTF-8" standalone="yes"?>
<Relationships xmlns="http://schemas.openxmlformats.org/package/2006/relationships"><Relationship Id="rId8" Type="http://schemas.openxmlformats.org/officeDocument/2006/relationships/hyperlink" Target="https://www.facebook.com/JOTA-Konceptu%C3%A1lna-jednota-392297327607295/?__cft__%5b0%5d=AZUdaHxKC3cnnhlnW9KX0aEgMvJDT8TTmm8p4rSxp7oU7abO39p1cJEAYbsxmybBY2_44q00tdLhiIGtzicE4wKqZgg4rqba_7CoSb40vl5vT0daR6srTs0rtKeCzavZPckDFZGrRQB3msx4VUBVFGKt&amp;__tn__=kK-R" TargetMode="External"/><Relationship Id="rId3" Type="http://schemas.openxmlformats.org/officeDocument/2006/relationships/hyperlink" Target="https://www.facebook.com/martin.bago.79" TargetMode="External"/><Relationship Id="rId7" Type="http://schemas.openxmlformats.org/officeDocument/2006/relationships/hyperlink" Target="https://www.facebook.com/groups/658603931663528/" TargetMode="External"/><Relationship Id="rId12" Type="http://schemas.openxmlformats.org/officeDocument/2006/relationships/hyperlink" Target="https://www.facebook.com/povstaleckavladaSR/posts/453183709837743?__cft__%5b0%5d=AZUdaHxKC3cnnhlnW9KX0aEgMvJDT8TTmm8p4rSxp7oU7abO39p1cJEAYbsxmybBY2_44q00tdLhiIGtzicE4wKqZgg4rqba_7CoSb40vl5vT0daR6srTs0rtKeCzavZPckDFZGrRQB3msx4VUBVFGKt&amp;__tn__=-UK-R" TargetMode="External"/><Relationship Id="rId2" Type="http://schemas.openxmlformats.org/officeDocument/2006/relationships/hyperlink" Target="https://www.facebook.com/profile.php?id=100006142216921" TargetMode="External"/><Relationship Id="rId1" Type="http://schemas.openxmlformats.org/officeDocument/2006/relationships/slideLayout" Target="../slideLayouts/slideLayout12.xml"/><Relationship Id="rId6" Type="http://schemas.openxmlformats.org/officeDocument/2006/relationships/hyperlink" Target="https://www.facebook.com/groups/1444755499098715/?__cft__%5b0%5d=AZUdaHxKC3cnnhlnW9KX0aEgMvJDT8TTmm8p4rSxp7oU7abO39p1cJEAYbsxmybBY2_44q00tdLhiIGtzicE4wKqZgg4rqba_7CoSb40vl5vT0daR6srTs0rtKeCzavZPckDFZGrRQB3msx4VUBVFGKt&amp;__tn__=-UK-R" TargetMode="External"/><Relationship Id="rId11" Type="http://schemas.openxmlformats.org/officeDocument/2006/relationships/hyperlink" Target="https://www.facebook.com/groups/619207122706448/?__cft__%5b0%5d=AZUdaHxKC3cnnhlnW9KX0aEgMvJDT8TTmm8p4rSxp7oU7abO39p1cJEAYbsxmybBY2_44q00tdLhiIGtzicE4wKqZgg4rqba_7CoSb40vl5vT0daR6srTs0rtKeCzavZPckDFZGrRQB3msx4VUBVFGKt&amp;__tn__=-UK-R" TargetMode="External"/><Relationship Id="rId5" Type="http://schemas.openxmlformats.org/officeDocument/2006/relationships/hyperlink" Target="https://www.facebook.com/soun.marek" TargetMode="External"/><Relationship Id="rId10" Type="http://schemas.openxmlformats.org/officeDocument/2006/relationships/hyperlink" Target="https://www.facebook.com/AntiKiskaOriginal/?__cft__%5b0%5d=AZUdaHxKC3cnnhlnW9KX0aEgMvJDT8TTmm8p4rSxp7oU7abO39p1cJEAYbsxmybBY2_44q00tdLhiIGtzicE4wKqZgg4rqba_7CoSb40vl5vT0daR6srTs0rtKeCzavZPckDFZGrRQB3msx4VUBVFGKt&amp;__tn__=kK-R" TargetMode="External"/><Relationship Id="rId4" Type="http://schemas.openxmlformats.org/officeDocument/2006/relationships/hyperlink" Target="https://picuscapital.sk/" TargetMode="External"/><Relationship Id="rId9" Type="http://schemas.openxmlformats.org/officeDocument/2006/relationships/hyperlink" Target="https://www.facebook.com/Zauj%C3%ADmavosti-Slovenska-914986771978169/?ref=page_internal" TargetMode="External"/></Relationships>
</file>

<file path=ppt/slides/_rels/slide62.xml.rels><?xml version="1.0" encoding="UTF-8" standalone="yes"?>
<Relationships xmlns="http://schemas.openxmlformats.org/package/2006/relationships"><Relationship Id="rId8" Type="http://schemas.openxmlformats.org/officeDocument/2006/relationships/hyperlink" Target="https://www.facebook.com/onasbeznas?__cft__%5b0%5d=AZUdaHxKC3cnnhlnW9KX0aEgMvJDT8TTmm8p4rSxp7oU7abO39p1cJEAYbsxmybBY2_44q00tdLhiIGtzicE4wKqZgg4rqba_7CoSb40vl5vT0daR6srTs0rtKeCzavZPckDFZGrRQB3msx4VUBVFGKt&amp;__tn__=-%5dK-R" TargetMode="External"/><Relationship Id="rId13" Type="http://schemas.openxmlformats.org/officeDocument/2006/relationships/hyperlink" Target="https://www.facebook.com/peter.lazor.9" TargetMode="External"/><Relationship Id="rId18" Type="http://schemas.openxmlformats.org/officeDocument/2006/relationships/hyperlink" Target="https://www.facebook.com/profile.php?id=100077145380372" TargetMode="External"/><Relationship Id="rId3" Type="http://schemas.openxmlformats.org/officeDocument/2006/relationships/hyperlink" Target="https://www.facebook.com/tony.escobar.90834776?__cft__%5b0%5d=AZUdaHxKC3cnnhlnW9KX0aEgMvJDT8TTmm8p4rSxp7oU7abO39p1cJEAYbsxmybBY2_44q00tdLhiIGtzicE4wKqZgg4rqba_7CoSb40vl5vT0daR6srTs0rtKeCzavZPckDFZGrRQB3msx4VUBVFGKt&amp;__tn__=-%5dK-R" TargetMode="External"/><Relationship Id="rId21" Type="http://schemas.openxmlformats.org/officeDocument/2006/relationships/hyperlink" Target="https://www.facebook.com/groups/455867198723982/user/100053722221763/" TargetMode="External"/><Relationship Id="rId7" Type="http://schemas.openxmlformats.org/officeDocument/2006/relationships/hyperlink" Target="https://www.facebook.com/del.miroslav?__cft__%5b0%5d=AZUdaHxKC3cnnhlnW9KX0aEgMvJDT8TTmm8p4rSxp7oU7abO39p1cJEAYbsxmybBY2_44q00tdLhiIGtzicE4wKqZgg4rqba_7CoSb40vl5vT0daR6srTs0rtKeCzavZPckDFZGrRQB3msx4VUBVFGKt&amp;__tn__=-%5dK-R" TargetMode="External"/><Relationship Id="rId12" Type="http://schemas.openxmlformats.org/officeDocument/2006/relationships/hyperlink" Target="https://www.facebook.com/jaroslav.hascic?__cft__%5b0%5d=AZUdaHxKC3cnnhlnW9KX0aEgMvJDT8TTmm8p4rSxp7oU7abO39p1cJEAYbsxmybBY2_44q00tdLhiIGtzicE4wKqZgg4rqba_7CoSb40vl5vT0daR6srTs0rtKeCzavZPckDFZGrRQB3msx4VUBVFGKt&amp;__tn__=-%5dK-R" TargetMode="External"/><Relationship Id="rId17" Type="http://schemas.openxmlformats.org/officeDocument/2006/relationships/hyperlink" Target="https://www.facebook.com/profile.php?id=100014616249434&amp;__cft__%5b0%5d=AZUdaHxKC3cnnhlnW9KX0aEgMvJDT8TTmm8p4rSxp7oU7abO39p1cJEAYbsxmybBY2_44q00tdLhiIGtzicE4wKqZgg4rqba_7CoSb40vl5vT0daR6srTs0rtKeCzavZPckDFZGrRQB3msx4VUBVFGKt&amp;__tn__=-UK-R" TargetMode="External"/><Relationship Id="rId2" Type="http://schemas.openxmlformats.org/officeDocument/2006/relationships/hyperlink" Target="https://www.facebook.com/diana.diana.dida" TargetMode="External"/><Relationship Id="rId16" Type="http://schemas.openxmlformats.org/officeDocument/2006/relationships/hyperlink" Target="https://www.facebook.com/profile.php?id=100013897510298&amp;__cft__%5b0%5d=AZUdaHxKC3cnnhlnW9KX0aEgMvJDT8TTmm8p4rSxp7oU7abO39p1cJEAYbsxmybBY2_44q00tdLhiIGtzicE4wKqZgg4rqba_7CoSb40vl5vT0daR6srTs0rtKeCzavZPckDFZGrRQB3msx4VUBVFGKt&amp;__tn__=-UK-R" TargetMode="External"/><Relationship Id="rId20" Type="http://schemas.openxmlformats.org/officeDocument/2006/relationships/hyperlink" Target="https://www.facebook.com/duplacik?__cft__%5b0%5d=AZUdaHxKC3cnnhlnW9KX0aEgMvJDT8TTmm8p4rSxp7oU7abO39p1cJEAYbsxmybBY2_44q00tdLhiIGtzicE4wKqZgg4rqba_7CoSb40vl5vT0daR6srTs0rtKeCzavZPckDFZGrRQB3msx4VUBVFGKt&amp;__tn__=-%5dK-R" TargetMode="External"/><Relationship Id="rId1" Type="http://schemas.openxmlformats.org/officeDocument/2006/relationships/slideLayout" Target="../slideLayouts/slideLayout12.xml"/><Relationship Id="rId6" Type="http://schemas.openxmlformats.org/officeDocument/2006/relationships/hyperlink" Target="https://www.facebook.com/mrslovakcom/?__cft__%5b0%5d=AZUdaHxKC3cnnhlnW9KX0aEgMvJDT8TTmm8p4rSxp7oU7abO39p1cJEAYbsxmybBY2_44q00tdLhiIGtzicE4wKqZgg4rqba_7CoSb40vl5vT0daR6srTs0rtKeCzavZPckDFZGrRQB3msx4VUBVFGKt&amp;__tn__=kK-R" TargetMode="External"/><Relationship Id="rId11" Type="http://schemas.openxmlformats.org/officeDocument/2006/relationships/hyperlink" Target="https://www.facebook.com/peter.lazor.9?__cft__%5b0%5d=AZUdaHxKC3cnnhlnW9KX0aEgMvJDT8TTmm8p4rSxp7oU7abO39p1cJEAYbsxmybBY2_44q00tdLhiIGtzicE4wKqZgg4rqba_7CoSb40vl5vT0daR6srTs0rtKeCzavZPckDFZGrRQB3msx4VUBVFGKt&amp;__tn__=-%5dK-R" TargetMode="External"/><Relationship Id="rId24" Type="http://schemas.openxmlformats.org/officeDocument/2006/relationships/hyperlink" Target="https://www.facebook.com/ascot.cmb?__cft__%5b0%5d=AZUdaHxKC3cnnhlnW9KX0aEgMvJDT8TTmm8p4rSxp7oU7abO39p1cJEAYbsxmybBY2_44q00tdLhiIGtzicE4wKqZgg4rqba_7CoSb40vl5vT0daR6srTs0rtKeCzavZPckDFZGrRQB3msx4VUBVFGKt&amp;__tn__=-%5dK-R" TargetMode="External"/><Relationship Id="rId5" Type="http://schemas.openxmlformats.org/officeDocument/2006/relationships/hyperlink" Target="https://www.facebook.com/martinka.bielcikova?__cft__%5b0%5d=AZUdaHxKC3cnnhlnW9KX0aEgMvJDT8TTmm8p4rSxp7oU7abO39p1cJEAYbsxmybBY2_44q00tdLhiIGtzicE4wKqZgg4rqba_7CoSb40vl5vT0daR6srTs0rtKeCzavZPckDFZGrRQB3msx4VUBVFGKt&amp;__tn__=-%5dK-R" TargetMode="External"/><Relationship Id="rId15" Type="http://schemas.openxmlformats.org/officeDocument/2006/relationships/hyperlink" Target="https://www.facebook.com/pepek.balogu.7?__cft__%5b0%5d=AZUdaHxKC3cnnhlnW9KX0aEgMvJDT8TTmm8p4rSxp7oU7abO39p1cJEAYbsxmybBY2_44q00tdLhiIGtzicE4wKqZgg4rqba_7CoSb40vl5vT0daR6srTs0rtKeCzavZPckDFZGrRQB3msx4VUBVFGKt&amp;__tn__=-%5dK-R" TargetMode="External"/><Relationship Id="rId23" Type="http://schemas.openxmlformats.org/officeDocument/2006/relationships/hyperlink" Target="https://www.facebook.com/libormacuha?__cft__%5b0%5d=AZUdaHxKC3cnnhlnW9KX0aEgMvJDT8TTmm8p4rSxp7oU7abO39p1cJEAYbsxmybBY2_44q00tdLhiIGtzicE4wKqZgg4rqba_7CoSb40vl5vT0daR6srTs0rtKeCzavZPckDFZGrRQB3msx4VUBVFGKt&amp;__tn__=-%5dK-R" TargetMode="External"/><Relationship Id="rId10" Type="http://schemas.openxmlformats.org/officeDocument/2006/relationships/hyperlink" Target="https://www.facebook.com/daniela.zemanovaustupska?__cft__%5b0%5d=AZUdaHxKC3cnnhlnW9KX0aEgMvJDT8TTmm8p4rSxp7oU7abO39p1cJEAYbsxmybBY2_44q00tdLhiIGtzicE4wKqZgg4rqba_7CoSb40vl5vT0daR6srTs0rtKeCzavZPckDFZGrRQB3msx4VUBVFGKt&amp;__tn__=-%5dK-R" TargetMode="External"/><Relationship Id="rId19" Type="http://schemas.openxmlformats.org/officeDocument/2006/relationships/hyperlink" Target="https://www.facebook.com/vorobelova?__cft__%5b0%5d=AZUdaHxKC3cnnhlnW9KX0aEgMvJDT8TTmm8p4rSxp7oU7abO39p1cJEAYbsxmybBY2_44q00tdLhiIGtzicE4wKqZgg4rqba_7CoSb40vl5vT0daR6srTs0rtKeCzavZPckDFZGrRQB3msx4VUBVFGKt&amp;__tn__=-%5dK-R" TargetMode="External"/><Relationship Id="rId4" Type="http://schemas.openxmlformats.org/officeDocument/2006/relationships/hyperlink" Target="https://www.facebook.com/magdalena.urbanova.1?__cft__%5b0%5d=AZUdaHxKC3cnnhlnW9KX0aEgMvJDT8TTmm8p4rSxp7oU7abO39p1cJEAYbsxmybBY2_44q00tdLhiIGtzicE4wKqZgg4rqba_7CoSb40vl5vT0daR6srTs0rtKeCzavZPckDFZGrRQB3msx4VUBVFGKt&amp;__tn__=-%5dK-R" TargetMode="External"/><Relationship Id="rId9" Type="http://schemas.openxmlformats.org/officeDocument/2006/relationships/hyperlink" Target="https://l.facebook.com/l.php?u=https://slobodnyvysielac.sk/?fbclid=IwAR25OM5oKQFFuu5b5OaOmBQsa0Q57lOgen5jJqPvYL_tmqvEZZOWfLEoLTg&amp;h=AT3ciwkeU97QyQxc8u68XZE3_ulL2P7nDyhnrN7UVlff1mQXA8_ikh-UDsOr016btFhFgNDLMkDUD9ChnDhpJkDyUEMKephzIMANewJAvaOoYd4XS04tYM0X152V4DxN1X-3&amp;__tn__=-UK-R&amp;c%5b0%5d=AT0la0VfaZd_FLoJHkVwbmKBJYCDYKBj6t9FnHqzYKBLmCANm_d4oDLWnUYY-2U1wm8Ssp6Wsugb1W99lEdWvIQN6bUWOAEyjpTKWNSvGMcm09sJySR0tClO-VChrYTQViwZvMr0ZbfxMCHDMLz15i3vHW_kUBpfHiMEhFSWzBNhE4E" TargetMode="External"/><Relationship Id="rId14" Type="http://schemas.openxmlformats.org/officeDocument/2006/relationships/hyperlink" Target="https://www.facebook.com/profile.php?id=100077145380372&amp;__cft__%5b0%5d=AZUdaHxKC3cnnhlnW9KX0aEgMvJDT8TTmm8p4rSxp7oU7abO39p1cJEAYbsxmybBY2_44q00tdLhiIGtzicE4wKqZgg4rqba_7CoSb40vl5vT0daR6srTs0rtKeCzavZPckDFZGrRQB3msx4VUBVFGKt&amp;__tn__=-UK-R" TargetMode="External"/><Relationship Id="rId22" Type="http://schemas.openxmlformats.org/officeDocument/2006/relationships/hyperlink" Target="https://www.facebook.com/groups/612905426690095?__cft__%5b0%5d=AZUdaHxKC3cnnhlnW9KX0aEgMvJDT8TTmm8p4rSxp7oU7abO39p1cJEAYbsxmybBY2_44q00tdLhiIGtzicE4wKqZgg4rqba_7CoSb40vl5vT0daR6srTs0rtKeCzavZPckDFZGrRQB3msx4VUBVFGKt&amp;__tn__=-UK-R" TargetMode="External"/></Relationships>
</file>

<file path=ppt/slides/_rels/slide63.xml.rels><?xml version="1.0" encoding="UTF-8" standalone="yes"?>
<Relationships xmlns="http://schemas.openxmlformats.org/package/2006/relationships"><Relationship Id="rId8" Type="http://schemas.openxmlformats.org/officeDocument/2006/relationships/hyperlink" Target="https://www.facebook.com/NitraIbaNitra/?__cft__%5b0%5d=AZUdaHxKC3cnnhlnW9KX0aEgMvJDT8TTmm8p4rSxp7oU7abO39p1cJEAYbsxmybBY2_44q00tdLhiIGtzicE4wKqZgg4rqba_7CoSb40vl5vT0daR6srTs0rtKeCzavZPckDFZGrRQB3msx4VUBVFGKt&amp;__tn__=kK-R" TargetMode="External"/><Relationship Id="rId13" Type="http://schemas.openxmlformats.org/officeDocument/2006/relationships/hyperlink" Target="https://www.facebook.com/profile.php?id=100041128565879&amp;__cft__%5b0%5d=AZUdaHxKC3cnnhlnW9KX0aEgMvJDT8TTmm8p4rSxp7oU7abO39p1cJEAYbsxmybBY2_44q00tdLhiIGtzicE4wKqZgg4rqba_7CoSb40vl5vT0daR6srTs0rtKeCzavZPckDFZGrRQB3msx4VUBVFGKt&amp;__tn__=-UK-R" TargetMode="External"/><Relationship Id="rId18" Type="http://schemas.openxmlformats.org/officeDocument/2006/relationships/hyperlink" Target="https://www.facebook.com/sona.hassanova.5?__cft__%5b0%5d=AZUdaHxKC3cnnhlnW9KX0aEgMvJDT8TTmm8p4rSxp7oU7abO39p1cJEAYbsxmybBY2_44q00tdLhiIGtzicE4wKqZgg4rqba_7CoSb40vl5vT0daR6srTs0rtKeCzavZPckDFZGrRQB3msx4VUBVFGKt&amp;__tn__=-%5dK-R" TargetMode="External"/><Relationship Id="rId3" Type="http://schemas.openxmlformats.org/officeDocument/2006/relationships/hyperlink" Target="https://www.facebook.com/martin.jakubec.3975?__cft__%5b0%5d=AZUdaHxKC3cnnhlnW9KX0aEgMvJDT8TTmm8p4rSxp7oU7abO39p1cJEAYbsxmybBY2_44q00tdLhiIGtzicE4wKqZgg4rqba_7CoSb40vl5vT0daR6srTs0rtKeCzavZPckDFZGrRQB3msx4VUBVFGKt&amp;__tn__=-%5dK-R" TargetMode="External"/><Relationship Id="rId7" Type="http://schemas.openxmlformats.org/officeDocument/2006/relationships/hyperlink" Target="https://www.facebook.com/profile.php?id=100063608805119&amp;__cft__%5b0%5d=AZUdaHxKC3cnnhlnW9KX0aEgMvJDT8TTmm8p4rSxp7oU7abO39p1cJEAYbsxmybBY2_44q00tdLhiIGtzicE4wKqZgg4rqba_7CoSb40vl5vT0daR6srTs0rtKeCzavZPckDFZGrRQB3msx4VUBVFGKt&amp;__tn__=-UK-R" TargetMode="External"/><Relationship Id="rId12" Type="http://schemas.openxmlformats.org/officeDocument/2006/relationships/hyperlink" Target="https://www.facebook.com/martin.katis.7" TargetMode="External"/><Relationship Id="rId17" Type="http://schemas.openxmlformats.org/officeDocument/2006/relationships/hyperlink" Target="https://www.facebook.com/profile.php?id=100013897510298&amp;__cft__%5b0%5d=AZUdaHxKC3cnnhlnW9KX0aEgMvJDT8TTmm8p4rSxp7oU7abO39p1cJEAYbsxmybBY2_44q00tdLhiIGtzicE4wKqZgg4rqba_7CoSb40vl5vT0daR6srTs0rtKeCzavZPckDFZGrRQB3msx4VUBVFGKt&amp;__tn__=-UK-R" TargetMode="External"/><Relationship Id="rId2" Type="http://schemas.openxmlformats.org/officeDocument/2006/relationships/hyperlink" Target="https://www.facebook.com/balek.robert" TargetMode="External"/><Relationship Id="rId16" Type="http://schemas.openxmlformats.org/officeDocument/2006/relationships/hyperlink" Target="https://www.facebook.com/maria.kasanova.33?__cft__%5b0%5d=AZUdaHxKC3cnnhlnW9KX0aEgMvJDT8TTmm8p4rSxp7oU7abO39p1cJEAYbsxmybBY2_44q00tdLhiIGtzicE4wKqZgg4rqba_7CoSb40vl5vT0daR6srTs0rtKeCzavZPckDFZGrRQB3msx4VUBVFGKt&amp;__tn__=-%5dK-R" TargetMode="External"/><Relationship Id="rId1" Type="http://schemas.openxmlformats.org/officeDocument/2006/relationships/slideLayout" Target="../slideLayouts/slideLayout12.xml"/><Relationship Id="rId6" Type="http://schemas.openxmlformats.org/officeDocument/2006/relationships/hyperlink" Target="https://www.facebook.com/groups/673441443453395/?__cft__%5b0%5d=AZUdaHxKC3cnnhlnW9KX0aEgMvJDT8TTmm8p4rSxp7oU7abO39p1cJEAYbsxmybBY2_44q00tdLhiIGtzicE4wKqZgg4rqba_7CoSb40vl5vT0daR6srTs0rtKeCzavZPckDFZGrRQB3msx4VUBVFGKt&amp;__tn__=-UK-R" TargetMode="External"/><Relationship Id="rId11" Type="http://schemas.openxmlformats.org/officeDocument/2006/relationships/hyperlink" Target="https://www.facebook.com/marcel.durech.9?__cft__%5b0%5d=AZUdaHxKC3cnnhlnW9KX0aEgMvJDT8TTmm8p4rSxp7oU7abO39p1cJEAYbsxmybBY2_44q00tdLhiIGtzicE4wKqZgg4rqba_7CoSb40vl5vT0daR6srTs0rtKeCzavZPckDFZGrRQB3msx4VUBVFGKt&amp;__tn__=-%5dK-R" TargetMode="External"/><Relationship Id="rId5" Type="http://schemas.openxmlformats.org/officeDocument/2006/relationships/hyperlink" Target="https://www.facebook.com/jozef.hunka" TargetMode="External"/><Relationship Id="rId15" Type="http://schemas.openxmlformats.org/officeDocument/2006/relationships/hyperlink" Target="https://www.facebook.com/lienka.alienka.5?__cft__%5b0%5d=AZUdaHxKC3cnnhlnW9KX0aEgMvJDT8TTmm8p4rSxp7oU7abO39p1cJEAYbsxmybBY2_44q00tdLhiIGtzicE4wKqZgg4rqba_7CoSb40vl5vT0daR6srTs0rtKeCzavZPckDFZGrRQB3msx4VUBVFGKt&amp;__tn__=-%5dK-R" TargetMode="External"/><Relationship Id="rId10" Type="http://schemas.openxmlformats.org/officeDocument/2006/relationships/hyperlink" Target="https://www.facebook.com/profile.php?id=100072048798047&amp;__cft__%5b0%5d=AZUdaHxKC3cnnhlnW9KX0aEgMvJDT8TTmm8p4rSxp7oU7abO39p1cJEAYbsxmybBY2_44q00tdLhiIGtzicE4wKqZgg4rqba_7CoSb40vl5vT0daR6srTs0rtKeCzavZPckDFZGrRQB3msx4VUBVFGKt&amp;__tn__=-UK-R" TargetMode="External"/><Relationship Id="rId19" Type="http://schemas.openxmlformats.org/officeDocument/2006/relationships/hyperlink" Target="https://www.facebook.com/mvetrik?__cft__%5b0%5d=AZUdaHxKC3cnnhlnW9KX0aEgMvJDT8TTmm8p4rSxp7oU7abO39p1cJEAYbsxmybBY2_44q00tdLhiIGtzicE4wKqZgg4rqba_7CoSb40vl5vT0daR6srTs0rtKeCzavZPckDFZGrRQB3msx4VUBVFGKt&amp;__tn__=-%5dK-R" TargetMode="External"/><Relationship Id="rId4" Type="http://schemas.openxmlformats.org/officeDocument/2006/relationships/hyperlink" Target="https://www.facebook.com/andrej.janco.7" TargetMode="External"/><Relationship Id="rId9" Type="http://schemas.openxmlformats.org/officeDocument/2006/relationships/hyperlink" Target="https://www.facebook.com/juraj.janosik.52687?__cft__%5b0%5d=AZUdaHxKC3cnnhlnW9KX0aEgMvJDT8TTmm8p4rSxp7oU7abO39p1cJEAYbsxmybBY2_44q00tdLhiIGtzicE4wKqZgg4rqba_7CoSb40vl5vT0daR6srTs0rtKeCzavZPckDFZGrRQB3msx4VUBVFGKt&amp;__tn__=-%5dK-R" TargetMode="External"/><Relationship Id="rId14" Type="http://schemas.openxmlformats.org/officeDocument/2006/relationships/hyperlink" Target="https://www.facebook.com/groups/1443007846092635/?__cft__%5b0%5d=AZUdaHxKC3cnnhlnW9KX0aEgMvJDT8TTmm8p4rSxp7oU7abO39p1cJEAYbsxmybBY2_44q00tdLhiIGtzicE4wKqZgg4rqba_7CoSb40vl5vT0daR6srTs0rtKeCzavZPckDFZGrRQB3msx4VUBVFGKt&amp;__tn__=-UK-R" TargetMode="External"/></Relationships>
</file>

<file path=ppt/slides/_rels/slide64.xml.rels><?xml version="1.0" encoding="UTF-8" standalone="yes"?>
<Relationships xmlns="http://schemas.openxmlformats.org/package/2006/relationships"><Relationship Id="rId8" Type="http://schemas.openxmlformats.org/officeDocument/2006/relationships/hyperlink" Target="https://www.facebook.com/hricalubos1/?__cft__%5b0%5d=AZUdaHxKC3cnnhlnW9KX0aEgMvJDT8TTmm8p4rSxp7oU7abO39p1cJEAYbsxmybBY2_44q00tdLhiIGtzicE4wKqZgg4rqba_7CoSb40vl5vT0daR6srTs0rtKeCzavZPckDFZGrRQB3msx4VUBVFGKt&amp;__tn__=kK-R" TargetMode="External"/><Relationship Id="rId13" Type="http://schemas.openxmlformats.org/officeDocument/2006/relationships/hyperlink" Target="https://www.omediach.com/hoaxy/22405-policia-zverejnila-databazu-proruskych-uctov-platenych-trolov-a-uzitocnych-babrakov?fbclid=IwAR37NSgyBBCK5UXP2DDvmGnyhKtwIsKoTrVIOhPs5viSs017zZxjy9s5k-g" TargetMode="External"/><Relationship Id="rId3" Type="http://schemas.openxmlformats.org/officeDocument/2006/relationships/hyperlink" Target="https://www.facebook.com/Hmat43?__cft__%5b0%5d=AZUdaHxKC3cnnhlnW9KX0aEgMvJDT8TTmm8p4rSxp7oU7abO39p1cJEAYbsxmybBY2_44q00tdLhiIGtzicE4wKqZgg4rqba_7CoSb40vl5vT0daR6srTs0rtKeCzavZPckDFZGrRQB3msx4VUBVFGKt&amp;__tn__=-%5dK-R" TargetMode="External"/><Relationship Id="rId7" Type="http://schemas.openxmlformats.org/officeDocument/2006/relationships/hyperlink" Target="https://www.facebook.com/slavena.vorobelova?__cft__%5b0%5d=AZUdaHxKC3cnnhlnW9KX0aEgMvJDT8TTmm8p4rSxp7oU7abO39p1cJEAYbsxmybBY2_44q00tdLhiIGtzicE4wKqZgg4rqba_7CoSb40vl5vT0daR6srTs0rtKeCzavZPckDFZGrRQB3msx4VUBVFGKt&amp;__tn__=-%5dK-R" TargetMode="External"/><Relationship Id="rId12" Type="http://schemas.openxmlformats.org/officeDocument/2006/relationships/hyperlink" Target="https://www.omediach.com/hoaxy/22406-parlament-schvalil-pravomoc-nbu-blokovat-weby-s-dezinformaciami" TargetMode="External"/><Relationship Id="rId2" Type="http://schemas.openxmlformats.org/officeDocument/2006/relationships/hyperlink" Target="https://www.facebook.com/profile.php?id=100006142216921" TargetMode="External"/><Relationship Id="rId1" Type="http://schemas.openxmlformats.org/officeDocument/2006/relationships/slideLayout" Target="../slideLayouts/slideLayout12.xml"/><Relationship Id="rId6" Type="http://schemas.openxmlformats.org/officeDocument/2006/relationships/hyperlink" Target="https://www.facebook.com/cz.sputnik/" TargetMode="External"/><Relationship Id="rId11" Type="http://schemas.openxmlformats.org/officeDocument/2006/relationships/hyperlink" Target="https://www.facebook.com/tvjanosik/" TargetMode="External"/><Relationship Id="rId5" Type="http://schemas.openxmlformats.org/officeDocument/2006/relationships/hyperlink" Target="https://www.facebook.com/awakeningQ?__cft__%5b0%5d=AZUdaHxKC3cnnhlnW9KX0aEgMvJDT8TTmm8p4rSxp7oU7abO39p1cJEAYbsxmybBY2_44q00tdLhiIGtzicE4wKqZgg4rqba_7CoSb40vl5vT0daR6srTs0rtKeCzavZPckDFZGrRQB3msx4VUBVFGKt&amp;__tn__=-%5dK-R" TargetMode="External"/><Relationship Id="rId10" Type="http://schemas.openxmlformats.org/officeDocument/2006/relationships/hyperlink" Target="https://www.facebook.com/slavena.vorobelova" TargetMode="External"/><Relationship Id="rId4" Type="http://schemas.openxmlformats.org/officeDocument/2006/relationships/hyperlink" Target="https://www.facebook.com/Sorocinova?__cft__%5b0%5d=AZUdaHxKC3cnnhlnW9KX0aEgMvJDT8TTmm8p4rSxp7oU7abO39p1cJEAYbsxmybBY2_44q00tdLhiIGtzicE4wKqZgg4rqba_7CoSb40vl5vT0daR6srTs0rtKeCzavZPckDFZGrRQB3msx4VUBVFGKt&amp;__tn__=-%5dK-R" TargetMode="External"/><Relationship Id="rId9" Type="http://schemas.openxmlformats.org/officeDocument/2006/relationships/hyperlink" Target="https://www.facebook.com/Reject.Together.Global.War/?__cft__%5b0%5d=AZUdaHxKC3cnnhlnW9KX0aEgMvJDT8TTmm8p4rSxp7oU7abO39p1cJEAYbsxmybBY2_44q00tdLhiIGtzicE4wKqZgg4rqba_7CoSb40vl5vT0daR6srTs0rtKeCzavZPckDFZGrRQB3msx4VUBVFGKt&amp;__tn__=kK-R" TargetMode="Externa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2" Type="http://schemas.openxmlformats.org/officeDocument/2006/relationships/hyperlink" Target="https://www.omediach.com/hoaxy/22920-hlavne-ceske-dezinfoweby-budu-opaet-dostupne" TargetMode="Externa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3" Type="http://schemas.openxmlformats.org/officeDocument/2006/relationships/hyperlink" Target="http://www.nelez.cz/" TargetMode="External"/><Relationship Id="rId2" Type="http://schemas.openxmlformats.org/officeDocument/2006/relationships/hyperlink" Target="https://www.omediach.com/marketing/22433-ceske-agentury-vyzvali-zadavatelov-reklamy-aby-nepodporovali-dezinformacne-weby" TargetMode="External"/><Relationship Id="rId1" Type="http://schemas.openxmlformats.org/officeDocument/2006/relationships/slideLayout" Target="../slideLayouts/slideLayout12.xml"/><Relationship Id="rId4" Type="http://schemas.openxmlformats.org/officeDocument/2006/relationships/image" Target="../media/image46.png"/></Relationships>
</file>

<file path=ppt/slides/_rels/slide6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8.png"/><Relationship Id="rId1" Type="http://schemas.openxmlformats.org/officeDocument/2006/relationships/slideLayout" Target="../slideLayouts/slideLayout1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71.xml.rels><?xml version="1.0" encoding="UTF-8" standalone="yes"?>
<Relationships xmlns="http://schemas.openxmlformats.org/package/2006/relationships"><Relationship Id="rId3" Type="http://schemas.openxmlformats.org/officeDocument/2006/relationships/hyperlink" Target="https://www.facebook.com/cestielfoveofficial/" TargetMode="External"/><Relationship Id="rId2" Type="http://schemas.openxmlformats.org/officeDocument/2006/relationships/image" Target="../media/image54.png"/><Relationship Id="rId1" Type="http://schemas.openxmlformats.org/officeDocument/2006/relationships/slideLayout" Target="../slideLayouts/slideLayout12.xml"/><Relationship Id="rId6" Type="http://schemas.openxmlformats.org/officeDocument/2006/relationships/image" Target="../media/image55.png"/><Relationship Id="rId5" Type="http://schemas.openxmlformats.org/officeDocument/2006/relationships/hyperlink" Target="https://www.facebook.com/cestielfoveofficial/posts/938180306818748?__cft__%5b0%5d=AZUcSYOUXRd919oE-dqFt6Fn2YFBkzQdh1PYG6LRrNZAwXbw7IpKX-fZlNbPmSz3zIcWm5Ziykr_VfdWvllEwdURtd-2VTA3QPSZ8mPXcR1FZG7-8uEIeanIFO86DD9D2un7KQV20HGUVoVIHvOs24q2&amp;__tn__=%2CO%2CP-R" TargetMode="External"/><Relationship Id="rId4" Type="http://schemas.openxmlformats.org/officeDocument/2006/relationships/hyperlink" Target="https://www.facebook.com/cestielfoveofficial/?__cft__%5b0%5d=AZUcSYOUXRd919oE-dqFt6Fn2YFBkzQdh1PYG6LRrNZAwXbw7IpKX-fZlNbPmSz3zIcWm5Ziykr_VfdWvllEwdURtd-2VTA3QPSZ8mPXcR1FZG7-8uEIeanIFO86DD9D2un7KQV20HGUVoVIHvOs24q2&amp;__tn__=-UC%2CP-R" TargetMode="External"/></Relationships>
</file>

<file path=ppt/slides/_rels/slide72.xml.rels><?xml version="1.0" encoding="UTF-8" standalone="yes"?>
<Relationships xmlns="http://schemas.openxmlformats.org/package/2006/relationships"><Relationship Id="rId3" Type="http://schemas.openxmlformats.org/officeDocument/2006/relationships/hyperlink" Target="https://www.omediach.com/hoaxy/22532-pozor-siri-sa-hoax-o-vyhodenom-jedle-od-ukrajincov-foto?fbclid=IwAR1UKYiSHpXZZ4yu9dP_ydoVbULr5z0GU_kqClIr5g7NKwlyaG8nmJiWTSc" TargetMode="External"/><Relationship Id="rId2" Type="http://schemas.openxmlformats.org/officeDocument/2006/relationships/image" Target="../media/image56.png"/><Relationship Id="rId1" Type="http://schemas.openxmlformats.org/officeDocument/2006/relationships/slideLayout" Target="../slideLayouts/slideLayout12.xml"/><Relationship Id="rId4" Type="http://schemas.openxmlformats.org/officeDocument/2006/relationships/hyperlink" Target="https://manipulatori.cz/smysleny-pribeh-o-vyhozenem-jidle-kvuli-ukrajincum/?" TargetMode="External"/></Relationships>
</file>

<file path=ppt/slides/_rels/slide73.xml.rels><?xml version="1.0" encoding="UTF-8" standalone="yes"?>
<Relationships xmlns="http://schemas.openxmlformats.org/package/2006/relationships"><Relationship Id="rId3" Type="http://schemas.openxmlformats.org/officeDocument/2006/relationships/hyperlink" Target="https://blisty.cz/authors/736-karel-dolejsi?fbclid=IwAR0vNZYKVvOzy6iZ-pQbUJqjit5akPPj59chhJffPY13XZO2NOKUeqFRoPs" TargetMode="External"/><Relationship Id="rId2" Type="http://schemas.openxmlformats.org/officeDocument/2006/relationships/notesSlide" Target="../notesSlides/notesSlide24.xml"/><Relationship Id="rId1" Type="http://schemas.openxmlformats.org/officeDocument/2006/relationships/slideLayout" Target="../slideLayouts/slideLayout12.xml"/><Relationship Id="rId5" Type="http://schemas.openxmlformats.org/officeDocument/2006/relationships/image" Target="../media/image57.png"/><Relationship Id="rId4" Type="http://schemas.openxmlformats.org/officeDocument/2006/relationships/hyperlink" Target="https://blisty.cz/art/107110-valka-den-prvy-ukrajinci-se-drzi-ale-za-vysokou-cenu.html?fbclid=IwAR05AjSVM4hYcuYrc225T0BHHAdxdOJMRCSpTCwBhca_xyb11Jl4ikJX-wg" TargetMode="External"/></Relationships>
</file>

<file path=ppt/slides/_rels/slide7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2" Type="http://schemas.openxmlformats.org/officeDocument/2006/relationships/hyperlink" Target="https://m.facebook.com/story.php?story_fbid=10227991671035950&amp;id=1198280312" TargetMode="External"/><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hyperlink" Target="https://www.facebook.com/ondrej.dostal.798/posts/10226745372363715" TargetMode="External"/><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37333B">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rot="18900000" flipV="1">
            <a:off x="-2776776" y="2692245"/>
            <a:ext cx="3632133" cy="3632135"/>
          </a:xfrm>
          <a:prstGeom prst="rect">
            <a:avLst/>
          </a:prstGeom>
          <a:noFill/>
          <a:ln w="101600">
            <a:solidFill>
              <a:srgbClr val="FF9F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633504" y="2685917"/>
            <a:ext cx="10925042" cy="1015663"/>
          </a:xfrm>
          <a:prstGeom prst="rect">
            <a:avLst/>
          </a:prstGeom>
          <a:noFill/>
        </p:spPr>
        <p:txBody>
          <a:bodyPr wrap="none" rtlCol="0">
            <a:spAutoFit/>
          </a:bodyPr>
          <a:lstStyle/>
          <a:p>
            <a:pPr algn="ctr"/>
            <a:r>
              <a:rPr lang="sk-SK" sz="6000" dirty="0">
                <a:solidFill>
                  <a:schemeClr val="bg1"/>
                </a:solidFill>
                <a:ea typeface="Nexa Bold" charset="0"/>
                <a:cs typeface="Nexa Bold" charset="0"/>
              </a:rPr>
              <a:t>Ako si poradiť v informačnej lavíne</a:t>
            </a:r>
            <a:endParaRPr lang="en-US" sz="6000" dirty="0">
              <a:solidFill>
                <a:schemeClr val="bg1"/>
              </a:solidFill>
              <a:ea typeface="Nexa Bold" charset="0"/>
              <a:cs typeface="Nexa Bold" charset="0"/>
            </a:endParaRPr>
          </a:p>
        </p:txBody>
      </p:sp>
      <p:cxnSp>
        <p:nvCxnSpPr>
          <p:cNvPr id="18" name="Straight Connector 27">
            <a:extLst>
              <a:ext uri="{FF2B5EF4-FFF2-40B4-BE49-F238E27FC236}">
                <a16:creationId xmlns:a16="http://schemas.microsoft.com/office/drawing/2014/main" id="{1BDFFAEB-2BD2-4471-81ED-138D271EDA72}"/>
              </a:ext>
            </a:extLst>
          </p:cNvPr>
          <p:cNvCxnSpPr>
            <a:cxnSpLocks/>
          </p:cNvCxnSpPr>
          <p:nvPr/>
        </p:nvCxnSpPr>
        <p:spPr>
          <a:xfrm>
            <a:off x="5021773" y="4100100"/>
            <a:ext cx="2148453" cy="0"/>
          </a:xfrm>
          <a:prstGeom prst="line">
            <a:avLst/>
          </a:prstGeom>
          <a:ln>
            <a:solidFill>
              <a:srgbClr val="FF9F1B"/>
            </a:solidFill>
          </a:ln>
        </p:spPr>
        <p:style>
          <a:lnRef idx="1">
            <a:schemeClr val="accent1"/>
          </a:lnRef>
          <a:fillRef idx="0">
            <a:schemeClr val="accent1"/>
          </a:fillRef>
          <a:effectRef idx="0">
            <a:schemeClr val="accent1"/>
          </a:effectRef>
          <a:fontRef idx="minor">
            <a:schemeClr val="tx1"/>
          </a:fontRef>
        </p:style>
      </p:cxnSp>
      <p:pic>
        <p:nvPicPr>
          <p:cNvPr id="3" name="Obrázok 2">
            <a:extLst>
              <a:ext uri="{FF2B5EF4-FFF2-40B4-BE49-F238E27FC236}">
                <a16:creationId xmlns:a16="http://schemas.microsoft.com/office/drawing/2014/main" id="{F7E7EF17-B217-4713-8073-3BEE65BF5649}"/>
              </a:ext>
            </a:extLst>
          </p:cNvPr>
          <p:cNvPicPr>
            <a:picLocks noChangeAspect="1"/>
          </p:cNvPicPr>
          <p:nvPr/>
        </p:nvPicPr>
        <p:blipFill>
          <a:blip r:embed="rId2"/>
          <a:stretch>
            <a:fillRect/>
          </a:stretch>
        </p:blipFill>
        <p:spPr>
          <a:xfrm>
            <a:off x="10891441" y="5411188"/>
            <a:ext cx="1058707" cy="1200329"/>
          </a:xfrm>
          <a:prstGeom prst="rect">
            <a:avLst/>
          </a:prstGeom>
        </p:spPr>
      </p:pic>
    </p:spTree>
    <p:extLst>
      <p:ext uri="{BB962C8B-B14F-4D97-AF65-F5344CB8AC3E}">
        <p14:creationId xmlns:p14="http://schemas.microsoft.com/office/powerpoint/2010/main" val="8568929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1001486" y="203129"/>
            <a:ext cx="9797142" cy="6955750"/>
          </a:xfrm>
          <a:prstGeom prst="rect">
            <a:avLst/>
          </a:prstGeom>
        </p:spPr>
        <p:txBody>
          <a:bodyPr wrap="square">
            <a:spAutoFit/>
          </a:bodyPr>
          <a:lstStyle/>
          <a:p>
            <a:r>
              <a:rPr lang="sk-SK" sz="1600" b="1" dirty="0">
                <a:solidFill>
                  <a:schemeClr val="accent1">
                    <a:lumMod val="75000"/>
                  </a:schemeClr>
                </a:solidFill>
                <a:latin typeface="Courier"/>
                <a:ea typeface="Times New Roman" panose="02020603050405020304" pitchFamily="18" charset="0"/>
                <a:cs typeface="Times New Roman" panose="02020603050405020304" pitchFamily="18" charset="0"/>
              </a:rPr>
              <a:t>Sociálne siete využíva denne približne 60 percent obyvateľov Slovenska. Vyplýva to z prieskumu, ktorý realizovala agentúra Go4insight na vzorke 1000 respondentov vo veku 15-79 rokov na prelome februára a marca 2021. </a:t>
            </a:r>
          </a:p>
          <a:p>
            <a:endParaRPr lang="sk-SK" sz="1600" b="1" dirty="0">
              <a:solidFill>
                <a:schemeClr val="accent1">
                  <a:lumMod val="75000"/>
                </a:schemeClr>
              </a:solidFill>
              <a:latin typeface="Courier"/>
              <a:ea typeface="Times New Roman" panose="02020603050405020304" pitchFamily="18" charset="0"/>
              <a:cs typeface="Times New Roman" panose="02020603050405020304" pitchFamily="18" charset="0"/>
            </a:endParaRPr>
          </a:p>
          <a:p>
            <a:r>
              <a:rPr lang="sk-SK" sz="1600" b="1" dirty="0">
                <a:solidFill>
                  <a:srgbClr val="000000"/>
                </a:solidFill>
                <a:latin typeface="Courier"/>
                <a:ea typeface="Times New Roman" panose="02020603050405020304" pitchFamily="18" charset="0"/>
                <a:cs typeface="Times New Roman" panose="02020603050405020304" pitchFamily="18" charset="0"/>
              </a:rPr>
              <a:t>TASR o tom informoval Rastislav </a:t>
            </a:r>
            <a:r>
              <a:rPr lang="sk-SK" sz="1600" b="1" dirty="0" err="1">
                <a:solidFill>
                  <a:srgbClr val="000000"/>
                </a:solidFill>
                <a:latin typeface="Courier"/>
                <a:ea typeface="Times New Roman" panose="02020603050405020304" pitchFamily="18" charset="0"/>
                <a:cs typeface="Times New Roman" panose="02020603050405020304" pitchFamily="18" charset="0"/>
              </a:rPr>
              <a:t>Kočan</a:t>
            </a:r>
            <a:r>
              <a:rPr lang="sk-SK" sz="1600" b="1" dirty="0">
                <a:solidFill>
                  <a:srgbClr val="000000"/>
                </a:solidFill>
                <a:latin typeface="Courier"/>
                <a:ea typeface="Times New Roman" panose="02020603050405020304" pitchFamily="18" charset="0"/>
                <a:cs typeface="Times New Roman" panose="02020603050405020304" pitchFamily="18" charset="0"/>
              </a:rPr>
              <a:t> z agentúry. Prieskum tiež ukázal, že na sociálnych sieťach sú už takmer všetci tínedžeri, ale aj polovica dôchodcov. Najpoužívanejšími sieťami na Slovensku sú Facebook, YouTube a </a:t>
            </a:r>
            <a:r>
              <a:rPr lang="sk-SK" sz="1600" b="1" dirty="0" err="1">
                <a:solidFill>
                  <a:srgbClr val="000000"/>
                </a:solidFill>
                <a:latin typeface="Courier"/>
                <a:ea typeface="Times New Roman" panose="02020603050405020304" pitchFamily="18" charset="0"/>
                <a:cs typeface="Times New Roman" panose="02020603050405020304" pitchFamily="18" charset="0"/>
              </a:rPr>
              <a:t>Instagram</a:t>
            </a:r>
            <a:r>
              <a:rPr lang="sk-SK" sz="1600" b="1" dirty="0">
                <a:solidFill>
                  <a:srgbClr val="000000"/>
                </a:solidFill>
                <a:latin typeface="Courier"/>
                <a:ea typeface="Times New Roman" panose="02020603050405020304" pitchFamily="18" charset="0"/>
                <a:cs typeface="Times New Roman" panose="02020603050405020304" pitchFamily="18" charset="0"/>
              </a:rPr>
              <a:t>. Prieskum realizovali metódou </a:t>
            </a:r>
            <a:r>
              <a:rPr lang="sk-SK" sz="1600" b="1" dirty="0" err="1">
                <a:solidFill>
                  <a:srgbClr val="000000"/>
                </a:solidFill>
                <a:latin typeface="Courier"/>
                <a:ea typeface="Times New Roman" panose="02020603050405020304" pitchFamily="18" charset="0"/>
                <a:cs typeface="Times New Roman" panose="02020603050405020304" pitchFamily="18" charset="0"/>
              </a:rPr>
              <a:t>Multimode</a:t>
            </a:r>
            <a:r>
              <a:rPr lang="sk-SK" sz="1600" b="1" dirty="0">
                <a:solidFill>
                  <a:srgbClr val="000000"/>
                </a:solidFill>
                <a:latin typeface="Courier"/>
                <a:ea typeface="Times New Roman" panose="02020603050405020304" pitchFamily="18" charset="0"/>
                <a:cs typeface="Times New Roman" panose="02020603050405020304" pitchFamily="18" charset="0"/>
              </a:rPr>
              <a:t> - kombináciou osobného a online dopytovania.</a:t>
            </a:r>
            <a:br>
              <a:rPr lang="sk-SK" sz="1600" b="1" dirty="0">
                <a:solidFill>
                  <a:srgbClr val="000000"/>
                </a:solidFill>
                <a:latin typeface="Courier"/>
                <a:ea typeface="Times New Roman" panose="02020603050405020304" pitchFamily="18" charset="0"/>
                <a:cs typeface="Times New Roman" panose="02020603050405020304" pitchFamily="18" charset="0"/>
              </a:rPr>
            </a:br>
            <a:endParaRPr lang="sk-SK" sz="1600" b="1" dirty="0">
              <a:solidFill>
                <a:schemeClr val="accent1">
                  <a:lumMod val="75000"/>
                </a:schemeClr>
              </a:solidFill>
              <a:latin typeface="Courier"/>
              <a:ea typeface="Times New Roman" panose="02020603050405020304" pitchFamily="18" charset="0"/>
              <a:cs typeface="Times New Roman" panose="02020603050405020304" pitchFamily="18" charset="0"/>
            </a:endParaRPr>
          </a:p>
          <a:p>
            <a:r>
              <a:rPr lang="sk-SK" sz="1600" b="1" dirty="0">
                <a:solidFill>
                  <a:schemeClr val="accent1">
                    <a:lumMod val="75000"/>
                  </a:schemeClr>
                </a:solidFill>
                <a:latin typeface="Courier"/>
                <a:ea typeface="Times New Roman" panose="02020603050405020304" pitchFamily="18" charset="0"/>
                <a:cs typeface="Times New Roman" panose="02020603050405020304" pitchFamily="18" charset="0"/>
              </a:rPr>
              <a:t>Na Slovensku využíva nejakú sociálnu sieť aspoň raz za mesiac 86 percent populácie Slovenska, na dennej báze 61 percent obyvateľov Slovenska, </a:t>
            </a:r>
            <a:r>
              <a:rPr lang="sk-SK" sz="1600" b="1" dirty="0">
                <a:solidFill>
                  <a:srgbClr val="000000"/>
                </a:solidFill>
                <a:latin typeface="Courier"/>
                <a:ea typeface="Times New Roman" panose="02020603050405020304" pitchFamily="18" charset="0"/>
                <a:cs typeface="Times New Roman" panose="02020603050405020304" pitchFamily="18" charset="0"/>
              </a:rPr>
              <a:t>ukázal prieskum. Zároveň z neho vyplýva, že využívanie sociálnych sietí je jednou z najčastejších činností vôbec, ktoré Slováci na internete vykonávajú.</a:t>
            </a:r>
            <a:br>
              <a:rPr lang="sk-SK" sz="1600" b="1" dirty="0">
                <a:solidFill>
                  <a:srgbClr val="000000"/>
                </a:solidFill>
                <a:latin typeface="Courier"/>
                <a:ea typeface="Times New Roman" panose="02020603050405020304" pitchFamily="18" charset="0"/>
                <a:cs typeface="Times New Roman" panose="02020603050405020304" pitchFamily="18" charset="0"/>
              </a:rPr>
            </a:br>
            <a:r>
              <a:rPr lang="sk-SK" sz="1600" b="1" dirty="0">
                <a:solidFill>
                  <a:srgbClr val="000000"/>
                </a:solidFill>
                <a:latin typeface="Courier"/>
                <a:ea typeface="Times New Roman" panose="02020603050405020304" pitchFamily="18" charset="0"/>
                <a:cs typeface="Times New Roman" panose="02020603050405020304" pitchFamily="18" charset="0"/>
              </a:rPr>
              <a:t>Prieskum tiež ukázal, že sociálne siete majú vo väčšej obľube ženy ako muži. </a:t>
            </a:r>
            <a:r>
              <a:rPr lang="sk-SK" sz="1600" b="1" dirty="0">
                <a:solidFill>
                  <a:schemeClr val="accent1">
                    <a:lumMod val="75000"/>
                  </a:schemeClr>
                </a:solidFill>
                <a:latin typeface="Courier"/>
                <a:ea typeface="Times New Roman" panose="02020603050405020304" pitchFamily="18" charset="0"/>
                <a:cs typeface="Times New Roman" panose="02020603050405020304" pitchFamily="18" charset="0"/>
              </a:rPr>
              <a:t>Je úplne bežné, že plne „</a:t>
            </a:r>
            <a:r>
              <a:rPr lang="sk-SK" sz="1600" b="1" dirty="0" err="1">
                <a:solidFill>
                  <a:schemeClr val="accent1">
                    <a:lumMod val="75000"/>
                  </a:schemeClr>
                </a:solidFill>
                <a:latin typeface="Courier"/>
                <a:ea typeface="Times New Roman" panose="02020603050405020304" pitchFamily="18" charset="0"/>
                <a:cs typeface="Times New Roman" panose="02020603050405020304" pitchFamily="18" charset="0"/>
              </a:rPr>
              <a:t>zosieťovaní</a:t>
            </a:r>
            <a:r>
              <a:rPr lang="sk-SK" sz="1600" b="1" dirty="0">
                <a:solidFill>
                  <a:schemeClr val="accent1">
                    <a:lumMod val="75000"/>
                  </a:schemeClr>
                </a:solidFill>
                <a:latin typeface="Courier"/>
                <a:ea typeface="Times New Roman" panose="02020603050405020304" pitchFamily="18" charset="0"/>
                <a:cs typeface="Times New Roman" panose="02020603050405020304" pitchFamily="18" charset="0"/>
              </a:rPr>
              <a:t>“ sú aj ľudia nad 50 rokov. </a:t>
            </a:r>
            <a:r>
              <a:rPr lang="sk-SK" sz="1600" b="1" dirty="0">
                <a:solidFill>
                  <a:srgbClr val="000000"/>
                </a:solidFill>
                <a:latin typeface="Courier"/>
                <a:ea typeface="Times New Roman" panose="02020603050405020304" pitchFamily="18" charset="0"/>
                <a:cs typeface="Times New Roman" panose="02020603050405020304" pitchFamily="18" charset="0"/>
              </a:rPr>
              <a:t>Viac ako polovica dôchodcov deklaruje, že využíva sociálne siete aspoň raz mesačne, tretina na dennej báze. Prieskum tiež ukázal, že </a:t>
            </a:r>
            <a:r>
              <a:rPr lang="sk-SK" sz="1600" b="1" dirty="0">
                <a:solidFill>
                  <a:schemeClr val="accent1">
                    <a:lumMod val="75000"/>
                  </a:schemeClr>
                </a:solidFill>
                <a:latin typeface="Courier"/>
                <a:ea typeface="Times New Roman" panose="02020603050405020304" pitchFamily="18" charset="0"/>
                <a:cs typeface="Times New Roman" panose="02020603050405020304" pitchFamily="18" charset="0"/>
              </a:rPr>
              <a:t>medzi ľuďmi vo veku do 40 rokov sú mimo sociálnych sietí už len veľmi malé okrajové skupiny.</a:t>
            </a:r>
          </a:p>
          <a:p>
            <a:endParaRPr lang="sk-SK" sz="1600" b="1" dirty="0">
              <a:solidFill>
                <a:schemeClr val="accent1">
                  <a:lumMod val="75000"/>
                </a:schemeClr>
              </a:solidFill>
              <a:latin typeface="Courier"/>
              <a:ea typeface="Times New Roman" panose="02020603050405020304" pitchFamily="18" charset="0"/>
              <a:cs typeface="Times New Roman" panose="02020603050405020304" pitchFamily="18" charset="0"/>
            </a:endParaRPr>
          </a:p>
          <a:p>
            <a:r>
              <a:rPr lang="sk-SK" sz="1600" b="1" dirty="0">
                <a:solidFill>
                  <a:schemeClr val="accent1">
                    <a:lumMod val="75000"/>
                  </a:schemeClr>
                </a:solidFill>
                <a:latin typeface="Courier"/>
                <a:ea typeface="Times New Roman" panose="02020603050405020304" pitchFamily="18" charset="0"/>
                <a:cs typeface="Times New Roman" panose="02020603050405020304" pitchFamily="18" charset="0"/>
              </a:rPr>
              <a:t>Aspoň raz do mesiaca využíva Facebook 76 percent obyvateľov Slovenska, v prípade YouTube je to 78 percent Slovákov a </a:t>
            </a:r>
            <a:r>
              <a:rPr lang="sk-SK" sz="1600" b="1" dirty="0" err="1">
                <a:solidFill>
                  <a:schemeClr val="accent1">
                    <a:lumMod val="75000"/>
                  </a:schemeClr>
                </a:solidFill>
                <a:latin typeface="Courier"/>
                <a:ea typeface="Times New Roman" panose="02020603050405020304" pitchFamily="18" charset="0"/>
                <a:cs typeface="Times New Roman" panose="02020603050405020304" pitchFamily="18" charset="0"/>
              </a:rPr>
              <a:t>Instagramu</a:t>
            </a:r>
            <a:r>
              <a:rPr lang="sk-SK" sz="1600" b="1" dirty="0">
                <a:solidFill>
                  <a:schemeClr val="accent1">
                    <a:lumMod val="75000"/>
                  </a:schemeClr>
                </a:solidFill>
                <a:latin typeface="Courier"/>
                <a:ea typeface="Times New Roman" panose="02020603050405020304" pitchFamily="18" charset="0"/>
                <a:cs typeface="Times New Roman" panose="02020603050405020304" pitchFamily="18" charset="0"/>
              </a:rPr>
              <a:t> 42 percent populácie.</a:t>
            </a:r>
          </a:p>
          <a:p>
            <a:endParaRPr lang="sk-SK" sz="1600" b="1" dirty="0">
              <a:solidFill>
                <a:schemeClr val="accent1">
                  <a:lumMod val="75000"/>
                </a:schemeClr>
              </a:solidFill>
              <a:latin typeface="Courier"/>
              <a:ea typeface="Times New Roman" panose="02020603050405020304" pitchFamily="18" charset="0"/>
              <a:cs typeface="Times New Roman" panose="02020603050405020304" pitchFamily="18" charset="0"/>
            </a:endParaRPr>
          </a:p>
          <a:p>
            <a:r>
              <a:rPr lang="sk-SK" sz="1600" b="1" dirty="0">
                <a:solidFill>
                  <a:srgbClr val="000000"/>
                </a:solidFill>
                <a:latin typeface="Courier"/>
                <a:ea typeface="Times New Roman" panose="02020603050405020304" pitchFamily="18" charset="0"/>
                <a:cs typeface="Times New Roman" panose="02020603050405020304" pitchFamily="18" charset="0"/>
              </a:rPr>
              <a:t>Twitter je podľa výsledkov prieskumu využívaný veľmi pasívne a jeho vplyv na Slovensku je skôr okrajový. Okrem </a:t>
            </a:r>
            <a:r>
              <a:rPr lang="sk-SK" sz="1600" b="1" dirty="0" err="1">
                <a:solidFill>
                  <a:srgbClr val="000000"/>
                </a:solidFill>
                <a:latin typeface="Courier"/>
                <a:ea typeface="Times New Roman" panose="02020603050405020304" pitchFamily="18" charset="0"/>
                <a:cs typeface="Times New Roman" panose="02020603050405020304" pitchFamily="18" charset="0"/>
              </a:rPr>
              <a:t>Instagramu</a:t>
            </a:r>
            <a:r>
              <a:rPr lang="sk-SK" sz="1600" b="1" dirty="0">
                <a:solidFill>
                  <a:srgbClr val="000000"/>
                </a:solidFill>
                <a:latin typeface="Courier"/>
                <a:ea typeface="Times New Roman" panose="02020603050405020304" pitchFamily="18" charset="0"/>
                <a:cs typeface="Times New Roman" panose="02020603050405020304" pitchFamily="18" charset="0"/>
              </a:rPr>
              <a:t> sú v najmladšej vekovej skupine (15-26 rokov) obľúbené hlavne siete </a:t>
            </a:r>
            <a:r>
              <a:rPr lang="sk-SK" sz="1600" b="1" dirty="0" err="1">
                <a:solidFill>
                  <a:srgbClr val="000000"/>
                </a:solidFill>
                <a:latin typeface="Courier"/>
                <a:ea typeface="Times New Roman" panose="02020603050405020304" pitchFamily="18" charset="0"/>
                <a:cs typeface="Times New Roman" panose="02020603050405020304" pitchFamily="18" charset="0"/>
              </a:rPr>
              <a:t>Snapchat</a:t>
            </a:r>
            <a:r>
              <a:rPr lang="sk-SK" sz="1600" b="1" dirty="0">
                <a:solidFill>
                  <a:srgbClr val="000000"/>
                </a:solidFill>
                <a:latin typeface="Courier"/>
                <a:ea typeface="Times New Roman" panose="02020603050405020304" pitchFamily="18" charset="0"/>
                <a:cs typeface="Times New Roman" panose="02020603050405020304" pitchFamily="18" charset="0"/>
              </a:rPr>
              <a:t> a Tik-tok.</a:t>
            </a:r>
            <a:br>
              <a:rPr lang="sk-SK" sz="1200" b="1" dirty="0">
                <a:solidFill>
                  <a:srgbClr val="000000"/>
                </a:solidFill>
                <a:latin typeface="Courier"/>
                <a:ea typeface="Times New Roman" panose="02020603050405020304" pitchFamily="18" charset="0"/>
                <a:cs typeface="Times New Roman" panose="02020603050405020304" pitchFamily="18" charset="0"/>
              </a:rPr>
            </a:br>
            <a:br>
              <a:rPr lang="sk-SK" sz="1200" b="1" dirty="0">
                <a:solidFill>
                  <a:srgbClr val="000000"/>
                </a:solidFill>
                <a:latin typeface="Courier"/>
                <a:ea typeface="Times New Roman" panose="02020603050405020304" pitchFamily="18" charset="0"/>
                <a:cs typeface="Times New Roman" panose="02020603050405020304" pitchFamily="18" charset="0"/>
              </a:rPr>
            </a:br>
            <a:endParaRPr lang="sk-SK" dirty="0"/>
          </a:p>
        </p:txBody>
      </p:sp>
    </p:spTree>
    <p:extLst>
      <p:ext uri="{BB962C8B-B14F-4D97-AF65-F5344CB8AC3E}">
        <p14:creationId xmlns:p14="http://schemas.microsoft.com/office/powerpoint/2010/main" val="14682756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graphicFrame>
        <p:nvGraphicFramePr>
          <p:cNvPr id="3" name="Objekt 2"/>
          <p:cNvGraphicFramePr>
            <a:graphicFrameLocks noChangeAspect="1"/>
          </p:cNvGraphicFramePr>
          <p:nvPr>
            <p:extLst>
              <p:ext uri="{D42A27DB-BD31-4B8C-83A1-F6EECF244321}">
                <p14:modId xmlns:p14="http://schemas.microsoft.com/office/powerpoint/2010/main" val="2063617667"/>
              </p:ext>
            </p:extLst>
          </p:nvPr>
        </p:nvGraphicFramePr>
        <p:xfrm>
          <a:off x="1859280" y="242031"/>
          <a:ext cx="7071360" cy="6317342"/>
        </p:xfrm>
        <a:graphic>
          <a:graphicData uri="http://schemas.openxmlformats.org/presentationml/2006/ole">
            <mc:AlternateContent xmlns:mc="http://schemas.openxmlformats.org/markup-compatibility/2006">
              <mc:Choice xmlns:v="urn:schemas-microsoft-com:vml" Requires="v">
                <p:oleObj name="Dokument" r:id="rId2" imgW="5746651" imgH="5133494" progId="Word.Document.12">
                  <p:embed/>
                </p:oleObj>
              </mc:Choice>
              <mc:Fallback>
                <p:oleObj name="Dokument" r:id="rId2" imgW="5746651" imgH="5133494" progId="Word.Document.12">
                  <p:embed/>
                  <p:pic>
                    <p:nvPicPr>
                      <p:cNvPr id="0" name=""/>
                      <p:cNvPicPr/>
                      <p:nvPr/>
                    </p:nvPicPr>
                    <p:blipFill>
                      <a:blip r:embed="rId3"/>
                      <a:stretch>
                        <a:fillRect/>
                      </a:stretch>
                    </p:blipFill>
                    <p:spPr>
                      <a:xfrm>
                        <a:off x="1859280" y="242031"/>
                        <a:ext cx="7071360" cy="6317342"/>
                      </a:xfrm>
                      <a:prstGeom prst="rect">
                        <a:avLst/>
                      </a:prstGeom>
                    </p:spPr>
                  </p:pic>
                </p:oleObj>
              </mc:Fallback>
            </mc:AlternateContent>
          </a:graphicData>
        </a:graphic>
      </p:graphicFrame>
    </p:spTree>
    <p:extLst>
      <p:ext uri="{BB962C8B-B14F-4D97-AF65-F5344CB8AC3E}">
        <p14:creationId xmlns:p14="http://schemas.microsoft.com/office/powerpoint/2010/main" val="32481441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19743" y="-178113"/>
            <a:ext cx="12192000" cy="3440344"/>
          </a:xfrm>
          <a:prstGeom prst="rect">
            <a:avLst/>
          </a:prstGeom>
          <a:gradFill flip="none" rotWithShape="1">
            <a:gsLst>
              <a:gs pos="1000">
                <a:srgbClr val="37333B">
                  <a:alpha val="94000"/>
                </a:srgbClr>
              </a:gs>
              <a:gs pos="100000">
                <a:srgbClr val="37333B"/>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 name="Straight Connector 1"/>
          <p:cNvCxnSpPr/>
          <p:nvPr/>
        </p:nvCxnSpPr>
        <p:spPr>
          <a:xfrm>
            <a:off x="6094402" y="6027758"/>
            <a:ext cx="0" cy="830242"/>
          </a:xfrm>
          <a:prstGeom prst="line">
            <a:avLst/>
          </a:prstGeom>
          <a:ln>
            <a:solidFill>
              <a:srgbClr val="FF9F1B"/>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5973061" y="5785076"/>
            <a:ext cx="242682" cy="242682"/>
          </a:xfrm>
          <a:prstGeom prst="rect">
            <a:avLst/>
          </a:prstGeom>
          <a:solidFill>
            <a:schemeClr val="bg1"/>
          </a:solidFill>
          <a:ln w="101600">
            <a:solidFill>
              <a:srgbClr val="FF9F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p:cNvGrpSpPr/>
          <p:nvPr/>
        </p:nvGrpSpPr>
        <p:grpSpPr>
          <a:xfrm>
            <a:off x="4746529" y="4068061"/>
            <a:ext cx="2698943" cy="1304005"/>
            <a:chOff x="6674966" y="4189402"/>
            <a:chExt cx="2698943" cy="1304005"/>
          </a:xfrm>
        </p:grpSpPr>
        <p:sp>
          <p:nvSpPr>
            <p:cNvPr id="5" name="Rectangle 4"/>
            <p:cNvSpPr/>
            <p:nvPr/>
          </p:nvSpPr>
          <p:spPr>
            <a:xfrm>
              <a:off x="6674966" y="4539300"/>
              <a:ext cx="2698943" cy="954107"/>
            </a:xfrm>
            <a:prstGeom prst="rect">
              <a:avLst/>
            </a:prstGeom>
          </p:spPr>
          <p:txBody>
            <a:bodyPr wrap="square">
              <a:spAutoFit/>
            </a:bodyPr>
            <a:lstStyle/>
            <a:p>
              <a:pPr algn="ctr"/>
              <a:r>
                <a:rPr lang="en-US" sz="1400" dirty="0">
                  <a:solidFill>
                    <a:schemeClr val="tx1">
                      <a:lumMod val="75000"/>
                      <a:lumOff val="25000"/>
                    </a:schemeClr>
                  </a:solidFill>
                  <a:ea typeface="Roboto Medium" charset="0"/>
                  <a:cs typeface="Roboto Medium" charset="0"/>
                </a:rPr>
                <a:t>Far far away</a:t>
              </a:r>
              <a:r>
                <a:rPr lang="en-US" sz="1400" dirty="0">
                  <a:solidFill>
                    <a:schemeClr val="tx1">
                      <a:lumMod val="75000"/>
                      <a:lumOff val="25000"/>
                    </a:schemeClr>
                  </a:solidFill>
                  <a:ea typeface="Roboto Thin" charset="0"/>
                  <a:cs typeface="Roboto Thin" charset="0"/>
                </a:rPr>
                <a:t>, behind the word mountains, far from the countries </a:t>
              </a:r>
              <a:r>
                <a:rPr lang="en-US" sz="1400" dirty="0" err="1">
                  <a:solidFill>
                    <a:schemeClr val="tx1">
                      <a:lumMod val="75000"/>
                      <a:lumOff val="25000"/>
                    </a:schemeClr>
                  </a:solidFill>
                  <a:ea typeface="Roboto Thin" charset="0"/>
                  <a:cs typeface="Roboto Thin" charset="0"/>
                </a:rPr>
                <a:t>Vokalia</a:t>
              </a:r>
              <a:r>
                <a:rPr lang="en-US" sz="1400" dirty="0">
                  <a:solidFill>
                    <a:schemeClr val="tx1">
                      <a:lumMod val="75000"/>
                      <a:lumOff val="25000"/>
                    </a:schemeClr>
                  </a:solidFill>
                  <a:ea typeface="Roboto Thin" charset="0"/>
                  <a:cs typeface="Roboto Thin" charset="0"/>
                </a:rPr>
                <a:t> and </a:t>
              </a:r>
              <a:r>
                <a:rPr lang="en-US" sz="1400" dirty="0" err="1">
                  <a:solidFill>
                    <a:schemeClr val="tx1">
                      <a:lumMod val="75000"/>
                      <a:lumOff val="25000"/>
                    </a:schemeClr>
                  </a:solidFill>
                  <a:ea typeface="Roboto Thin" charset="0"/>
                  <a:cs typeface="Roboto Thin" charset="0"/>
                </a:rPr>
                <a:t>Consonantia</a:t>
              </a:r>
              <a:r>
                <a:rPr lang="en-US" sz="1400" dirty="0">
                  <a:solidFill>
                    <a:schemeClr val="tx1">
                      <a:lumMod val="75000"/>
                      <a:lumOff val="25000"/>
                    </a:schemeClr>
                  </a:solidFill>
                  <a:ea typeface="Roboto Thin" charset="0"/>
                  <a:cs typeface="Roboto Thin" charset="0"/>
                </a:rPr>
                <a:t>, there live the blind texts.</a:t>
              </a:r>
            </a:p>
          </p:txBody>
        </p:sp>
        <p:sp>
          <p:nvSpPr>
            <p:cNvPr id="6" name="TextBox 5"/>
            <p:cNvSpPr txBox="1"/>
            <p:nvPr/>
          </p:nvSpPr>
          <p:spPr>
            <a:xfrm>
              <a:off x="7578643" y="4189402"/>
              <a:ext cx="891591" cy="369332"/>
            </a:xfrm>
            <a:prstGeom prst="rect">
              <a:avLst/>
            </a:prstGeom>
            <a:noFill/>
          </p:spPr>
          <p:txBody>
            <a:bodyPr wrap="none" rtlCol="0">
              <a:spAutoFit/>
            </a:bodyPr>
            <a:lstStyle/>
            <a:p>
              <a:pPr algn="ctr"/>
              <a:r>
                <a:rPr lang="sk-SK" dirty="0">
                  <a:solidFill>
                    <a:schemeClr val="tx1">
                      <a:lumMod val="75000"/>
                      <a:lumOff val="25000"/>
                    </a:schemeClr>
                  </a:solidFill>
                  <a:ea typeface="Nexa Bold" charset="0"/>
                  <a:cs typeface="Nexa Bold" charset="0"/>
                </a:rPr>
                <a:t>NADPIS</a:t>
              </a:r>
              <a:endParaRPr lang="en-US" dirty="0">
                <a:solidFill>
                  <a:schemeClr val="tx1">
                    <a:lumMod val="75000"/>
                    <a:lumOff val="25000"/>
                  </a:schemeClr>
                </a:solidFill>
                <a:ea typeface="Nexa Bold" charset="0"/>
                <a:cs typeface="Nexa Bold" charset="0"/>
              </a:endParaRPr>
            </a:p>
          </p:txBody>
        </p:sp>
      </p:grpSp>
      <p:sp>
        <p:nvSpPr>
          <p:cNvPr id="10" name="TextBox 9"/>
          <p:cNvSpPr txBox="1"/>
          <p:nvPr/>
        </p:nvSpPr>
        <p:spPr>
          <a:xfrm>
            <a:off x="4206194" y="1274572"/>
            <a:ext cx="3779624" cy="1015663"/>
          </a:xfrm>
          <a:prstGeom prst="rect">
            <a:avLst/>
          </a:prstGeom>
          <a:noFill/>
        </p:spPr>
        <p:txBody>
          <a:bodyPr wrap="none" rtlCol="0">
            <a:spAutoFit/>
          </a:bodyPr>
          <a:lstStyle/>
          <a:p>
            <a:pPr algn="ctr"/>
            <a:r>
              <a:rPr lang="sk-SK" sz="6000" dirty="0">
                <a:solidFill>
                  <a:schemeClr val="bg1"/>
                </a:solidFill>
                <a:ea typeface="Nexa Bold" charset="0"/>
                <a:cs typeface="Nexa Bold" charset="0"/>
              </a:rPr>
              <a:t>ČASOVÁ OS</a:t>
            </a:r>
            <a:endParaRPr lang="en-US" sz="6000" dirty="0">
              <a:solidFill>
                <a:schemeClr val="bg1"/>
              </a:solidFill>
              <a:ea typeface="Nexa Bold" charset="0"/>
              <a:cs typeface="Nexa Bold" charset="0"/>
            </a:endParaRPr>
          </a:p>
        </p:txBody>
      </p:sp>
      <p:sp>
        <p:nvSpPr>
          <p:cNvPr id="11" name="Rectangle 10"/>
          <p:cNvSpPr/>
          <p:nvPr/>
        </p:nvSpPr>
        <p:spPr>
          <a:xfrm>
            <a:off x="5317453" y="-893688"/>
            <a:ext cx="1553898" cy="1553898"/>
          </a:xfrm>
          <a:prstGeom prst="rect">
            <a:avLst/>
          </a:prstGeom>
          <a:noFill/>
          <a:ln w="101600">
            <a:solidFill>
              <a:srgbClr val="FF9F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5380373" y="2351976"/>
            <a:ext cx="1431255" cy="0"/>
          </a:xfrm>
          <a:prstGeom prst="line">
            <a:avLst/>
          </a:prstGeom>
          <a:ln>
            <a:solidFill>
              <a:srgbClr val="FF9F1B"/>
            </a:solidFill>
          </a:ln>
        </p:spPr>
        <p:style>
          <a:lnRef idx="1">
            <a:schemeClr val="accent1"/>
          </a:lnRef>
          <a:fillRef idx="0">
            <a:schemeClr val="accent1"/>
          </a:fillRef>
          <a:effectRef idx="0">
            <a:schemeClr val="accent1"/>
          </a:effectRef>
          <a:fontRef idx="minor">
            <a:schemeClr val="tx1"/>
          </a:fontRef>
        </p:style>
      </p:cxnSp>
      <p:pic>
        <p:nvPicPr>
          <p:cNvPr id="7" name="Obrázo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3600" y="0"/>
            <a:ext cx="8258629" cy="6857999"/>
          </a:xfrm>
          <a:prstGeom prst="rect">
            <a:avLst/>
          </a:prstGeom>
        </p:spPr>
      </p:pic>
    </p:spTree>
    <p:extLst>
      <p:ext uri="{BB962C8B-B14F-4D97-AF65-F5344CB8AC3E}">
        <p14:creationId xmlns:p14="http://schemas.microsoft.com/office/powerpoint/2010/main" val="33865692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103429" y="0"/>
            <a:ext cx="1088570" cy="6858000"/>
          </a:xfrm>
          <a:prstGeom prst="rect">
            <a:avLst/>
          </a:prstGeom>
          <a:solidFill>
            <a:srgbClr val="3733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358346" y="358346"/>
            <a:ext cx="679622" cy="679622"/>
          </a:xfrm>
          <a:prstGeom prst="rect">
            <a:avLst/>
          </a:prstGeom>
          <a:solidFill>
            <a:srgbClr val="FF9F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32">
            <a:extLst>
              <a:ext uri="{FF2B5EF4-FFF2-40B4-BE49-F238E27FC236}">
                <a16:creationId xmlns:a16="http://schemas.microsoft.com/office/drawing/2014/main" id="{01252B98-D191-443F-92F4-A56850871523}"/>
              </a:ext>
            </a:extLst>
          </p:cNvPr>
          <p:cNvSpPr txBox="1"/>
          <p:nvPr/>
        </p:nvSpPr>
        <p:spPr>
          <a:xfrm>
            <a:off x="358346" y="6301947"/>
            <a:ext cx="654346" cy="246221"/>
          </a:xfrm>
          <a:prstGeom prst="rect">
            <a:avLst/>
          </a:prstGeom>
          <a:noFill/>
        </p:spPr>
        <p:txBody>
          <a:bodyPr wrap="none" rtlCol="0">
            <a:spAutoFit/>
          </a:bodyPr>
          <a:lstStyle/>
          <a:p>
            <a:r>
              <a:rPr lang="en-US" sz="1000" b="1" dirty="0">
                <a:solidFill>
                  <a:schemeClr val="tx1">
                    <a:lumMod val="75000"/>
                    <a:lumOff val="25000"/>
                  </a:schemeClr>
                </a:solidFill>
                <a:ea typeface="Roboto Medium" charset="0"/>
                <a:cs typeface="Roboto Medium" charset="0"/>
              </a:rPr>
              <a:t>Slide</a:t>
            </a:r>
            <a:r>
              <a:rPr lang="en-US" sz="1000" dirty="0">
                <a:solidFill>
                  <a:schemeClr val="tx1">
                    <a:lumMod val="75000"/>
                    <a:lumOff val="25000"/>
                  </a:schemeClr>
                </a:solidFill>
                <a:ea typeface="Roboto Medium" charset="0"/>
                <a:cs typeface="Roboto Medium" charset="0"/>
              </a:rPr>
              <a:t> / </a:t>
            </a:r>
            <a:r>
              <a:rPr lang="sk-SK" sz="1000" dirty="0">
                <a:solidFill>
                  <a:schemeClr val="tx1">
                    <a:lumMod val="75000"/>
                    <a:lumOff val="25000"/>
                  </a:schemeClr>
                </a:solidFill>
                <a:ea typeface="Roboto Medium" charset="0"/>
                <a:cs typeface="Roboto Medium" charset="0"/>
              </a:rPr>
              <a:t> </a:t>
            </a:r>
            <a:fld id="{2B5BFC6D-B859-4C2D-9CEB-E6CBC04EB439}" type="slidenum">
              <a:rPr lang="sk-SK" sz="1000" smtClean="0">
                <a:solidFill>
                  <a:schemeClr val="tx1">
                    <a:lumMod val="75000"/>
                    <a:lumOff val="25000"/>
                  </a:schemeClr>
                </a:solidFill>
                <a:ea typeface="Roboto Thin" charset="0"/>
                <a:cs typeface="Roboto Thin" charset="0"/>
              </a:rPr>
              <a:t>5</a:t>
            </a:fld>
            <a:endParaRPr lang="en-US" sz="1000" dirty="0">
              <a:solidFill>
                <a:schemeClr val="tx1">
                  <a:lumMod val="75000"/>
                  <a:lumOff val="25000"/>
                </a:schemeClr>
              </a:solidFill>
              <a:ea typeface="Roboto Thin" charset="0"/>
              <a:cs typeface="Roboto Thin" charset="0"/>
            </a:endParaRPr>
          </a:p>
        </p:txBody>
      </p:sp>
      <p:sp>
        <p:nvSpPr>
          <p:cNvPr id="3" name="Picture Placeholder 2"/>
          <p:cNvSpPr>
            <a:spLocks noGrp="1"/>
          </p:cNvSpPr>
          <p:nvPr>
            <p:ph type="pic" sz="quarter" idx="10"/>
          </p:nvPr>
        </p:nvSpPr>
        <p:spPr/>
      </p:sp>
      <p:pic>
        <p:nvPicPr>
          <p:cNvPr id="9" name="Obrázok 8">
            <a:extLst>
              <a:ext uri="{FF2B5EF4-FFF2-40B4-BE49-F238E27FC236}">
                <a16:creationId xmlns:a16="http://schemas.microsoft.com/office/drawing/2014/main" id="{3119FF94-913C-4DC9-806B-A7988F6CE142}"/>
              </a:ext>
            </a:extLst>
          </p:cNvPr>
          <p:cNvPicPr>
            <a:picLocks noChangeAspect="1"/>
          </p:cNvPicPr>
          <p:nvPr/>
        </p:nvPicPr>
        <p:blipFill>
          <a:blip r:embed="rId3"/>
          <a:stretch>
            <a:fillRect/>
          </a:stretch>
        </p:blipFill>
        <p:spPr>
          <a:xfrm>
            <a:off x="440312" y="406671"/>
            <a:ext cx="532946" cy="604238"/>
          </a:xfrm>
          <a:prstGeom prst="rect">
            <a:avLst/>
          </a:prstGeom>
        </p:spPr>
      </p:pic>
      <p:sp>
        <p:nvSpPr>
          <p:cNvPr id="2" name="Obdĺžnik 1"/>
          <p:cNvSpPr/>
          <p:nvPr/>
        </p:nvSpPr>
        <p:spPr>
          <a:xfrm>
            <a:off x="176526" y="985474"/>
            <a:ext cx="4197766" cy="6416757"/>
          </a:xfrm>
          <a:prstGeom prst="rect">
            <a:avLst/>
          </a:prstGeom>
        </p:spPr>
        <p:txBody>
          <a:bodyPr wrap="square">
            <a:spAutoFit/>
          </a:bodyPr>
          <a:lstStyle/>
          <a:p>
            <a:r>
              <a:rPr lang="sk-SK" dirty="0"/>
              <a:t>https://www.go4insight.com/post/inform%C3%A1cie-o-politickom-a-spolo%C4%8Denskom-dian%C3%AD-st%C3%A1le-najviac-%C4%8Derp%C3%A1me-z-tv-spr%C3%A1v</a:t>
            </a:r>
          </a:p>
          <a:p>
            <a:pPr>
              <a:lnSpc>
                <a:spcPct val="107000"/>
              </a:lnSpc>
            </a:pPr>
            <a:endParaRPr lang="sk-SK" dirty="0"/>
          </a:p>
          <a:p>
            <a:pPr>
              <a:lnSpc>
                <a:spcPct val="107000"/>
              </a:lnSpc>
            </a:pPr>
            <a:r>
              <a:rPr lang="sk-SK" dirty="0"/>
              <a:t>Záujem o politiku rastie aj so zvyšujúcim sa vekom. </a:t>
            </a:r>
          </a:p>
          <a:p>
            <a:pPr>
              <a:lnSpc>
                <a:spcPct val="107000"/>
              </a:lnSpc>
            </a:pPr>
            <a:r>
              <a:rPr lang="sk-SK" dirty="0">
                <a:solidFill>
                  <a:srgbClr val="0070C0"/>
                </a:solidFill>
              </a:rPr>
              <a:t>51 % populácie Slovenska deklarovalo, že TV správy sú ich hlavným zdrojom informácií. </a:t>
            </a:r>
          </a:p>
          <a:p>
            <a:pPr>
              <a:lnSpc>
                <a:spcPct val="107000"/>
              </a:lnSpc>
            </a:pPr>
            <a:r>
              <a:rPr lang="sk-SK" dirty="0">
                <a:solidFill>
                  <a:srgbClr val="0070C0"/>
                </a:solidFill>
              </a:rPr>
              <a:t>21 % označilo, že to sú internetové spravodajské portály.</a:t>
            </a:r>
          </a:p>
          <a:p>
            <a:pPr>
              <a:lnSpc>
                <a:spcPct val="107000"/>
              </a:lnSpc>
            </a:pPr>
            <a:r>
              <a:rPr lang="sk-SK" dirty="0"/>
              <a:t>8% získava informácie predovšetkým zo sociálnych sietí, internet je primárnym zdrojom pre 30% slovenskej populácie. </a:t>
            </a:r>
          </a:p>
          <a:p>
            <a:pPr>
              <a:lnSpc>
                <a:spcPct val="107000"/>
              </a:lnSpc>
            </a:pPr>
            <a:r>
              <a:rPr lang="sk-SK" dirty="0"/>
              <a:t>Ďalšími zdrojmi sú rozhovory s rodinou a priateľmi, správy v rádiu a tlačené médiá. </a:t>
            </a:r>
          </a:p>
          <a:p>
            <a:pPr>
              <a:lnSpc>
                <a:spcPct val="107000"/>
              </a:lnSpc>
            </a:pPr>
            <a:endParaRPr lang="sk-SK" dirty="0"/>
          </a:p>
          <a:p>
            <a:pPr>
              <a:lnSpc>
                <a:spcPct val="107000"/>
              </a:lnSpc>
            </a:pPr>
            <a:endParaRPr lang="sk-SK" dirty="0"/>
          </a:p>
          <a:p>
            <a:pPr>
              <a:lnSpc>
                <a:spcPct val="107000"/>
              </a:lnSpc>
            </a:pPr>
            <a:endParaRPr lang="sk-SK" dirty="0"/>
          </a:p>
          <a:p>
            <a:pPr>
              <a:lnSpc>
                <a:spcPct val="107000"/>
              </a:lnSpc>
              <a:spcAft>
                <a:spcPts val="0"/>
              </a:spcAft>
            </a:pPr>
            <a:endParaRPr lang="sk-SK" sz="1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3" name="Obrázok 12"/>
          <p:cNvPicPr>
            <a:picLocks noChangeAspect="1"/>
          </p:cNvPicPr>
          <p:nvPr/>
        </p:nvPicPr>
        <p:blipFill>
          <a:blip r:embed="rId4"/>
          <a:stretch>
            <a:fillRect/>
          </a:stretch>
        </p:blipFill>
        <p:spPr>
          <a:xfrm>
            <a:off x="4232955" y="1512277"/>
            <a:ext cx="7791466" cy="4380067"/>
          </a:xfrm>
          <a:prstGeom prst="rect">
            <a:avLst/>
          </a:prstGeom>
        </p:spPr>
      </p:pic>
    </p:spTree>
    <p:extLst>
      <p:ext uri="{BB962C8B-B14F-4D97-AF65-F5344CB8AC3E}">
        <p14:creationId xmlns:p14="http://schemas.microsoft.com/office/powerpoint/2010/main" val="33135036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103429" y="0"/>
            <a:ext cx="1088570" cy="6858000"/>
          </a:xfrm>
          <a:prstGeom prst="rect">
            <a:avLst/>
          </a:prstGeom>
          <a:solidFill>
            <a:srgbClr val="3733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358346" y="358346"/>
            <a:ext cx="679622" cy="679622"/>
          </a:xfrm>
          <a:prstGeom prst="rect">
            <a:avLst/>
          </a:prstGeom>
          <a:solidFill>
            <a:srgbClr val="FF9F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32">
            <a:extLst>
              <a:ext uri="{FF2B5EF4-FFF2-40B4-BE49-F238E27FC236}">
                <a16:creationId xmlns:a16="http://schemas.microsoft.com/office/drawing/2014/main" id="{01252B98-D191-443F-92F4-A56850871523}"/>
              </a:ext>
            </a:extLst>
          </p:cNvPr>
          <p:cNvSpPr txBox="1"/>
          <p:nvPr/>
        </p:nvSpPr>
        <p:spPr>
          <a:xfrm>
            <a:off x="358346" y="6301947"/>
            <a:ext cx="654346" cy="246221"/>
          </a:xfrm>
          <a:prstGeom prst="rect">
            <a:avLst/>
          </a:prstGeom>
          <a:noFill/>
        </p:spPr>
        <p:txBody>
          <a:bodyPr wrap="none" rtlCol="0">
            <a:spAutoFit/>
          </a:bodyPr>
          <a:lstStyle/>
          <a:p>
            <a:r>
              <a:rPr lang="en-US" sz="1000" b="1" dirty="0">
                <a:solidFill>
                  <a:schemeClr val="tx1">
                    <a:lumMod val="75000"/>
                    <a:lumOff val="25000"/>
                  </a:schemeClr>
                </a:solidFill>
                <a:ea typeface="Roboto Medium" charset="0"/>
                <a:cs typeface="Roboto Medium" charset="0"/>
              </a:rPr>
              <a:t>Slide</a:t>
            </a:r>
            <a:r>
              <a:rPr lang="en-US" sz="1000" dirty="0">
                <a:solidFill>
                  <a:schemeClr val="tx1">
                    <a:lumMod val="75000"/>
                    <a:lumOff val="25000"/>
                  </a:schemeClr>
                </a:solidFill>
                <a:ea typeface="Roboto Medium" charset="0"/>
                <a:cs typeface="Roboto Medium" charset="0"/>
              </a:rPr>
              <a:t> / </a:t>
            </a:r>
            <a:r>
              <a:rPr lang="sk-SK" sz="1000" dirty="0">
                <a:solidFill>
                  <a:schemeClr val="tx1">
                    <a:lumMod val="75000"/>
                    <a:lumOff val="25000"/>
                  </a:schemeClr>
                </a:solidFill>
                <a:ea typeface="Roboto Medium" charset="0"/>
                <a:cs typeface="Roboto Medium" charset="0"/>
              </a:rPr>
              <a:t> </a:t>
            </a:r>
            <a:fld id="{2B5BFC6D-B859-4C2D-9CEB-E6CBC04EB439}" type="slidenum">
              <a:rPr lang="sk-SK" sz="1000" smtClean="0">
                <a:solidFill>
                  <a:schemeClr val="tx1">
                    <a:lumMod val="75000"/>
                    <a:lumOff val="25000"/>
                  </a:schemeClr>
                </a:solidFill>
                <a:ea typeface="Roboto Thin" charset="0"/>
                <a:cs typeface="Roboto Thin" charset="0"/>
              </a:rPr>
              <a:t>6</a:t>
            </a:fld>
            <a:endParaRPr lang="en-US" sz="1000" dirty="0">
              <a:solidFill>
                <a:schemeClr val="tx1">
                  <a:lumMod val="75000"/>
                  <a:lumOff val="25000"/>
                </a:schemeClr>
              </a:solidFill>
              <a:ea typeface="Roboto Thin" charset="0"/>
              <a:cs typeface="Roboto Thin" charset="0"/>
            </a:endParaRPr>
          </a:p>
        </p:txBody>
      </p:sp>
      <p:sp>
        <p:nvSpPr>
          <p:cNvPr id="3" name="Picture Placeholder 2"/>
          <p:cNvSpPr>
            <a:spLocks noGrp="1"/>
          </p:cNvSpPr>
          <p:nvPr>
            <p:ph type="pic" sz="quarter" idx="10"/>
          </p:nvPr>
        </p:nvSpPr>
        <p:spPr/>
      </p:sp>
      <p:pic>
        <p:nvPicPr>
          <p:cNvPr id="9" name="Obrázok 8">
            <a:extLst>
              <a:ext uri="{FF2B5EF4-FFF2-40B4-BE49-F238E27FC236}">
                <a16:creationId xmlns:a16="http://schemas.microsoft.com/office/drawing/2014/main" id="{3119FF94-913C-4DC9-806B-A7988F6CE142}"/>
              </a:ext>
            </a:extLst>
          </p:cNvPr>
          <p:cNvPicPr>
            <a:picLocks noChangeAspect="1"/>
          </p:cNvPicPr>
          <p:nvPr/>
        </p:nvPicPr>
        <p:blipFill>
          <a:blip r:embed="rId3"/>
          <a:stretch>
            <a:fillRect/>
          </a:stretch>
        </p:blipFill>
        <p:spPr>
          <a:xfrm>
            <a:off x="440312" y="406671"/>
            <a:ext cx="532946" cy="604238"/>
          </a:xfrm>
          <a:prstGeom prst="rect">
            <a:avLst/>
          </a:prstGeom>
        </p:spPr>
      </p:pic>
      <p:sp>
        <p:nvSpPr>
          <p:cNvPr id="2" name="Obdĺžnik 1"/>
          <p:cNvSpPr/>
          <p:nvPr/>
        </p:nvSpPr>
        <p:spPr>
          <a:xfrm>
            <a:off x="156124" y="698157"/>
            <a:ext cx="4505484" cy="5031955"/>
          </a:xfrm>
          <a:prstGeom prst="rect">
            <a:avLst/>
          </a:prstGeom>
        </p:spPr>
        <p:txBody>
          <a:bodyPr wrap="square">
            <a:spAutoFit/>
          </a:bodyPr>
          <a:lstStyle/>
          <a:p>
            <a:pPr>
              <a:lnSpc>
                <a:spcPct val="107000"/>
              </a:lnSpc>
            </a:pPr>
            <a:endParaRPr lang="sk-SK" dirty="0"/>
          </a:p>
          <a:p>
            <a:pPr>
              <a:lnSpc>
                <a:spcPct val="107000"/>
              </a:lnSpc>
            </a:pPr>
            <a:endParaRPr lang="sk-SK" dirty="0"/>
          </a:p>
          <a:p>
            <a:pPr>
              <a:lnSpc>
                <a:spcPct val="107000"/>
              </a:lnSpc>
            </a:pPr>
            <a:r>
              <a:rPr lang="sk-SK" sz="2400" dirty="0">
                <a:solidFill>
                  <a:srgbClr val="0070C0"/>
                </a:solidFill>
              </a:rPr>
              <a:t>Tí, čo sa najviac zaujímajú o spoločenské a politické dianie (18% populácie) výrazne viac preferujú internet pred ostatnými médiami. </a:t>
            </a:r>
          </a:p>
          <a:p>
            <a:pPr>
              <a:lnSpc>
                <a:spcPct val="107000"/>
              </a:lnSpc>
            </a:pPr>
            <a:r>
              <a:rPr lang="sk-SK" sz="2400" dirty="0">
                <a:solidFill>
                  <a:srgbClr val="0070C0"/>
                </a:solidFill>
              </a:rPr>
              <a:t>Čím viac sa niekto zaujíma o svet naokolo, internet sa stáva jeho preferovaným zdrojom. </a:t>
            </a:r>
            <a:r>
              <a:rPr lang="sk-SK" sz="2400" dirty="0"/>
              <a:t>To platí aj pre starších ľudí, kde je využívanie internetu stále nie úplne bežnou činnosťou.</a:t>
            </a:r>
          </a:p>
        </p:txBody>
      </p:sp>
      <p:pic>
        <p:nvPicPr>
          <p:cNvPr id="8" name="Obrázok 7"/>
          <p:cNvPicPr>
            <a:picLocks noChangeAspect="1"/>
          </p:cNvPicPr>
          <p:nvPr/>
        </p:nvPicPr>
        <p:blipFill>
          <a:blip r:embed="rId4"/>
          <a:stretch>
            <a:fillRect/>
          </a:stretch>
        </p:blipFill>
        <p:spPr>
          <a:xfrm>
            <a:off x="4434673" y="1037969"/>
            <a:ext cx="8077396" cy="4540806"/>
          </a:xfrm>
          <a:prstGeom prst="rect">
            <a:avLst/>
          </a:prstGeom>
        </p:spPr>
      </p:pic>
    </p:spTree>
    <p:extLst>
      <p:ext uri="{BB962C8B-B14F-4D97-AF65-F5344CB8AC3E}">
        <p14:creationId xmlns:p14="http://schemas.microsoft.com/office/powerpoint/2010/main" val="41257133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103429" y="0"/>
            <a:ext cx="1088570" cy="6858000"/>
          </a:xfrm>
          <a:prstGeom prst="rect">
            <a:avLst/>
          </a:prstGeom>
          <a:solidFill>
            <a:srgbClr val="3733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358346" y="358346"/>
            <a:ext cx="679622" cy="679622"/>
          </a:xfrm>
          <a:prstGeom prst="rect">
            <a:avLst/>
          </a:prstGeom>
          <a:solidFill>
            <a:srgbClr val="FF9F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32">
            <a:extLst>
              <a:ext uri="{FF2B5EF4-FFF2-40B4-BE49-F238E27FC236}">
                <a16:creationId xmlns:a16="http://schemas.microsoft.com/office/drawing/2014/main" id="{01252B98-D191-443F-92F4-A56850871523}"/>
              </a:ext>
            </a:extLst>
          </p:cNvPr>
          <p:cNvSpPr txBox="1"/>
          <p:nvPr/>
        </p:nvSpPr>
        <p:spPr>
          <a:xfrm>
            <a:off x="358346" y="6301947"/>
            <a:ext cx="654346" cy="246221"/>
          </a:xfrm>
          <a:prstGeom prst="rect">
            <a:avLst/>
          </a:prstGeom>
          <a:noFill/>
        </p:spPr>
        <p:txBody>
          <a:bodyPr wrap="none" rtlCol="0">
            <a:spAutoFit/>
          </a:bodyPr>
          <a:lstStyle/>
          <a:p>
            <a:r>
              <a:rPr lang="en-US" sz="1000" b="1" dirty="0">
                <a:solidFill>
                  <a:schemeClr val="tx1">
                    <a:lumMod val="75000"/>
                    <a:lumOff val="25000"/>
                  </a:schemeClr>
                </a:solidFill>
                <a:ea typeface="Roboto Medium" charset="0"/>
                <a:cs typeface="Roboto Medium" charset="0"/>
              </a:rPr>
              <a:t>Slide</a:t>
            </a:r>
            <a:r>
              <a:rPr lang="en-US" sz="1000" dirty="0">
                <a:solidFill>
                  <a:schemeClr val="tx1">
                    <a:lumMod val="75000"/>
                    <a:lumOff val="25000"/>
                  </a:schemeClr>
                </a:solidFill>
                <a:ea typeface="Roboto Medium" charset="0"/>
                <a:cs typeface="Roboto Medium" charset="0"/>
              </a:rPr>
              <a:t> / </a:t>
            </a:r>
            <a:r>
              <a:rPr lang="sk-SK" sz="1000" dirty="0">
                <a:solidFill>
                  <a:schemeClr val="tx1">
                    <a:lumMod val="75000"/>
                    <a:lumOff val="25000"/>
                  </a:schemeClr>
                </a:solidFill>
                <a:ea typeface="Roboto Medium" charset="0"/>
                <a:cs typeface="Roboto Medium" charset="0"/>
              </a:rPr>
              <a:t> </a:t>
            </a:r>
            <a:fld id="{2B5BFC6D-B859-4C2D-9CEB-E6CBC04EB439}" type="slidenum">
              <a:rPr lang="sk-SK" sz="1000" smtClean="0">
                <a:solidFill>
                  <a:schemeClr val="tx1">
                    <a:lumMod val="75000"/>
                    <a:lumOff val="25000"/>
                  </a:schemeClr>
                </a:solidFill>
                <a:ea typeface="Roboto Thin" charset="0"/>
                <a:cs typeface="Roboto Thin" charset="0"/>
              </a:rPr>
              <a:t>7</a:t>
            </a:fld>
            <a:endParaRPr lang="en-US" sz="1000" dirty="0">
              <a:solidFill>
                <a:schemeClr val="tx1">
                  <a:lumMod val="75000"/>
                  <a:lumOff val="25000"/>
                </a:schemeClr>
              </a:solidFill>
              <a:ea typeface="Roboto Thin" charset="0"/>
              <a:cs typeface="Roboto Thin" charset="0"/>
            </a:endParaRPr>
          </a:p>
        </p:txBody>
      </p:sp>
      <p:sp>
        <p:nvSpPr>
          <p:cNvPr id="3" name="Picture Placeholder 2"/>
          <p:cNvSpPr>
            <a:spLocks noGrp="1"/>
          </p:cNvSpPr>
          <p:nvPr>
            <p:ph type="pic" sz="quarter" idx="10"/>
          </p:nvPr>
        </p:nvSpPr>
        <p:spPr/>
      </p:sp>
      <p:pic>
        <p:nvPicPr>
          <p:cNvPr id="9" name="Obrázok 8">
            <a:extLst>
              <a:ext uri="{FF2B5EF4-FFF2-40B4-BE49-F238E27FC236}">
                <a16:creationId xmlns:a16="http://schemas.microsoft.com/office/drawing/2014/main" id="{3119FF94-913C-4DC9-806B-A7988F6CE142}"/>
              </a:ext>
            </a:extLst>
          </p:cNvPr>
          <p:cNvPicPr>
            <a:picLocks noChangeAspect="1"/>
          </p:cNvPicPr>
          <p:nvPr/>
        </p:nvPicPr>
        <p:blipFill>
          <a:blip r:embed="rId3"/>
          <a:stretch>
            <a:fillRect/>
          </a:stretch>
        </p:blipFill>
        <p:spPr>
          <a:xfrm>
            <a:off x="440312" y="406671"/>
            <a:ext cx="532946" cy="604238"/>
          </a:xfrm>
          <a:prstGeom prst="rect">
            <a:avLst/>
          </a:prstGeom>
        </p:spPr>
      </p:pic>
      <p:sp>
        <p:nvSpPr>
          <p:cNvPr id="2" name="Obdĺžnik 1"/>
          <p:cNvSpPr/>
          <p:nvPr/>
        </p:nvSpPr>
        <p:spPr>
          <a:xfrm>
            <a:off x="358346" y="1139994"/>
            <a:ext cx="4005664" cy="1477328"/>
          </a:xfrm>
          <a:prstGeom prst="rect">
            <a:avLst/>
          </a:prstGeom>
        </p:spPr>
        <p:txBody>
          <a:bodyPr wrap="square">
            <a:spAutoFit/>
          </a:bodyPr>
          <a:lstStyle/>
          <a:p>
            <a:endParaRPr lang="sk-SK" dirty="0"/>
          </a:p>
          <a:p>
            <a:endParaRPr lang="sk-SK" dirty="0"/>
          </a:p>
          <a:p>
            <a:br>
              <a:rPr lang="sk-SK" dirty="0"/>
            </a:br>
            <a:endParaRPr lang="sk-SK" dirty="0"/>
          </a:p>
          <a:p>
            <a:endParaRPr lang="sk-SK" dirty="0"/>
          </a:p>
        </p:txBody>
      </p:sp>
      <p:sp>
        <p:nvSpPr>
          <p:cNvPr id="5" name="Obdĺžnik 4"/>
          <p:cNvSpPr/>
          <p:nvPr/>
        </p:nvSpPr>
        <p:spPr>
          <a:xfrm>
            <a:off x="1450732" y="201276"/>
            <a:ext cx="8950568" cy="954107"/>
          </a:xfrm>
          <a:prstGeom prst="rect">
            <a:avLst/>
          </a:prstGeom>
        </p:spPr>
        <p:txBody>
          <a:bodyPr wrap="square">
            <a:spAutoFit/>
          </a:bodyPr>
          <a:lstStyle/>
          <a:p>
            <a:r>
              <a:rPr lang="sk-SK" sz="2800" dirty="0">
                <a:solidFill>
                  <a:srgbClr val="FF0000"/>
                </a:solidFill>
              </a:rPr>
              <a:t>„Pokiaľ ide o online správy, zaujíma ma, čo na internete je skutočné a čo </a:t>
            </a:r>
            <a:r>
              <a:rPr lang="sk-SK" sz="2800" dirty="0" err="1">
                <a:solidFill>
                  <a:srgbClr val="FF0000"/>
                </a:solidFill>
              </a:rPr>
              <a:t>fake</a:t>
            </a:r>
            <a:r>
              <a:rPr lang="sk-SK" sz="2800" dirty="0">
                <a:solidFill>
                  <a:srgbClr val="FF0000"/>
                </a:solidFill>
              </a:rPr>
              <a:t>.“ – označte, ako s výrokom súhlasíte</a:t>
            </a:r>
          </a:p>
        </p:txBody>
      </p:sp>
      <p:pic>
        <p:nvPicPr>
          <p:cNvPr id="12" name="Obrázok 11" descr="https://ci3.googleusercontent.com/proxy/6FFgvjiE92MlzO_i9FSWm7wxZy5BEZqY5AeRM9_PRN4x3woSJgPxKUQl0TCn3SW64GUegR5lvlAeVaW5MqUhTX7_yBhc=s0-d-e1-ft#https://a-static.projektn.sk/2019/06/3-concern.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718" y="2062984"/>
            <a:ext cx="11011711" cy="4793301"/>
          </a:xfrm>
          <a:prstGeom prst="rect">
            <a:avLst/>
          </a:prstGeom>
          <a:noFill/>
          <a:ln>
            <a:noFill/>
          </a:ln>
        </p:spPr>
      </p:pic>
      <p:sp>
        <p:nvSpPr>
          <p:cNvPr id="7" name="Obdĺžnik 6"/>
          <p:cNvSpPr/>
          <p:nvPr/>
        </p:nvSpPr>
        <p:spPr>
          <a:xfrm>
            <a:off x="10524392" y="4290646"/>
            <a:ext cx="158262" cy="1512277"/>
          </a:xfrm>
          <a:prstGeom prst="rect">
            <a:avLst/>
          </a:prstGeom>
          <a:noFill/>
          <a:ln>
            <a:solidFill>
              <a:srgbClr val="FF0000"/>
            </a:soli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Tree>
    <p:extLst>
      <p:ext uri="{BB962C8B-B14F-4D97-AF65-F5344CB8AC3E}">
        <p14:creationId xmlns:p14="http://schemas.microsoft.com/office/powerpoint/2010/main" val="449028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pic>
        <p:nvPicPr>
          <p:cNvPr id="4" name="Obrázok 3"/>
          <p:cNvPicPr>
            <a:picLocks noChangeAspect="1"/>
          </p:cNvPicPr>
          <p:nvPr/>
        </p:nvPicPr>
        <p:blipFill>
          <a:blip r:embed="rId3"/>
          <a:stretch>
            <a:fillRect/>
          </a:stretch>
        </p:blipFill>
        <p:spPr>
          <a:xfrm>
            <a:off x="360486" y="263769"/>
            <a:ext cx="11711352" cy="5958289"/>
          </a:xfrm>
          <a:prstGeom prst="rect">
            <a:avLst/>
          </a:prstGeom>
        </p:spPr>
      </p:pic>
    </p:spTree>
    <p:extLst>
      <p:ext uri="{BB962C8B-B14F-4D97-AF65-F5344CB8AC3E}">
        <p14:creationId xmlns:p14="http://schemas.microsoft.com/office/powerpoint/2010/main" val="22532033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643466" y="406726"/>
            <a:ext cx="8585200" cy="3009157"/>
          </a:xfrm>
          <a:prstGeom prst="rect">
            <a:avLst/>
          </a:prstGeom>
        </p:spPr>
        <p:txBody>
          <a:bodyPr wrap="square">
            <a:spAutoFit/>
          </a:bodyPr>
          <a:lstStyle/>
          <a:p>
            <a:pPr>
              <a:lnSpc>
                <a:spcPct val="107000"/>
              </a:lnSpc>
              <a:spcAft>
                <a:spcPts val="800"/>
              </a:spcAft>
            </a:pPr>
            <a:r>
              <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https://7roxl.r.a.d.sendibm1.com/mk/mr/w6z8iMAjyoLRLhC_UIwZbB4oLFg0-afSoEThpHmr1mGTUsXpEnpflVOnR1wq8DKJ2QHJ-6BTm7ftYI1V8bF1nt8E0YZtq-TBUr0NGlKbIrlZhR18GOBrsi6jKgnf5iIyPN12jQ</a:t>
            </a:r>
            <a:endPar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k-SK" sz="2000" b="1" dirty="0"/>
              <a:t>SMER nepotrebuje </a:t>
            </a:r>
            <a:r>
              <a:rPr lang="sk-SK" sz="2000" b="1" dirty="0" err="1"/>
              <a:t>telku</a:t>
            </a:r>
            <a:r>
              <a:rPr lang="sk-SK" sz="2000" b="1" dirty="0"/>
              <a:t>, stačí mu </a:t>
            </a:r>
            <a:r>
              <a:rPr lang="sk-SK" sz="2000" b="1" dirty="0" err="1"/>
              <a:t>Youtube</a:t>
            </a:r>
            <a:endParaRPr lang="sk-SK" sz="2000" b="1" dirty="0"/>
          </a:p>
          <a:p>
            <a:pPr>
              <a:lnSpc>
                <a:spcPct val="107000"/>
              </a:lnSpc>
              <a:spcAft>
                <a:spcPts val="800"/>
              </a:spcAft>
            </a:pPr>
            <a:endParaRPr lang="sk-SK" b="1" dirty="0"/>
          </a:p>
          <a:p>
            <a:pPr>
              <a:lnSpc>
                <a:spcPct val="107000"/>
              </a:lnSpc>
              <a:spcAft>
                <a:spcPts val="800"/>
              </a:spcAft>
            </a:pPr>
            <a:endParaRPr lang="sk-SK" b="1" dirty="0"/>
          </a:p>
          <a:p>
            <a:pPr>
              <a:lnSpc>
                <a:spcPct val="107000"/>
              </a:lnSpc>
              <a:spcAft>
                <a:spcPts val="800"/>
              </a:spcAft>
            </a:pPr>
            <a:endParaRPr lang="sk-SK" b="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sk-SK" dirty="0">
              <a:latin typeface="Calibri" panose="020F0502020204030204" pitchFamily="34" charset="0"/>
              <a:ea typeface="Calibri" panose="020F0502020204030204" pitchFamily="34" charset="0"/>
              <a:cs typeface="Times New Roman" panose="02020603050405020304" pitchFamily="18" charset="0"/>
            </a:endParaRPr>
          </a:p>
        </p:txBody>
      </p:sp>
      <p:pic>
        <p:nvPicPr>
          <p:cNvPr id="6" name="Obrázok 5"/>
          <p:cNvPicPr>
            <a:picLocks noChangeAspect="1"/>
          </p:cNvPicPr>
          <p:nvPr/>
        </p:nvPicPr>
        <p:blipFill>
          <a:blip r:embed="rId3"/>
          <a:stretch>
            <a:fillRect/>
          </a:stretch>
        </p:blipFill>
        <p:spPr>
          <a:xfrm>
            <a:off x="192215" y="1911304"/>
            <a:ext cx="10117328" cy="1415846"/>
          </a:xfrm>
          <a:prstGeom prst="rect">
            <a:avLst/>
          </a:prstGeom>
        </p:spPr>
      </p:pic>
      <p:graphicFrame>
        <p:nvGraphicFramePr>
          <p:cNvPr id="7" name="Tabuľka 6"/>
          <p:cNvGraphicFramePr>
            <a:graphicFrameLocks noGrp="1"/>
          </p:cNvGraphicFramePr>
          <p:nvPr>
            <p:extLst>
              <p:ext uri="{D42A27DB-BD31-4B8C-83A1-F6EECF244321}">
                <p14:modId xmlns:p14="http://schemas.microsoft.com/office/powerpoint/2010/main" val="3016189123"/>
              </p:ext>
            </p:extLst>
          </p:nvPr>
        </p:nvGraphicFramePr>
        <p:xfrm>
          <a:off x="1292881" y="2526978"/>
          <a:ext cx="7139919" cy="3489009"/>
        </p:xfrm>
        <a:graphic>
          <a:graphicData uri="http://schemas.openxmlformats.org/drawingml/2006/table">
            <a:tbl>
              <a:tblPr firstRow="1" firstCol="1" bandRow="1"/>
              <a:tblGrid>
                <a:gridCol w="7139919">
                  <a:extLst>
                    <a:ext uri="{9D8B030D-6E8A-4147-A177-3AD203B41FA5}">
                      <a16:colId xmlns:a16="http://schemas.microsoft.com/office/drawing/2014/main" val="500407188"/>
                    </a:ext>
                  </a:extLst>
                </a:gridCol>
              </a:tblGrid>
              <a:tr h="170478">
                <a:tc>
                  <a:txBody>
                    <a:bodyPr/>
                    <a:lstStyle/>
                    <a:p>
                      <a:endParaRPr lang="sk-SK" sz="1600" dirty="0"/>
                    </a:p>
                  </a:txBody>
                  <a:tcPr marL="0" marR="0" marT="0" marB="0" anchor="ctr">
                    <a:lnL>
                      <a:noFill/>
                    </a:lnL>
                    <a:lnR>
                      <a:noFill/>
                    </a:lnR>
                    <a:lnT>
                      <a:noFill/>
                    </a:lnT>
                    <a:lnB>
                      <a:noFill/>
                    </a:lnB>
                  </a:tcPr>
                </a:tc>
                <a:extLst>
                  <a:ext uri="{0D108BD9-81ED-4DB2-BD59-A6C34878D82A}">
                    <a16:rowId xmlns:a16="http://schemas.microsoft.com/office/drawing/2014/main" val="65316794"/>
                  </a:ext>
                </a:extLst>
              </a:tr>
              <a:tr h="116533">
                <a:tc>
                  <a:txBody>
                    <a:bodyPr/>
                    <a:lstStyle/>
                    <a:p>
                      <a:pPr>
                        <a:lnSpc>
                          <a:spcPct val="107000"/>
                        </a:lnSpc>
                        <a:spcAft>
                          <a:spcPts val="0"/>
                        </a:spcAft>
                      </a:pPr>
                      <a:r>
                        <a:rPr lang="sk-SK" sz="1600">
                          <a:effectLst/>
                          <a:latin typeface="Times New Roman" panose="02020603050405020304" pitchFamily="18" charset="0"/>
                          <a:ea typeface="Times New Roman" panose="02020603050405020304" pitchFamily="18" charset="0"/>
                          <a:cs typeface="Times New Roman" panose="02020603050405020304" pitchFamily="18" charset="0"/>
                        </a:rPr>
                        <a:t>­</a:t>
                      </a:r>
                      <a:endParaRPr lang="sk-SK" sz="1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79810551"/>
                  </a:ext>
                </a:extLst>
              </a:tr>
              <a:tr h="851365">
                <a:tc>
                  <a:txBody>
                    <a:bodyPr/>
                    <a:lstStyle/>
                    <a:p>
                      <a:pPr>
                        <a:lnSpc>
                          <a:spcPct val="107000"/>
                        </a:lnSpc>
                        <a:spcAft>
                          <a:spcPts val="0"/>
                        </a:spcAft>
                      </a:pPr>
                      <a:r>
                        <a:rPr lang="sk-SK" sz="1600" dirty="0">
                          <a:solidFill>
                            <a:srgbClr val="3B3F44"/>
                          </a:solidFill>
                          <a:effectLst/>
                          <a:latin typeface="Arial" panose="020B0604020202020204" pitchFamily="34" charset="0"/>
                          <a:ea typeface="Times New Roman" panose="02020603050405020304" pitchFamily="18" charset="0"/>
                          <a:cs typeface="Times New Roman" panose="02020603050405020304" pitchFamily="18" charset="0"/>
                        </a:rPr>
                        <a:t>Od začiatku roka nazbierali na svojich videách viac ako 11-miliónov pozretí.</a:t>
                      </a:r>
                      <a:br>
                        <a:rPr lang="sk-SK" sz="1600" dirty="0">
                          <a:solidFill>
                            <a:srgbClr val="3B3F44"/>
                          </a:solidFill>
                          <a:effectLst/>
                          <a:latin typeface="Arial" panose="020B0604020202020204" pitchFamily="34" charset="0"/>
                          <a:ea typeface="Times New Roman" panose="02020603050405020304" pitchFamily="18" charset="0"/>
                          <a:cs typeface="Times New Roman" panose="02020603050405020304" pitchFamily="18" charset="0"/>
                        </a:rPr>
                      </a:br>
                      <a:r>
                        <a:rPr lang="sk-SK" sz="1600" dirty="0">
                          <a:solidFill>
                            <a:srgbClr val="3B3F44"/>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sk-SK"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sk-SK" sz="1600" dirty="0">
                          <a:solidFill>
                            <a:srgbClr val="3B3F44"/>
                          </a:solidFill>
                          <a:effectLst/>
                          <a:latin typeface="Arial" panose="020B0604020202020204" pitchFamily="34" charset="0"/>
                          <a:ea typeface="Times New Roman" panose="02020603050405020304" pitchFamily="18" charset="0"/>
                          <a:cs typeface="Times New Roman" panose="02020603050405020304" pitchFamily="18" charset="0"/>
                        </a:rPr>
                        <a:t>Nezriedka majú ich videá cez 100-tisíc pozretí, niekoľko desiatok tisíc má takmer každé.</a:t>
                      </a:r>
                      <a:br>
                        <a:rPr lang="sk-SK" sz="1600" dirty="0">
                          <a:solidFill>
                            <a:srgbClr val="3B3F44"/>
                          </a:solidFill>
                          <a:effectLst/>
                          <a:latin typeface="Arial" panose="020B0604020202020204" pitchFamily="34" charset="0"/>
                          <a:ea typeface="Times New Roman" panose="02020603050405020304" pitchFamily="18" charset="0"/>
                          <a:cs typeface="Times New Roman" panose="02020603050405020304" pitchFamily="18" charset="0"/>
                        </a:rPr>
                      </a:br>
                      <a:r>
                        <a:rPr lang="sk-SK" sz="1600" dirty="0">
                          <a:solidFill>
                            <a:srgbClr val="3B3F44"/>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sk-SK"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sk-SK" sz="1600" dirty="0">
                          <a:solidFill>
                            <a:srgbClr val="3B3F44"/>
                          </a:solidFill>
                          <a:effectLst/>
                          <a:latin typeface="Arial" panose="020B0604020202020204" pitchFamily="34" charset="0"/>
                          <a:ea typeface="Times New Roman" panose="02020603050405020304" pitchFamily="18" charset="0"/>
                          <a:cs typeface="Times New Roman" panose="02020603050405020304" pitchFamily="18" charset="0"/>
                        </a:rPr>
                        <a:t>Tento dosah majú bez masívnej reklamy (aspoň z knižnice reklám to nie je viditeľné).</a:t>
                      </a:r>
                      <a:br>
                        <a:rPr lang="sk-SK" sz="1600" dirty="0">
                          <a:solidFill>
                            <a:srgbClr val="3B3F44"/>
                          </a:solidFill>
                          <a:effectLst/>
                          <a:latin typeface="Arial" panose="020B0604020202020204" pitchFamily="34" charset="0"/>
                          <a:ea typeface="Times New Roman" panose="02020603050405020304" pitchFamily="18" charset="0"/>
                          <a:cs typeface="Times New Roman" panose="02020603050405020304" pitchFamily="18" charset="0"/>
                        </a:rPr>
                      </a:br>
                      <a:r>
                        <a:rPr lang="sk-SK" sz="1600" dirty="0">
                          <a:solidFill>
                            <a:srgbClr val="3B3F44"/>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sk-SK"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sk-SK" sz="1600" dirty="0">
                          <a:solidFill>
                            <a:srgbClr val="3B3F44"/>
                          </a:solidFill>
                          <a:effectLst/>
                          <a:latin typeface="Arial" panose="020B0604020202020204" pitchFamily="34" charset="0"/>
                          <a:ea typeface="Times New Roman" panose="02020603050405020304" pitchFamily="18" charset="0"/>
                          <a:cs typeface="Times New Roman" panose="02020603050405020304" pitchFamily="18" charset="0"/>
                        </a:rPr>
                        <a:t>Oproti ostatným stranám sú totálne iná liga- ĽSNS a Hlas majú cca 2 milióny pozretí videí.</a:t>
                      </a:r>
                      <a:endParaRPr lang="sk-SK"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extLst>
                  <a:ext uri="{0D108BD9-81ED-4DB2-BD59-A6C34878D82A}">
                    <a16:rowId xmlns:a16="http://schemas.microsoft.com/office/drawing/2014/main" val="4103950534"/>
                  </a:ext>
                </a:extLst>
              </a:tr>
              <a:tr h="116533">
                <a:tc>
                  <a:txBody>
                    <a:bodyPr/>
                    <a:lstStyle/>
                    <a:p>
                      <a:pPr>
                        <a:lnSpc>
                          <a:spcPct val="107000"/>
                        </a:lnSpc>
                        <a:spcAft>
                          <a:spcPts val="0"/>
                        </a:spcAft>
                      </a:pPr>
                      <a:r>
                        <a:rPr lang="sk-SK" sz="1150">
                          <a:effectLst/>
                          <a:latin typeface="Times New Roman" panose="02020603050405020304" pitchFamily="18" charset="0"/>
                          <a:ea typeface="Times New Roman" panose="02020603050405020304" pitchFamily="18" charset="0"/>
                          <a:cs typeface="Times New Roman" panose="02020603050405020304" pitchFamily="18" charset="0"/>
                        </a:rPr>
                        <a:t>­</a:t>
                      </a:r>
                      <a:endParaRPr lang="sk-SK"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3109880720"/>
                  </a:ext>
                </a:extLst>
              </a:tr>
              <a:tr h="116533">
                <a:tc>
                  <a:txBody>
                    <a:bodyPr/>
                    <a:lstStyle/>
                    <a:p>
                      <a:pPr>
                        <a:lnSpc>
                          <a:spcPct val="107000"/>
                        </a:lnSpc>
                        <a:spcAft>
                          <a:spcPts val="0"/>
                        </a:spcAft>
                      </a:pPr>
                      <a:r>
                        <a:rPr lang="sk-SK" sz="115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sk-SK"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2987540932"/>
                  </a:ext>
                </a:extLst>
              </a:tr>
            </a:tbl>
          </a:graphicData>
        </a:graphic>
      </p:graphicFrame>
      <p:sp>
        <p:nvSpPr>
          <p:cNvPr id="8" name="Obdĺžnik 7"/>
          <p:cNvSpPr/>
          <p:nvPr/>
        </p:nvSpPr>
        <p:spPr>
          <a:xfrm>
            <a:off x="1288479" y="5831704"/>
            <a:ext cx="7279788" cy="882742"/>
          </a:xfrm>
          <a:prstGeom prst="rect">
            <a:avLst/>
          </a:prstGeom>
        </p:spPr>
        <p:txBody>
          <a:bodyPr wrap="square">
            <a:spAutoFit/>
          </a:bodyPr>
          <a:lstStyle/>
          <a:p>
            <a:pPr>
              <a:lnSpc>
                <a:spcPct val="107000"/>
              </a:lnSpc>
              <a:spcAft>
                <a:spcPts val="0"/>
              </a:spcAft>
            </a:pPr>
            <a:r>
              <a:rPr lang="sk-SK" sz="1600" dirty="0">
                <a:solidFill>
                  <a:srgbClr val="3B3F44"/>
                </a:solidFill>
                <a:latin typeface="Arial" panose="020B0604020202020204" pitchFamily="34" charset="0"/>
                <a:ea typeface="Times New Roman" panose="02020603050405020304" pitchFamily="18" charset="0"/>
                <a:cs typeface="Times New Roman" panose="02020603050405020304" pitchFamily="18" charset="0"/>
              </a:rPr>
              <a:t>Spolu so sociálnymi sieťami (Ľuboš Blaha je dlhodobý líder v počte interakcií na Facebooku) tieto dáta ukazujú, prečo sa Smeru darí stúpať v prieskumoch aj napriek negatívnej medializácii.</a:t>
            </a:r>
            <a:endParaRPr lang="sk-SK"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958888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pic>
        <p:nvPicPr>
          <p:cNvPr id="3" name="Obrázok 2"/>
          <p:cNvPicPr>
            <a:picLocks noChangeAspect="1"/>
          </p:cNvPicPr>
          <p:nvPr/>
        </p:nvPicPr>
        <p:blipFill>
          <a:blip r:embed="rId2"/>
          <a:stretch>
            <a:fillRect/>
          </a:stretch>
        </p:blipFill>
        <p:spPr>
          <a:xfrm>
            <a:off x="2066193" y="74971"/>
            <a:ext cx="6541476" cy="3661760"/>
          </a:xfrm>
          <a:prstGeom prst="rect">
            <a:avLst/>
          </a:prstGeom>
        </p:spPr>
      </p:pic>
      <p:sp>
        <p:nvSpPr>
          <p:cNvPr id="4" name="Obdĺžnik 3"/>
          <p:cNvSpPr/>
          <p:nvPr/>
        </p:nvSpPr>
        <p:spPr>
          <a:xfrm>
            <a:off x="246184" y="3807069"/>
            <a:ext cx="11649808" cy="2898229"/>
          </a:xfrm>
          <a:prstGeom prst="rect">
            <a:avLst/>
          </a:prstGeom>
        </p:spPr>
        <p:txBody>
          <a:bodyPr wrap="square">
            <a:spAutoFit/>
          </a:bodyPr>
          <a:lstStyle/>
          <a:p>
            <a:pPr>
              <a:spcAft>
                <a:spcPts val="2250"/>
              </a:spcAft>
            </a:pPr>
            <a:r>
              <a:rPr lang="sk-SK" dirty="0">
                <a:solidFill>
                  <a:srgbClr val="181818"/>
                </a:solidFill>
                <a:latin typeface="Times New Roman" panose="02020603050405020304" pitchFamily="18" charset="0"/>
                <a:ea typeface="Times New Roman" panose="02020603050405020304" pitchFamily="18" charset="0"/>
              </a:rPr>
              <a:t>Recept na úspech na sociálnej sieti je jednoduchý. Stačí vyvolávať emócie, spochybňovať </a:t>
            </a:r>
            <a:r>
              <a:rPr lang="sk-SK" dirty="0" err="1">
                <a:solidFill>
                  <a:srgbClr val="181818"/>
                </a:solidFill>
                <a:latin typeface="Times New Roman" panose="02020603050405020304" pitchFamily="18" charset="0"/>
                <a:ea typeface="Times New Roman" panose="02020603050405020304" pitchFamily="18" charset="0"/>
              </a:rPr>
              <a:t>protipandemické</a:t>
            </a:r>
            <a:r>
              <a:rPr lang="sk-SK" dirty="0">
                <a:solidFill>
                  <a:srgbClr val="181818"/>
                </a:solidFill>
                <a:latin typeface="Times New Roman" panose="02020603050405020304" pitchFamily="18" charset="0"/>
                <a:ea typeface="Times New Roman" panose="02020603050405020304" pitchFamily="18" charset="0"/>
              </a:rPr>
              <a:t> opatrenia a kritizovať vládu. Pridŕžať sa faktov nie je potrebné.</a:t>
            </a:r>
            <a:endParaRPr lang="sk-SK" sz="1400" dirty="0">
              <a:latin typeface="Times New Roman" panose="02020603050405020304" pitchFamily="18" charset="0"/>
              <a:ea typeface="Times New Roman" panose="02020603050405020304" pitchFamily="18" charset="0"/>
            </a:endParaRPr>
          </a:p>
          <a:p>
            <a:pPr>
              <a:spcAft>
                <a:spcPts val="2250"/>
              </a:spcAft>
            </a:pPr>
            <a:r>
              <a:rPr lang="sk-SK" dirty="0">
                <a:solidFill>
                  <a:srgbClr val="181818"/>
                </a:solidFill>
                <a:latin typeface="Times New Roman" panose="02020603050405020304" pitchFamily="18" charset="0"/>
                <a:ea typeface="Times New Roman" panose="02020603050405020304" pitchFamily="18" charset="0"/>
              </a:rPr>
              <a:t>Aj vďaka tomu bol v roku 2021 Ľuboš Blaha opäť najúspešnejším slovenským politikom na Facebooku. Na svojich príspevkoch vyzbieral takmer 11 miliónov interakcií. Rok predtým mal 7 miliónov, medziročne si teda polepšil o takmer 36 percent. Na druhom mieste skončil Milan Uhrík, na treťom Milan </a:t>
            </a:r>
            <a:r>
              <a:rPr lang="sk-SK" dirty="0" err="1">
                <a:solidFill>
                  <a:srgbClr val="181818"/>
                </a:solidFill>
                <a:latin typeface="Times New Roman" panose="02020603050405020304" pitchFamily="18" charset="0"/>
                <a:ea typeface="Times New Roman" panose="02020603050405020304" pitchFamily="18" charset="0"/>
              </a:rPr>
              <a:t>Mazurek</a:t>
            </a:r>
            <a:r>
              <a:rPr lang="sk-SK" dirty="0">
                <a:solidFill>
                  <a:srgbClr val="181818"/>
                </a:solidFill>
                <a:latin typeface="Times New Roman" panose="02020603050405020304" pitchFamily="18" charset="0"/>
                <a:ea typeface="Times New Roman" panose="02020603050405020304" pitchFamily="18" charset="0"/>
              </a:rPr>
              <a:t>.</a:t>
            </a:r>
            <a:endParaRPr lang="sk-SK" sz="1400" dirty="0">
              <a:latin typeface="Times New Roman" panose="02020603050405020304" pitchFamily="18" charset="0"/>
              <a:ea typeface="Times New Roman" panose="02020603050405020304" pitchFamily="18" charset="0"/>
            </a:endParaRPr>
          </a:p>
          <a:p>
            <a:pPr>
              <a:spcAft>
                <a:spcPts val="2250"/>
              </a:spcAft>
            </a:pPr>
            <a:r>
              <a:rPr lang="sk-SK" dirty="0">
                <a:solidFill>
                  <a:srgbClr val="181818"/>
                </a:solidFill>
                <a:latin typeface="Times New Roman" panose="02020603050405020304" pitchFamily="18" charset="0"/>
                <a:ea typeface="Times New Roman" panose="02020603050405020304" pitchFamily="18" charset="0"/>
              </a:rPr>
              <a:t>Najviac vlani narástol starosta Dvorov nad Žitavou Branislav </a:t>
            </a:r>
            <a:r>
              <a:rPr lang="sk-SK" dirty="0" err="1">
                <a:solidFill>
                  <a:srgbClr val="181818"/>
                </a:solidFill>
                <a:latin typeface="Times New Roman" panose="02020603050405020304" pitchFamily="18" charset="0"/>
                <a:ea typeface="Times New Roman" panose="02020603050405020304" pitchFamily="18" charset="0"/>
              </a:rPr>
              <a:t>Becík</a:t>
            </a:r>
            <a:r>
              <a:rPr lang="sk-SK" dirty="0">
                <a:solidFill>
                  <a:srgbClr val="181818"/>
                </a:solidFill>
                <a:latin typeface="Times New Roman" panose="02020603050405020304" pitchFamily="18" charset="0"/>
                <a:ea typeface="Times New Roman" panose="02020603050405020304" pitchFamily="18" charset="0"/>
              </a:rPr>
              <a:t> (Hlas). Stačilo vypovedať „poslušnosť“ vláde, spochybňovať opatrenia a vychvaľovať </a:t>
            </a:r>
            <a:r>
              <a:rPr lang="sk-SK" dirty="0" err="1">
                <a:solidFill>
                  <a:srgbClr val="181818"/>
                </a:solidFill>
                <a:latin typeface="Times New Roman" panose="02020603050405020304" pitchFamily="18" charset="0"/>
                <a:ea typeface="Times New Roman" panose="02020603050405020304" pitchFamily="18" charset="0"/>
              </a:rPr>
              <a:t>ivermektín</a:t>
            </a:r>
            <a:r>
              <a:rPr lang="sk-SK" dirty="0">
                <a:solidFill>
                  <a:srgbClr val="181818"/>
                </a:solidFill>
                <a:latin typeface="Times New Roman" panose="02020603050405020304" pitchFamily="18" charset="0"/>
                <a:ea typeface="Times New Roman" panose="02020603050405020304" pitchFamily="18" charset="0"/>
              </a:rPr>
              <a:t>. </a:t>
            </a:r>
            <a:r>
              <a:rPr lang="sk-SK" dirty="0" err="1">
                <a:solidFill>
                  <a:srgbClr val="181818"/>
                </a:solidFill>
                <a:latin typeface="Times New Roman" panose="02020603050405020304" pitchFamily="18" charset="0"/>
                <a:ea typeface="Times New Roman" panose="02020603050405020304" pitchFamily="18" charset="0"/>
              </a:rPr>
              <a:t>Becík</a:t>
            </a:r>
            <a:r>
              <a:rPr lang="sk-SK" dirty="0">
                <a:solidFill>
                  <a:srgbClr val="181818"/>
                </a:solidFill>
                <a:latin typeface="Times New Roman" panose="02020603050405020304" pitchFamily="18" charset="0"/>
                <a:ea typeface="Times New Roman" panose="02020603050405020304" pitchFamily="18" charset="0"/>
              </a:rPr>
              <a:t> mal v roku 2020 na svojej </a:t>
            </a:r>
            <a:r>
              <a:rPr lang="sk-SK" dirty="0" err="1">
                <a:solidFill>
                  <a:srgbClr val="181818"/>
                </a:solidFill>
                <a:latin typeface="Times New Roman" panose="02020603050405020304" pitchFamily="18" charset="0"/>
                <a:ea typeface="Times New Roman" panose="02020603050405020304" pitchFamily="18" charset="0"/>
              </a:rPr>
              <a:t>facebookovej</a:t>
            </a:r>
            <a:r>
              <a:rPr lang="sk-SK" dirty="0">
                <a:solidFill>
                  <a:srgbClr val="181818"/>
                </a:solidFill>
                <a:latin typeface="Times New Roman" panose="02020603050405020304" pitchFamily="18" charset="0"/>
                <a:ea typeface="Times New Roman" panose="02020603050405020304" pitchFamily="18" charset="0"/>
              </a:rPr>
              <a:t> stránke len 125-tisíc interakcií, vlani už 1,5 milióna.</a:t>
            </a:r>
            <a:r>
              <a:rPr lang="sk-SK" sz="1400" dirty="0">
                <a:latin typeface="Times New Roman" panose="02020603050405020304" pitchFamily="18" charset="0"/>
                <a:ea typeface="Times New Roman" panose="02020603050405020304" pitchFamily="18" charset="0"/>
              </a:rPr>
              <a:t> </a:t>
            </a:r>
            <a:r>
              <a:rPr lang="sk-SK" u="sng" dirty="0">
                <a:solidFill>
                  <a:srgbClr val="BF2134"/>
                </a:solidFill>
                <a:latin typeface="Times New Roman" panose="02020603050405020304" pitchFamily="18" charset="0"/>
                <a:ea typeface="Times New Roman" panose="02020603050405020304" pitchFamily="18" charset="0"/>
                <a:hlinkClick r:id="rId3"/>
              </a:rPr>
              <a:t> https://dennikn.sk/2668283/</a:t>
            </a:r>
            <a:endParaRPr lang="sk-SK" sz="1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22070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4" name="Obdĺžnik 3"/>
          <p:cNvSpPr/>
          <p:nvPr/>
        </p:nvSpPr>
        <p:spPr>
          <a:xfrm>
            <a:off x="1538653" y="781993"/>
            <a:ext cx="9126415" cy="5078313"/>
          </a:xfrm>
          <a:prstGeom prst="rect">
            <a:avLst/>
          </a:prstGeom>
        </p:spPr>
        <p:txBody>
          <a:bodyPr wrap="square">
            <a:spAutoFit/>
          </a:bodyPr>
          <a:lstStyle/>
          <a:p>
            <a:r>
              <a:rPr lang="sk-SK" dirty="0">
                <a:hlinkClick r:id="rId2"/>
              </a:rPr>
              <a:t>https://dennikn.sk/minuta/2752227/</a:t>
            </a:r>
            <a:endParaRPr lang="sk-SK" dirty="0"/>
          </a:p>
          <a:p>
            <a:endParaRPr lang="sk-SK" dirty="0"/>
          </a:p>
          <a:p>
            <a:r>
              <a:rPr lang="sk-SK" b="1" dirty="0"/>
              <a:t>Analytická firma </a:t>
            </a:r>
            <a:r>
              <a:rPr lang="sk-SK" b="1" dirty="0" err="1"/>
              <a:t>Gerulata</a:t>
            </a:r>
            <a:r>
              <a:rPr lang="sk-SK" b="1" dirty="0"/>
              <a:t> zverejnila zoznam skupín a ľudí, ktorí na Slovensku šíria ruskú propagandu a ktorí sú najväčšou </a:t>
            </a:r>
            <a:r>
              <a:rPr lang="sk-SK" b="1" dirty="0" err="1"/>
              <a:t>proruskou</a:t>
            </a:r>
            <a:r>
              <a:rPr lang="sk-SK" b="1" dirty="0"/>
              <a:t> hrozbou. Na čele zoznamu sú poslanec Smeru Ľuboš Blaha či web Slobodný vysielač.</a:t>
            </a:r>
          </a:p>
          <a:p>
            <a:endParaRPr lang="sk-SK" dirty="0"/>
          </a:p>
          <a:p>
            <a:r>
              <a:rPr lang="sk-SK" dirty="0"/>
              <a:t>Na zozname sa objavili mená viacerých politikov vrátane Tomáša Tarabu či Milana Uhríka či médií ako Hlavné správy, Hlavný denník či </a:t>
            </a:r>
            <a:r>
              <a:rPr lang="sk-SK" dirty="0" err="1"/>
              <a:t>InfoVojna</a:t>
            </a:r>
            <a:r>
              <a:rPr lang="sk-SK" dirty="0"/>
              <a:t>. Spoločnosť, ktorá sa venuje analýze dát a boju proti dezinformáciám, v článku bližšie vysvetľuje aj metodiku zostavenia zoznamu.</a:t>
            </a:r>
          </a:p>
          <a:p>
            <a:endParaRPr lang="sk-SK" dirty="0"/>
          </a:p>
          <a:p>
            <a:r>
              <a:rPr lang="sk-SK" dirty="0"/>
              <a:t>Autor článku Michal Trnka uviedol, že cieľom zoznamu je aj pomôcť slovenským orgánom a občanom „v boji proti kremeľskej propagande počas prebiehajúcej ruskej agresie proti Ukrajine“.</a:t>
            </a:r>
          </a:p>
          <a:p>
            <a:endParaRPr lang="sk-SK" dirty="0"/>
          </a:p>
          <a:p>
            <a:r>
              <a:rPr lang="sk-SK" dirty="0"/>
              <a:t>„Zoznam obsahuje rôznorodú zmes rôznych informačných aktérov. Existujú krajne pravicoví, krajne ľavicoví a populistickí politici, ktorí šíria </a:t>
            </a:r>
            <a:r>
              <a:rPr lang="sk-SK" dirty="0" err="1"/>
              <a:t>proruskú</a:t>
            </a:r>
            <a:r>
              <a:rPr lang="sk-SK" dirty="0"/>
              <a:t> propagandu z autentických dôvodov alebo z oportunistických politických ziskov. Existujú dezinformačné médiá, ktoré sú niekedy priamo spojené s ruskými štátnymi záujmami, a iné, ktoré len túžia po šírení akéhokoľvek druhu kontroverzie. A potom sú tu ruskí štátom kontrolovaní </a:t>
            </a:r>
            <a:r>
              <a:rPr lang="sk-SK" dirty="0" err="1"/>
              <a:t>trolovia</a:t>
            </a:r>
            <a:r>
              <a:rPr lang="sk-SK" dirty="0"/>
              <a:t>,“ vysvetľuje Trnka.</a:t>
            </a:r>
          </a:p>
        </p:txBody>
      </p:sp>
    </p:spTree>
    <p:extLst>
      <p:ext uri="{BB962C8B-B14F-4D97-AF65-F5344CB8AC3E}">
        <p14:creationId xmlns:p14="http://schemas.microsoft.com/office/powerpoint/2010/main" val="4177303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pic>
        <p:nvPicPr>
          <p:cNvPr id="7" name="Obrázok 6"/>
          <p:cNvPicPr>
            <a:picLocks noChangeAspect="1"/>
          </p:cNvPicPr>
          <p:nvPr/>
        </p:nvPicPr>
        <p:blipFill>
          <a:blip r:embed="rId2"/>
          <a:stretch>
            <a:fillRect/>
          </a:stretch>
        </p:blipFill>
        <p:spPr>
          <a:xfrm>
            <a:off x="1107831" y="181892"/>
            <a:ext cx="9935307" cy="6676108"/>
          </a:xfrm>
          <a:prstGeom prst="rect">
            <a:avLst/>
          </a:prstGeom>
        </p:spPr>
      </p:pic>
    </p:spTree>
    <p:extLst>
      <p:ext uri="{BB962C8B-B14F-4D97-AF65-F5344CB8AC3E}">
        <p14:creationId xmlns:p14="http://schemas.microsoft.com/office/powerpoint/2010/main" val="17168676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507022" y="1054621"/>
            <a:ext cx="5339863" cy="4524315"/>
          </a:xfrm>
          <a:prstGeom prst="rect">
            <a:avLst/>
          </a:prstGeom>
        </p:spPr>
        <p:txBody>
          <a:bodyPr wrap="square">
            <a:spAutoFit/>
          </a:bodyPr>
          <a:lstStyle/>
          <a:p>
            <a:r>
              <a:rPr lang="sk-SK" dirty="0">
                <a:solidFill>
                  <a:srgbClr val="181818"/>
                </a:solidFill>
                <a:latin typeface="Helvetica Neue"/>
              </a:rPr>
              <a:t>Analytici spoločnosti </a:t>
            </a:r>
            <a:r>
              <a:rPr lang="sk-SK" dirty="0" err="1">
                <a:solidFill>
                  <a:srgbClr val="181818"/>
                </a:solidFill>
                <a:latin typeface="Helvetica Neue"/>
              </a:rPr>
              <a:t>Gerulata</a:t>
            </a:r>
            <a:r>
              <a:rPr lang="sk-SK" dirty="0">
                <a:solidFill>
                  <a:srgbClr val="181818"/>
                </a:solidFill>
                <a:latin typeface="Helvetica Neue"/>
              </a:rPr>
              <a:t> neposudzovali, do akej miery sú jednotlivé zdroje </a:t>
            </a:r>
            <a:r>
              <a:rPr lang="sk-SK" dirty="0" err="1">
                <a:solidFill>
                  <a:srgbClr val="181818"/>
                </a:solidFill>
                <a:latin typeface="Helvetica Neue"/>
              </a:rPr>
              <a:t>proruské</a:t>
            </a:r>
            <a:r>
              <a:rPr lang="sk-SK" dirty="0">
                <a:solidFill>
                  <a:srgbClr val="181818"/>
                </a:solidFill>
                <a:latin typeface="Helvetica Neue"/>
              </a:rPr>
              <a:t>. Zoznam má občanom a úradom pomôcť zoznámiť sa s hlavnými </a:t>
            </a:r>
            <a:r>
              <a:rPr lang="sk-SK" dirty="0" err="1">
                <a:solidFill>
                  <a:srgbClr val="181818"/>
                </a:solidFill>
                <a:latin typeface="Helvetica Neue"/>
              </a:rPr>
              <a:t>prokremeľskými</a:t>
            </a:r>
            <a:r>
              <a:rPr lang="sk-SK" dirty="0">
                <a:solidFill>
                  <a:srgbClr val="181818"/>
                </a:solidFill>
                <a:latin typeface="Helvetica Neue"/>
              </a:rPr>
              <a:t> aktérmi, ktorí sa aj počas vojny na Ukrajine môžu snažiť podkopávať dôveru vo fakty a inštitúcie.</a:t>
            </a:r>
          </a:p>
          <a:p>
            <a:endParaRPr lang="sk-SK" dirty="0">
              <a:solidFill>
                <a:srgbClr val="181818"/>
              </a:solidFill>
              <a:latin typeface="Helvetica Neue"/>
            </a:endParaRPr>
          </a:p>
          <a:p>
            <a:r>
              <a:rPr lang="sk-SK" dirty="0">
                <a:solidFill>
                  <a:srgbClr val="181818"/>
                </a:solidFill>
                <a:latin typeface="Helvetica Neue"/>
              </a:rPr>
              <a:t>..................................</a:t>
            </a:r>
          </a:p>
          <a:p>
            <a:endParaRPr lang="sk-SK" dirty="0">
              <a:solidFill>
                <a:srgbClr val="181818"/>
              </a:solidFill>
              <a:latin typeface="Helvetica Neue"/>
            </a:endParaRPr>
          </a:p>
          <a:p>
            <a:r>
              <a:rPr lang="sk-SK" dirty="0">
                <a:solidFill>
                  <a:srgbClr val="181818"/>
                </a:solidFill>
                <a:latin typeface="Helvetica Neue"/>
                <a:hlinkClick r:id="rId2"/>
              </a:rPr>
              <a:t>https://dennikn.sk/2752094/mediabrifing-natalia-blahova-ukazala-protesty-proti-putinovi-vytvorila-tak-medzinarodny-viral/?ref=list</a:t>
            </a:r>
            <a:endParaRPr lang="sk-SK" dirty="0">
              <a:solidFill>
                <a:srgbClr val="181818"/>
              </a:solidFill>
              <a:latin typeface="Helvetica Neue"/>
            </a:endParaRPr>
          </a:p>
          <a:p>
            <a:endParaRPr lang="sk-SK" dirty="0">
              <a:solidFill>
                <a:srgbClr val="181818"/>
              </a:solidFill>
              <a:latin typeface="Helvetica Neue"/>
            </a:endParaRPr>
          </a:p>
          <a:p>
            <a:r>
              <a:rPr lang="sk-SK" dirty="0"/>
              <a:t>Najúspešnejšie príspevky na Facebooku od momentu, keď Putin zaútočil na Ukrajinu</a:t>
            </a:r>
          </a:p>
          <a:p>
            <a:endParaRPr lang="sk-SK" dirty="0"/>
          </a:p>
        </p:txBody>
      </p:sp>
      <p:pic>
        <p:nvPicPr>
          <p:cNvPr id="4" name="Obrázok 3"/>
          <p:cNvPicPr>
            <a:picLocks noChangeAspect="1"/>
          </p:cNvPicPr>
          <p:nvPr/>
        </p:nvPicPr>
        <p:blipFill>
          <a:blip r:embed="rId3"/>
          <a:stretch>
            <a:fillRect/>
          </a:stretch>
        </p:blipFill>
        <p:spPr>
          <a:xfrm>
            <a:off x="6022732" y="0"/>
            <a:ext cx="5013018" cy="6633558"/>
          </a:xfrm>
          <a:prstGeom prst="rect">
            <a:avLst/>
          </a:prstGeom>
        </p:spPr>
      </p:pic>
    </p:spTree>
    <p:extLst>
      <p:ext uri="{BB962C8B-B14F-4D97-AF65-F5344CB8AC3E}">
        <p14:creationId xmlns:p14="http://schemas.microsoft.com/office/powerpoint/2010/main" val="33924091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203199" y="26081"/>
            <a:ext cx="11599333" cy="8200322"/>
          </a:xfrm>
          <a:prstGeom prst="rect">
            <a:avLst/>
          </a:prstGeom>
        </p:spPr>
        <p:txBody>
          <a:bodyPr wrap="square">
            <a:spAutoFit/>
          </a:bodyPr>
          <a:lstStyle/>
          <a:p>
            <a:pPr>
              <a:lnSpc>
                <a:spcPct val="107000"/>
              </a:lnSpc>
              <a:spcAft>
                <a:spcPts val="800"/>
              </a:spcAft>
            </a:pPr>
            <a:r>
              <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https://www.aktuality.sk/clanok/AnSrJwd/ruske-media-vyuzili-fica-aj-zilinku-zapacila-sa-im-kritika-poskodeneho-pamatnika-aj-zelenskeho/?fbclid=IwAR3ichTftRildBotLuJHKD-Yhu4FbIGF2bkRVVEfq3dQpXvfpCsQgCNMweM</a:t>
            </a:r>
            <a:endPar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k-SK" b="1" dirty="0"/>
              <a:t>Ruské médiá využili Fica aj </a:t>
            </a:r>
            <a:r>
              <a:rPr lang="sk-SK" b="1" dirty="0" err="1"/>
              <a:t>Žilinku</a:t>
            </a:r>
            <a:r>
              <a:rPr lang="sk-SK" b="1" dirty="0"/>
              <a:t>. Zapáčila sa im kritika poškodeného pamätníka aj </a:t>
            </a:r>
            <a:r>
              <a:rPr lang="sk-SK" b="1" dirty="0" err="1"/>
              <a:t>Zelenského</a:t>
            </a:r>
            <a:endParaRPr lang="sk-SK" b="1" dirty="0"/>
          </a:p>
          <a:p>
            <a:pPr>
              <a:lnSpc>
                <a:spcPct val="107000"/>
              </a:lnSpc>
              <a:spcAft>
                <a:spcPts val="800"/>
              </a:spcAft>
            </a:pPr>
            <a:r>
              <a:rPr lang="sk-SK" dirty="0"/>
              <a:t>Za posledných pár dní sa v ruských médiách zviditeľnili hneď dve osobnosti slovenského verejného života. Jednou je predseda Smeru Robert Fico, druhým generálny prokurátor Maroš </a:t>
            </a:r>
            <a:r>
              <a:rPr lang="sk-SK" dirty="0" err="1"/>
              <a:t>Žilinka</a:t>
            </a:r>
            <a:r>
              <a:rPr lang="sk-SK" dirty="0"/>
              <a:t>. Obaja prezentovali výroky, ktoré v Rusku zarezonovali.</a:t>
            </a:r>
          </a:p>
          <a:p>
            <a:pPr>
              <a:lnSpc>
                <a:spcPct val="107000"/>
              </a:lnSpc>
              <a:spcAft>
                <a:spcPts val="800"/>
              </a:spcAft>
            </a:pPr>
            <a:r>
              <a:rPr lang="sk-SK" dirty="0"/>
              <a:t>Maroš </a:t>
            </a:r>
            <a:r>
              <a:rPr lang="sk-SK" dirty="0" err="1"/>
              <a:t>Žilinka</a:t>
            </a:r>
            <a:r>
              <a:rPr lang="sk-SK" dirty="0"/>
              <a:t> na svojom Facebooku zverejnil fotografiu z Piešťan. Bol na nej pamätník oslobodenia mesta od nacistov, na ktorý niekto nasprejoval symbol ukrajinského pluku </a:t>
            </a:r>
            <a:r>
              <a:rPr lang="sk-SK" dirty="0" err="1"/>
              <a:t>Azov</a:t>
            </a:r>
            <a:r>
              <a:rPr lang="sk-SK" dirty="0"/>
              <a:t>. Ten bol v minulosti spájaný s neonacistami práve aj kvôli symbolike. Kritici ich obviňujú z toho, že využívali zrkadlovo otočený vlčí hák. Originálny symbol používali napríklad niektoré jednotky SS. </a:t>
            </a:r>
            <a:r>
              <a:rPr lang="sk-SK" dirty="0" err="1"/>
              <a:t>Azov</a:t>
            </a:r>
            <a:r>
              <a:rPr lang="sk-SK" dirty="0"/>
              <a:t> to odmietol a tvrdil, že v skutočnosti ide o prekrížené písmená „N“ a „I“, čo je vraj skratka pre slová „národná idea“. „Toto nie je solidarita, ale prejav extrémizmu,“ </a:t>
            </a:r>
            <a:r>
              <a:rPr lang="sk-SK" u="sng" dirty="0">
                <a:hlinkClick r:id="rId3"/>
              </a:rPr>
              <a:t>napísal</a:t>
            </a:r>
            <a:r>
              <a:rPr lang="sk-SK" dirty="0"/>
              <a:t> </a:t>
            </a:r>
            <a:r>
              <a:rPr lang="sk-SK" dirty="0" err="1"/>
              <a:t>Žilinka</a:t>
            </a:r>
            <a:r>
              <a:rPr lang="sk-SK" dirty="0"/>
              <a:t> s tým, že nasprejovanie tohto symbolu by sa malo prešetriť. Jeho </a:t>
            </a:r>
            <a:r>
              <a:rPr lang="sk-SK" u="sng" dirty="0">
                <a:hlinkClick r:id="rId3"/>
              </a:rPr>
              <a:t>status</a:t>
            </a:r>
            <a:r>
              <a:rPr lang="sk-SK" dirty="0"/>
              <a:t> mal v ruských médiách pomerne široký ohlas. </a:t>
            </a:r>
          </a:p>
          <a:p>
            <a:pPr fontAlgn="base"/>
            <a:r>
              <a:rPr lang="sk-SK" dirty="0"/>
              <a:t>Ako prvý priniesol správu </a:t>
            </a:r>
            <a:r>
              <a:rPr lang="sk-SK" dirty="0" err="1"/>
              <a:t>prokremeľský</a:t>
            </a:r>
            <a:r>
              <a:rPr lang="sk-SK" dirty="0"/>
              <a:t> portál </a:t>
            </a:r>
            <a:r>
              <a:rPr lang="sk-SK" u="sng" dirty="0">
                <a:hlinkClick r:id="rId4"/>
              </a:rPr>
              <a:t>life.ru</a:t>
            </a:r>
            <a:r>
              <a:rPr lang="sk-SK" dirty="0"/>
              <a:t>. „Slovenský generálny prokurátor nazval znesvätenie pamätníka extrémizmom,“ znel titulok. Krátko nato sa pridala štátna agentúra </a:t>
            </a:r>
            <a:r>
              <a:rPr lang="sk-SK" u="sng" dirty="0">
                <a:hlinkClick r:id="rId5"/>
              </a:rPr>
              <a:t>Ria</a:t>
            </a:r>
            <a:r>
              <a:rPr lang="sk-SK" dirty="0"/>
              <a:t> novosti, </a:t>
            </a:r>
            <a:r>
              <a:rPr lang="sk-SK" u="sng" dirty="0">
                <a:hlinkClick r:id="rId6"/>
              </a:rPr>
              <a:t>ekonomický</a:t>
            </a:r>
            <a:r>
              <a:rPr lang="sk-SK" dirty="0"/>
              <a:t> </a:t>
            </a:r>
            <a:r>
              <a:rPr lang="sk-SK" dirty="0" err="1"/>
              <a:t>Kommersant</a:t>
            </a:r>
            <a:r>
              <a:rPr lang="sk-SK" dirty="0"/>
              <a:t> či </a:t>
            </a:r>
            <a:r>
              <a:rPr lang="sk-SK" dirty="0" err="1"/>
              <a:t>Komsomoľskaja</a:t>
            </a:r>
            <a:r>
              <a:rPr lang="sk-SK" dirty="0"/>
              <a:t> pravda, ktorá </a:t>
            </a:r>
            <a:r>
              <a:rPr lang="sk-SK" dirty="0" err="1"/>
              <a:t>Žilinkovi</a:t>
            </a:r>
            <a:r>
              <a:rPr lang="sk-SK" dirty="0"/>
              <a:t> venovala pozornosť v </a:t>
            </a:r>
            <a:r>
              <a:rPr lang="sk-SK" u="sng" dirty="0">
                <a:hlinkClick r:id="rId7"/>
              </a:rPr>
              <a:t>samostatnom</a:t>
            </a:r>
            <a:r>
              <a:rPr lang="sk-SK" dirty="0"/>
              <a:t> texte a ešte aj vo </a:t>
            </a:r>
            <a:r>
              <a:rPr lang="sk-SK" u="sng" dirty="0">
                <a:hlinkClick r:id="rId8"/>
              </a:rPr>
              <a:t>výbere</a:t>
            </a:r>
            <a:r>
              <a:rPr lang="sk-SK" dirty="0"/>
              <a:t> správ s titulkom „Na Slovensku napokon prešetrili </a:t>
            </a:r>
            <a:r>
              <a:rPr lang="sk-SK" dirty="0" err="1"/>
              <a:t>banderovský</a:t>
            </a:r>
            <a:r>
              <a:rPr lang="sk-SK" dirty="0"/>
              <a:t> nacizmus“. </a:t>
            </a:r>
          </a:p>
          <a:p>
            <a:pPr fontAlgn="base"/>
            <a:endParaRPr lang="sk-SK" dirty="0"/>
          </a:p>
          <a:p>
            <a:pPr fontAlgn="base"/>
            <a:r>
              <a:rPr lang="sk-SK" dirty="0"/>
              <a:t>Druhým verejným činiteľom, ktorý vyvolal v Rusku ohlas, je predseda Smeru Robert Fico. O ňom sa toho dá nájsť v ruských médiách viac. V poslednom čase venovali pozornosť hlasovaniu o jeho vydaní na rozhodnutie o väzobnom stíhaní.</a:t>
            </a:r>
          </a:p>
          <a:p>
            <a:pPr fontAlgn="base"/>
            <a:r>
              <a:rPr lang="sk-SK" dirty="0"/>
              <a:t>No ruské médiá zaujalo aj čosi iné – jeho minulotýždňový postoj k prejavu ukrajinského prezidenta </a:t>
            </a:r>
            <a:r>
              <a:rPr lang="sk-SK" dirty="0" err="1"/>
              <a:t>Volodymyra</a:t>
            </a:r>
            <a:r>
              <a:rPr lang="sk-SK" dirty="0"/>
              <a:t> </a:t>
            </a:r>
            <a:r>
              <a:rPr lang="sk-SK" dirty="0" err="1"/>
              <a:t>Zelenského</a:t>
            </a:r>
            <a:r>
              <a:rPr lang="sk-SK" dirty="0"/>
              <a:t>. Fico síce zahlasoval za to, aby hlava Ukrajiny mohla vystúpiť pred slovenskými poslancami, no vzápätí na jej adresu vyslovil viacero urážok. Napríklad, že ide o komedianta.</a:t>
            </a:r>
          </a:p>
          <a:p>
            <a:endParaRPr lang="sk-SK" dirty="0"/>
          </a:p>
          <a:p>
            <a:pPr>
              <a:lnSpc>
                <a:spcPct val="107000"/>
              </a:lnSpc>
              <a:spcAft>
                <a:spcPts val="800"/>
              </a:spcAft>
            </a:pPr>
            <a:endParaRPr lang="sk-SK" dirty="0"/>
          </a:p>
          <a:p>
            <a:pPr>
              <a:lnSpc>
                <a:spcPct val="107000"/>
              </a:lnSpc>
              <a:spcAft>
                <a:spcPts val="800"/>
              </a:spcAft>
            </a:pPr>
            <a:endParaRPr lang="sk-SK" b="1" dirty="0"/>
          </a:p>
          <a:p>
            <a:pPr>
              <a:lnSpc>
                <a:spcPct val="107000"/>
              </a:lnSpc>
              <a:spcAft>
                <a:spcPts val="800"/>
              </a:spcAft>
            </a:pPr>
            <a:endParaRPr lang="sk-SK"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560993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355598" y="305983"/>
            <a:ext cx="11480801" cy="6509987"/>
          </a:xfrm>
          <a:prstGeom prst="rect">
            <a:avLst/>
          </a:prstGeom>
        </p:spPr>
        <p:txBody>
          <a:bodyPr wrap="square">
            <a:spAutoFit/>
          </a:bodyPr>
          <a:lstStyle/>
          <a:p>
            <a:pPr fontAlgn="base">
              <a:lnSpc>
                <a:spcPct val="107000"/>
              </a:lnSpc>
              <a:spcAft>
                <a:spcPts val="0"/>
              </a:spcAft>
            </a:pPr>
            <a:r>
              <a:rPr lang="sk-SK"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Členovia výboru americkej snemovne reprezentantov pre spravodajské služby </a:t>
            </a:r>
            <a:r>
              <a:rPr lang="sk-SK" b="1" dirty="0">
                <a:solidFill>
                  <a:srgbClr val="257E3D"/>
                </a:solidFill>
                <a:latin typeface="Arial" panose="020B0604020202020204" pitchFamily="34" charset="0"/>
                <a:ea typeface="Times New Roman" panose="02020603050405020304" pitchFamily="18" charset="0"/>
                <a:cs typeface="Times New Roman" panose="02020603050405020304" pitchFamily="18" charset="0"/>
                <a:hlinkClick r:id="rId2"/>
              </a:rPr>
              <a:t>poslali Markovi </a:t>
            </a:r>
            <a:r>
              <a:rPr lang="sk-SK" b="1" dirty="0" err="1">
                <a:solidFill>
                  <a:srgbClr val="257E3D"/>
                </a:solidFill>
                <a:latin typeface="Arial" panose="020B0604020202020204" pitchFamily="34" charset="0"/>
                <a:ea typeface="Times New Roman" panose="02020603050405020304" pitchFamily="18" charset="0"/>
                <a:cs typeface="Times New Roman" panose="02020603050405020304" pitchFamily="18" charset="0"/>
                <a:hlinkClick r:id="rId2"/>
              </a:rPr>
              <a:t>Zuckerbergerovi</a:t>
            </a:r>
            <a:r>
              <a:rPr lang="sk-SK" b="1" dirty="0">
                <a:solidFill>
                  <a:srgbClr val="257E3D"/>
                </a:solidFill>
                <a:latin typeface="Arial" panose="020B0604020202020204" pitchFamily="34" charset="0"/>
                <a:ea typeface="Times New Roman" panose="02020603050405020304" pitchFamily="18" charset="0"/>
                <a:cs typeface="Times New Roman" panose="02020603050405020304" pitchFamily="18" charset="0"/>
                <a:hlinkClick r:id="rId2"/>
              </a:rPr>
              <a:t> list</a:t>
            </a:r>
            <a:r>
              <a:rPr lang="sk-SK" b="1"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 </a:t>
            </a:r>
            <a:r>
              <a:rPr lang="sk-SK"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Žiadajú ho v ňom o odpovede na viaceré otázky a urýchlenú reakciu sociálnej siete Facebook proti šíreniu dezinformácií a </a:t>
            </a:r>
            <a:r>
              <a:rPr lang="sk-SK" dirty="0" err="1">
                <a:solidFill>
                  <a:srgbClr val="222222"/>
                </a:solidFill>
                <a:latin typeface="Arial" panose="020B0604020202020204" pitchFamily="34" charset="0"/>
                <a:ea typeface="Times New Roman" panose="02020603050405020304" pitchFamily="18" charset="0"/>
                <a:cs typeface="Times New Roman" panose="02020603050405020304" pitchFamily="18" charset="0"/>
              </a:rPr>
              <a:t>proruskej</a:t>
            </a:r>
            <a:r>
              <a:rPr lang="sk-SK"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 propagandy na Slovensku. </a:t>
            </a:r>
          </a:p>
          <a:p>
            <a:pPr fontAlgn="base">
              <a:lnSpc>
                <a:spcPct val="107000"/>
              </a:lnSpc>
              <a:spcAft>
                <a:spcPts val="0"/>
              </a:spcAft>
            </a:pPr>
            <a:endParaRPr lang="sk-SK" dirty="0">
              <a:solidFill>
                <a:srgbClr val="222222"/>
              </a:solidFill>
              <a:latin typeface="Arial" panose="020B0604020202020204" pitchFamily="34" charset="0"/>
              <a:ea typeface="Times New Roman" panose="02020603050405020304" pitchFamily="18" charset="0"/>
              <a:cs typeface="Times New Roman" panose="02020603050405020304" pitchFamily="18" charset="0"/>
            </a:endParaRPr>
          </a:p>
          <a:p>
            <a:pPr fontAlgn="base"/>
            <a:r>
              <a:rPr lang="sk-SK" sz="2000" dirty="0"/>
              <a:t>Vážený pán </a:t>
            </a:r>
            <a:r>
              <a:rPr lang="sk-SK" sz="2000" dirty="0" err="1"/>
              <a:t>Zuckerberg</a:t>
            </a:r>
            <a:r>
              <a:rPr lang="sk-SK" sz="2000" dirty="0"/>
              <a:t>,</a:t>
            </a:r>
          </a:p>
          <a:p>
            <a:pPr fontAlgn="base"/>
            <a:r>
              <a:rPr lang="sk-SK" sz="2000" dirty="0"/>
              <a:t>členovia výboru americkej Snemovne reprezentantov pre spravodajské služby v apríli cestovali na Slovensko do Bratislavy, aby diskutovali o prebiehajúcej vojne na Ukrajine. Zástupcovia slovenskej vlády a skupín občianskej spoločnosti počas stretnutí s delegáciou so znepokojením popísali zásadné </a:t>
            </a:r>
            <a:r>
              <a:rPr lang="sk-SK" sz="2000" dirty="0" err="1"/>
              <a:t>proruské</a:t>
            </a:r>
            <a:r>
              <a:rPr lang="sk-SK" sz="2000" dirty="0"/>
              <a:t>, škodlivé dezinformácie na slovenskom Facebooku – problém, ktorý sa v uplynulých týždňoch stal ešte akútnejším.</a:t>
            </a:r>
          </a:p>
          <a:p>
            <a:pPr fontAlgn="base"/>
            <a:r>
              <a:rPr lang="sk-SK" sz="2000" dirty="0"/>
              <a:t>Predstavitelia slovenskej vlády potvrdili, že pri viacerých príležitostiach zdieľali tento obsah so zamestnancami Facebooku. A zamestnanci Facebooku nám potvrdili, že zástupcovia americkej vlády taktiež na túto záležitosť upozornili Facebook, avšak podľa našich vedomostí spoločnosť zatiaľ nepodnikla adekvátne kroky.</a:t>
            </a:r>
          </a:p>
          <a:p>
            <a:pPr fontAlgn="base"/>
            <a:r>
              <a:rPr lang="sk-SK" sz="2000" dirty="0"/>
              <a:t>Výbor je hlboko znepokojený pokračujúcou prítomnosťou škodlivých dezinformácií a ruskej propagandy na slovenskom Facebooku a nalieha na Facebook, aby okamžite zabezpečil, že všetky </a:t>
            </a:r>
            <a:r>
              <a:rPr lang="sk-SK" sz="2000" dirty="0" err="1"/>
              <a:t>proruské</a:t>
            </a:r>
            <a:r>
              <a:rPr lang="sk-SK" sz="2000" dirty="0"/>
              <a:t> dezinformácie sú rýchlo vyhodnotené, po faktografickej stránke overené, označené, a že bude obmedzené ich šírenie alebo budú odstránené v súlade s verejnými prísľubmi a prezentovanými zásadami Facebooku.</a:t>
            </a:r>
          </a:p>
          <a:p>
            <a:pPr fontAlgn="base"/>
            <a:r>
              <a:rPr lang="sk-SK" sz="2000" dirty="0"/>
              <a:t>Facebook je na Slovensku vplyvný. Ide o najrozšírenejšiu sociálnu platformu v krajine s približne 2,7 milióna aktívnymi členmi, teda približne 49 percentami slovenskej populácie. Skupina identifikovateľných </a:t>
            </a:r>
            <a:r>
              <a:rPr lang="sk-SK" sz="2000" dirty="0" err="1"/>
              <a:t>proruských</a:t>
            </a:r>
            <a:r>
              <a:rPr lang="sk-SK" sz="2000" dirty="0"/>
              <a:t> aktérov po mnohé roky opakovane šírila dezinformácie na slovenskom Facebooku vrátane obdobia volieb a naprieč pandémiou Covidu-19. Tí istí identifikovateľní aktéri teraz premieňajú na zbraň obrovské množstvo </a:t>
            </a:r>
            <a:r>
              <a:rPr lang="sk-SK" sz="2000" dirty="0" err="1"/>
              <a:t>proruských</a:t>
            </a:r>
            <a:r>
              <a:rPr lang="sk-SK" sz="2000" dirty="0"/>
              <a:t> dezinformácií o vojne na Ukrajine.</a:t>
            </a:r>
            <a:endParaRPr lang="sk-SK"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942507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237067" y="387152"/>
            <a:ext cx="11328400" cy="5632311"/>
          </a:xfrm>
          <a:prstGeom prst="rect">
            <a:avLst/>
          </a:prstGeom>
        </p:spPr>
        <p:txBody>
          <a:bodyPr wrap="square">
            <a:spAutoFit/>
          </a:bodyPr>
          <a:lstStyle/>
          <a:p>
            <a:pPr fontAlgn="base"/>
            <a:endParaRPr lang="sk-SK" dirty="0"/>
          </a:p>
          <a:p>
            <a:pPr fontAlgn="base"/>
            <a:r>
              <a:rPr lang="sk-SK" dirty="0"/>
              <a:t>Slovenská vláda je oprávnene znepokojená týmto vývojom. Jeden z vysokopostavených predstaviteľov slovenských obranných zložiek opísal Facebook ako „hlavnú arénu kremeľskej propagandy“. No napriek povedomiu Facebooku o tomto probléme sa zdá, že prenikavý a falošný obsah ostáva na platforme Facebooku.</a:t>
            </a:r>
          </a:p>
          <a:p>
            <a:pPr fontAlgn="base"/>
            <a:r>
              <a:rPr lang="sk-SK" dirty="0"/>
              <a:t>Navyše, napriek prísľubu Facebooku, že poskytne „značné prostriedky pre </a:t>
            </a:r>
            <a:r>
              <a:rPr lang="sk-SK" dirty="0" err="1"/>
              <a:t>fact-checkerov</a:t>
            </a:r>
            <a:r>
              <a:rPr lang="sk-SK" dirty="0"/>
              <a:t> pokrývajúcich východnú Európu“, verejné správy naznačujú, že Facebook má len </a:t>
            </a:r>
            <a:r>
              <a:rPr lang="sk-SK" b="1" u="sng" dirty="0"/>
              <a:t>jediného</a:t>
            </a:r>
            <a:r>
              <a:rPr lang="sk-SK" dirty="0"/>
              <a:t> overovateľa faktov určeného pre Slovensko. To je vzhľadom na rozsah hrozby divoko neadekvátne.</a:t>
            </a:r>
          </a:p>
          <a:p>
            <a:pPr fontAlgn="base"/>
            <a:r>
              <a:rPr lang="sk-SK" dirty="0"/>
              <a:t>Vo svetle pokračujúcej pasivity Facebooku žiadame, aby Facebook do 1. júna 2022 výbor informoval o: (1) obsahu, ktorý slovenská vláda dala do pozornosti Facebooku ako škodlivé dezinformácie a o stave tohto obsahu; (2) akomkoľvek vyšetrovaní, ktoré Facebook podnikol ohľadom aktérov identifikovaných ako šíritelia </a:t>
            </a:r>
            <a:r>
              <a:rPr lang="sk-SK" dirty="0" err="1"/>
              <a:t>proruských</a:t>
            </a:r>
            <a:r>
              <a:rPr lang="sk-SK" dirty="0"/>
              <a:t> dezinformácií o vojne na slovenskom Facebooku; (3) plánoch Facebooku do budúcna na proaktívne identifikovanie škodlivých dezinformácií vo východnej Európe; a (4) konkrétne čísla </a:t>
            </a:r>
            <a:r>
              <a:rPr lang="sk-SK" dirty="0" err="1"/>
              <a:t>fact-checkerov</a:t>
            </a:r>
            <a:r>
              <a:rPr lang="sk-SK" dirty="0"/>
              <a:t>, personálu a iných prostriedkov, ktoré Facebook venuje na identifikáciu škodlivých dezinformácií o vojne na Ukrajine vo východnej Európe, rozdelené na jednotlivé krajiny a zahŕňajúce jazykové schopnosti týchto overovateľov faktov a iného personálu moderujúceho obsah.</a:t>
            </a:r>
          </a:p>
          <a:p>
            <a:pPr fontAlgn="base"/>
            <a:r>
              <a:rPr lang="sk-SK" dirty="0"/>
              <a:t>S pozdravom,</a:t>
            </a:r>
          </a:p>
          <a:p>
            <a:pPr fontAlgn="base"/>
            <a:r>
              <a:rPr lang="sk-SK" dirty="0"/>
              <a:t>Adam B. </a:t>
            </a:r>
            <a:r>
              <a:rPr lang="sk-SK" dirty="0" err="1"/>
              <a:t>Schiff</a:t>
            </a:r>
            <a:r>
              <a:rPr lang="sk-SK" dirty="0"/>
              <a:t>, predseda výboru americkej Snemovne reprezentantov pre spravodajské služby</a:t>
            </a:r>
          </a:p>
          <a:p>
            <a:pPr fontAlgn="base"/>
            <a:r>
              <a:rPr lang="sk-SK" dirty="0" err="1"/>
              <a:t>Mike</a:t>
            </a:r>
            <a:r>
              <a:rPr lang="sk-SK" dirty="0"/>
              <a:t> </a:t>
            </a:r>
            <a:r>
              <a:rPr lang="sk-SK" dirty="0" err="1"/>
              <a:t>Quigley</a:t>
            </a:r>
            <a:r>
              <a:rPr lang="sk-SK" dirty="0"/>
              <a:t>, člen kongresu</a:t>
            </a:r>
          </a:p>
          <a:p>
            <a:pPr fontAlgn="base"/>
            <a:r>
              <a:rPr lang="sk-SK" dirty="0"/>
              <a:t>Peter </a:t>
            </a:r>
            <a:r>
              <a:rPr lang="sk-SK" dirty="0" err="1"/>
              <a:t>Welch</a:t>
            </a:r>
            <a:r>
              <a:rPr lang="sk-SK" dirty="0"/>
              <a:t>, člen kongresu</a:t>
            </a:r>
          </a:p>
          <a:p>
            <a:pPr fontAlgn="base"/>
            <a:r>
              <a:rPr lang="sk-SK" dirty="0" err="1"/>
              <a:t>Sean</a:t>
            </a:r>
            <a:r>
              <a:rPr lang="sk-SK" dirty="0"/>
              <a:t>, </a:t>
            </a:r>
            <a:r>
              <a:rPr lang="sk-SK" dirty="0" err="1"/>
              <a:t>Patrick</a:t>
            </a:r>
            <a:r>
              <a:rPr lang="sk-SK" dirty="0"/>
              <a:t> </a:t>
            </a:r>
            <a:r>
              <a:rPr lang="sk-SK" dirty="0" err="1"/>
              <a:t>Maloney</a:t>
            </a:r>
            <a:r>
              <a:rPr lang="sk-SK" dirty="0"/>
              <a:t>, člen kongresu</a:t>
            </a:r>
          </a:p>
          <a:p>
            <a:pPr fontAlgn="base"/>
            <a:r>
              <a:rPr lang="sk-SK" dirty="0" err="1"/>
              <a:t>Jason</a:t>
            </a:r>
            <a:r>
              <a:rPr lang="sk-SK" dirty="0"/>
              <a:t> </a:t>
            </a:r>
            <a:r>
              <a:rPr lang="sk-SK" dirty="0" err="1"/>
              <a:t>Crow</a:t>
            </a:r>
            <a:r>
              <a:rPr lang="sk-SK" dirty="0"/>
              <a:t>, člen kongresu</a:t>
            </a:r>
          </a:p>
        </p:txBody>
      </p:sp>
    </p:spTree>
    <p:extLst>
      <p:ext uri="{BB962C8B-B14F-4D97-AF65-F5344CB8AC3E}">
        <p14:creationId xmlns:p14="http://schemas.microsoft.com/office/powerpoint/2010/main" val="4774380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203200" y="4605"/>
            <a:ext cx="11988799" cy="7956537"/>
          </a:xfrm>
          <a:prstGeom prst="rect">
            <a:avLst/>
          </a:prstGeom>
        </p:spPr>
        <p:txBody>
          <a:bodyPr wrap="square">
            <a:spAutoFit/>
          </a:bodyPr>
          <a:lstStyle/>
          <a:p>
            <a:pPr>
              <a:lnSpc>
                <a:spcPct val="107000"/>
              </a:lnSpc>
              <a:spcAft>
                <a:spcPts val="800"/>
              </a:spcAft>
            </a:pPr>
            <a:r>
              <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https://domov.sme.sk/c/22913956/sabaka-mazurek-uhrik-zaloba-hoaxy-dezinformacie.html?ref=njct</a:t>
            </a:r>
            <a:endPar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k-SK" b="1" dirty="0" err="1"/>
              <a:t>Čekan</a:t>
            </a:r>
            <a:r>
              <a:rPr lang="sk-SK" b="1" dirty="0"/>
              <a:t>, </a:t>
            </a:r>
            <a:r>
              <a:rPr lang="sk-SK" b="1" dirty="0" err="1"/>
              <a:t>Sabaka</a:t>
            </a:r>
            <a:r>
              <a:rPr lang="sk-SK" b="1" dirty="0"/>
              <a:t> či </a:t>
            </a:r>
            <a:r>
              <a:rPr lang="sk-SK" b="1" dirty="0" err="1"/>
              <a:t>Krčméry</a:t>
            </a:r>
            <a:r>
              <a:rPr lang="sk-SK" b="1" dirty="0"/>
              <a:t> majú dosť </a:t>
            </a:r>
            <a:r>
              <a:rPr lang="sk-SK" b="1" dirty="0" err="1"/>
              <a:t>dezinformátorov</a:t>
            </a:r>
            <a:r>
              <a:rPr lang="sk-SK" b="1" dirty="0"/>
              <a:t>. Podávajú žaloby na </a:t>
            </a:r>
            <a:r>
              <a:rPr lang="sk-SK" b="1" dirty="0" err="1"/>
              <a:t>Mazureka</a:t>
            </a:r>
            <a:r>
              <a:rPr lang="sk-SK" b="1" dirty="0"/>
              <a:t> či Uhríka</a:t>
            </a:r>
          </a:p>
          <a:p>
            <a:r>
              <a:rPr lang="sk-SK" dirty="0"/>
              <a:t>Poslanec parlamentu Milan </a:t>
            </a:r>
            <a:r>
              <a:rPr lang="sk-SK" dirty="0" err="1"/>
              <a:t>Mazurek</a:t>
            </a:r>
            <a:r>
              <a:rPr lang="sk-SK" dirty="0"/>
              <a:t> z extrémistickej strany Republika ho nepriamo spojil so smrťou chlapca, ktorého lekárka odmietla ošetriť preto, lebo jeho matka nebola zaočkovaná.</a:t>
            </a:r>
          </a:p>
          <a:p>
            <a:r>
              <a:rPr lang="sk-SK" dirty="0"/>
              <a:t>Šéf Republiky</a:t>
            </a:r>
            <a:r>
              <a:rPr lang="sk-SK" u="sng" dirty="0">
                <a:hlinkClick r:id="rId3"/>
              </a:rPr>
              <a:t> Milan Uhrík</a:t>
            </a:r>
            <a:r>
              <a:rPr lang="sk-SK" dirty="0"/>
              <a:t> ho zase obvinil z toho, že za angažovanie sa počas </a:t>
            </a:r>
            <a:r>
              <a:rPr lang="sk-SK" dirty="0" err="1"/>
              <a:t>covidu</a:t>
            </a:r>
            <a:r>
              <a:rPr lang="sk-SK" dirty="0"/>
              <a:t> dostal od šéfa parlamentu</a:t>
            </a:r>
            <a:r>
              <a:rPr lang="sk-SK" u="sng" dirty="0">
                <a:hlinkClick r:id="rId4"/>
              </a:rPr>
              <a:t> Borisa Kollára</a:t>
            </a:r>
            <a:r>
              <a:rPr lang="sk-SK" dirty="0"/>
              <a:t> (Sme rodina) 28-tisíc eur.</a:t>
            </a:r>
          </a:p>
          <a:p>
            <a:r>
              <a:rPr lang="sk-SK" dirty="0"/>
              <a:t>Lekár Peter </a:t>
            </a:r>
            <a:r>
              <a:rPr lang="sk-SK" dirty="0" err="1"/>
              <a:t>Sabaka</a:t>
            </a:r>
            <a:r>
              <a:rPr lang="sk-SK" dirty="0"/>
              <a:t> z Kliniky </a:t>
            </a:r>
            <a:r>
              <a:rPr lang="sk-SK" dirty="0" err="1"/>
              <a:t>infektológie</a:t>
            </a:r>
            <a:r>
              <a:rPr lang="sk-SK" dirty="0"/>
              <a:t> a geografickej medicíny na bratislavských </a:t>
            </a:r>
            <a:r>
              <a:rPr lang="sk-SK" dirty="0" err="1"/>
              <a:t>Kramároch</a:t>
            </a:r>
            <a:r>
              <a:rPr lang="sk-SK" dirty="0"/>
              <a:t> sa preto rozhodol na obidvoch politikov podať žaloby. Žiada od nich finančné odškodnenie. Chce ho využiť na podporu zdravotníckych zariadení.</a:t>
            </a:r>
          </a:p>
          <a:p>
            <a:r>
              <a:rPr lang="sk-SK" dirty="0" err="1"/>
              <a:t>Sabaku</a:t>
            </a:r>
            <a:r>
              <a:rPr lang="sk-SK" dirty="0"/>
              <a:t> v jeho úsilí podporili aj ďalší známi lekári a vedci, ktorí boli tvárami očkovacej kampane počas pandémie </a:t>
            </a:r>
            <a:r>
              <a:rPr lang="sk-SK" dirty="0" err="1"/>
              <a:t>covidu</a:t>
            </a:r>
            <a:r>
              <a:rPr lang="sk-SK" dirty="0"/>
              <a:t> a mnohí za to čelili vyhrážkam a osočovaniu zo strany odporcov očkovania a </a:t>
            </a:r>
            <a:r>
              <a:rPr lang="sk-SK" dirty="0" err="1"/>
              <a:t>dezinformátorov</a:t>
            </a:r>
            <a:r>
              <a:rPr lang="sk-SK" dirty="0"/>
              <a:t>. Je medzi nimi aj </a:t>
            </a:r>
            <a:r>
              <a:rPr lang="sk-SK" dirty="0" err="1"/>
              <a:t>infektológ</a:t>
            </a:r>
            <a:r>
              <a:rPr lang="sk-SK" u="sng" dirty="0">
                <a:hlinkClick r:id="rId5"/>
              </a:rPr>
              <a:t> Vladimír </a:t>
            </a:r>
            <a:r>
              <a:rPr lang="sk-SK" u="sng" dirty="0" err="1">
                <a:hlinkClick r:id="rId5"/>
              </a:rPr>
              <a:t>Krčméry</a:t>
            </a:r>
            <a:r>
              <a:rPr lang="sk-SK" dirty="0"/>
              <a:t>, ktorému sa jeden z odporcov očkovania dokonca so zbraňou v ruke vyhrážal smrťou.</a:t>
            </a:r>
          </a:p>
          <a:p>
            <a:r>
              <a:rPr lang="sk-SK" dirty="0" err="1"/>
              <a:t>Sabaka</a:t>
            </a:r>
            <a:r>
              <a:rPr lang="sk-SK" dirty="0"/>
              <a:t> nie je jedinou tvárou pandémie </a:t>
            </a:r>
            <a:r>
              <a:rPr lang="sk-SK" dirty="0" err="1"/>
              <a:t>covidu</a:t>
            </a:r>
            <a:r>
              <a:rPr lang="sk-SK" dirty="0"/>
              <a:t>, ktorý podal žalobu proti ľudom šíriacim lži a dezinformácie. Ďalším je vedec Pavol </a:t>
            </a:r>
            <a:r>
              <a:rPr lang="sk-SK" dirty="0" err="1"/>
              <a:t>Čekan</a:t>
            </a:r>
            <a:r>
              <a:rPr lang="sk-SK" dirty="0"/>
              <a:t>. Aj jeho z nekalostí obvinil člen Republiky Miroslav </a:t>
            </a:r>
            <a:r>
              <a:rPr lang="sk-SK" dirty="0" err="1"/>
              <a:t>Heredoš</a:t>
            </a:r>
            <a:r>
              <a:rPr lang="sk-SK" dirty="0"/>
              <a:t>.</a:t>
            </a:r>
          </a:p>
          <a:p>
            <a:r>
              <a:rPr lang="sk-SK" dirty="0"/>
              <a:t>"Pán </a:t>
            </a:r>
            <a:r>
              <a:rPr lang="sk-SK" dirty="0" err="1"/>
              <a:t>Heredoš</a:t>
            </a:r>
            <a:r>
              <a:rPr lang="sk-SK" dirty="0"/>
              <a:t> z Republiky klamal o mne a našej firme (</a:t>
            </a:r>
            <a:r>
              <a:rPr lang="sk-SK" i="1" dirty="0" err="1"/>
              <a:t>MultiplexDX</a:t>
            </a:r>
            <a:r>
              <a:rPr lang="sk-SK" i="1" dirty="0"/>
              <a:t>, pozn. </a:t>
            </a:r>
            <a:r>
              <a:rPr lang="sk-SK" i="1" dirty="0" err="1"/>
              <a:t>red</a:t>
            </a:r>
            <a:r>
              <a:rPr lang="sk-SK" i="1" dirty="0"/>
              <a:t>.</a:t>
            </a:r>
            <a:r>
              <a:rPr lang="sk-SK" dirty="0"/>
              <a:t> ), kde bez dôkazov a klamlivo tvrdil, že neplatíme</a:t>
            </a:r>
            <a:r>
              <a:rPr lang="sk-SK" u="sng" dirty="0">
                <a:hlinkClick r:id="rId6"/>
              </a:rPr>
              <a:t> dane</a:t>
            </a:r>
            <a:r>
              <a:rPr lang="sk-SK" dirty="0"/>
              <a:t> na Slovensku a posielame peniaze do USA. Keďže to dokázateľne nie je pravda, čo potvrdil aj Krajský súd v Bratislave a zároveň nás Daňový úrad v hlavnom meste označil za vysoko spoľahlivý daňový subjekt, šlo o závažné poškodenie mena našej firmy a aj mojej osoby," vysvetľuje celú kauzu </a:t>
            </a:r>
            <a:r>
              <a:rPr lang="sk-SK" dirty="0" err="1"/>
              <a:t>Čekan</a:t>
            </a:r>
            <a:r>
              <a:rPr lang="sk-SK" dirty="0"/>
              <a:t>.</a:t>
            </a:r>
          </a:p>
          <a:p>
            <a:r>
              <a:rPr lang="sk-SK" dirty="0"/>
              <a:t>Na rozdiel od </a:t>
            </a:r>
            <a:r>
              <a:rPr lang="sk-SK" dirty="0" err="1"/>
              <a:t>Sabaku</a:t>
            </a:r>
            <a:r>
              <a:rPr lang="sk-SK" dirty="0"/>
              <a:t> nežiadal od </a:t>
            </a:r>
            <a:r>
              <a:rPr lang="sk-SK" dirty="0" err="1"/>
              <a:t>Heredoša</a:t>
            </a:r>
            <a:r>
              <a:rPr lang="sk-SK" dirty="0"/>
              <a:t> finančné odškodnenie. Musel len zmazať status, v ktorom tvrdil spomínané nepravdivé veci, a zaplatiť súdne trovy.</a:t>
            </a:r>
          </a:p>
          <a:p>
            <a:r>
              <a:rPr lang="sk-SK" dirty="0"/>
              <a:t>"Zo samej podstaty má každá obrana práva zmysel," reaguje </a:t>
            </a:r>
            <a:r>
              <a:rPr lang="sk-SK" dirty="0" err="1"/>
              <a:t>Humeník</a:t>
            </a:r>
            <a:r>
              <a:rPr lang="sk-SK" dirty="0"/>
              <a:t> na žaloby, ktorými sa nielen </a:t>
            </a:r>
            <a:r>
              <a:rPr lang="sk-SK" dirty="0" err="1"/>
              <a:t>Sabaka</a:t>
            </a:r>
            <a:r>
              <a:rPr lang="sk-SK" dirty="0"/>
              <a:t>, ale aj iní lekári a vedci bránia proti </a:t>
            </a:r>
            <a:r>
              <a:rPr lang="sk-SK" dirty="0" err="1"/>
              <a:t>dezinformátorom</a:t>
            </a:r>
            <a:r>
              <a:rPr lang="sk-SK" dirty="0"/>
              <a:t>.</a:t>
            </a:r>
          </a:p>
          <a:p>
            <a:r>
              <a:rPr lang="sk-SK" dirty="0"/>
              <a:t>Žaloby podľa neho majú zmysel nielen vo vzťahu k ochrane postavenia osoby, ktorej právo bolo porušené, ale aj ako nástroj na posilňovanie vlády práva v spoločnosti.</a:t>
            </a:r>
          </a:p>
          <a:p>
            <a:endParaRPr lang="sk-SK" dirty="0"/>
          </a:p>
          <a:p>
            <a:endParaRPr lang="sk-SK" dirty="0"/>
          </a:p>
          <a:p>
            <a:pPr>
              <a:lnSpc>
                <a:spcPct val="107000"/>
              </a:lnSpc>
              <a:spcAft>
                <a:spcPts val="800"/>
              </a:spcAft>
            </a:pPr>
            <a:endPar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sk-SK"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00482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103429" y="0"/>
            <a:ext cx="1088570" cy="6858000"/>
          </a:xfrm>
          <a:prstGeom prst="rect">
            <a:avLst/>
          </a:prstGeom>
          <a:solidFill>
            <a:srgbClr val="3733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358346" y="358346"/>
            <a:ext cx="679622" cy="679622"/>
          </a:xfrm>
          <a:prstGeom prst="rect">
            <a:avLst/>
          </a:prstGeom>
          <a:solidFill>
            <a:srgbClr val="FF9F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32">
            <a:extLst>
              <a:ext uri="{FF2B5EF4-FFF2-40B4-BE49-F238E27FC236}">
                <a16:creationId xmlns:a16="http://schemas.microsoft.com/office/drawing/2014/main" id="{01252B98-D191-443F-92F4-A56850871523}"/>
              </a:ext>
            </a:extLst>
          </p:cNvPr>
          <p:cNvSpPr txBox="1"/>
          <p:nvPr/>
        </p:nvSpPr>
        <p:spPr>
          <a:xfrm>
            <a:off x="358346" y="6301947"/>
            <a:ext cx="654346" cy="246221"/>
          </a:xfrm>
          <a:prstGeom prst="rect">
            <a:avLst/>
          </a:prstGeom>
          <a:noFill/>
        </p:spPr>
        <p:txBody>
          <a:bodyPr wrap="none" rtlCol="0">
            <a:spAutoFit/>
          </a:bodyPr>
          <a:lstStyle/>
          <a:p>
            <a:r>
              <a:rPr lang="en-US" sz="1000" b="1" dirty="0">
                <a:solidFill>
                  <a:schemeClr val="tx1">
                    <a:lumMod val="75000"/>
                    <a:lumOff val="25000"/>
                  </a:schemeClr>
                </a:solidFill>
                <a:ea typeface="Roboto Medium" charset="0"/>
                <a:cs typeface="Roboto Medium" charset="0"/>
              </a:rPr>
              <a:t>Slide</a:t>
            </a:r>
            <a:r>
              <a:rPr lang="en-US" sz="1000" dirty="0">
                <a:solidFill>
                  <a:schemeClr val="tx1">
                    <a:lumMod val="75000"/>
                    <a:lumOff val="25000"/>
                  </a:schemeClr>
                </a:solidFill>
                <a:ea typeface="Roboto Medium" charset="0"/>
                <a:cs typeface="Roboto Medium" charset="0"/>
              </a:rPr>
              <a:t> / </a:t>
            </a:r>
            <a:r>
              <a:rPr lang="sk-SK" sz="1000" dirty="0">
                <a:solidFill>
                  <a:schemeClr val="tx1">
                    <a:lumMod val="75000"/>
                    <a:lumOff val="25000"/>
                  </a:schemeClr>
                </a:solidFill>
                <a:ea typeface="Roboto Medium" charset="0"/>
                <a:cs typeface="Roboto Medium" charset="0"/>
              </a:rPr>
              <a:t> </a:t>
            </a:r>
            <a:fld id="{2B5BFC6D-B859-4C2D-9CEB-E6CBC04EB439}" type="slidenum">
              <a:rPr lang="sk-SK" sz="1000" smtClean="0">
                <a:solidFill>
                  <a:schemeClr val="tx1">
                    <a:lumMod val="75000"/>
                    <a:lumOff val="25000"/>
                  </a:schemeClr>
                </a:solidFill>
                <a:ea typeface="Roboto Thin" charset="0"/>
                <a:cs typeface="Roboto Thin" charset="0"/>
              </a:rPr>
              <a:t>18</a:t>
            </a:fld>
            <a:endParaRPr lang="en-US" sz="1000" dirty="0">
              <a:solidFill>
                <a:schemeClr val="tx1">
                  <a:lumMod val="75000"/>
                  <a:lumOff val="25000"/>
                </a:schemeClr>
              </a:solidFill>
              <a:ea typeface="Roboto Thin" charset="0"/>
              <a:cs typeface="Roboto Thin" charset="0"/>
            </a:endParaRPr>
          </a:p>
        </p:txBody>
      </p:sp>
      <p:sp>
        <p:nvSpPr>
          <p:cNvPr id="3" name="Picture Placeholder 2"/>
          <p:cNvSpPr>
            <a:spLocks noGrp="1"/>
          </p:cNvSpPr>
          <p:nvPr>
            <p:ph type="pic" sz="quarter" idx="10"/>
          </p:nvPr>
        </p:nvSpPr>
        <p:spPr/>
      </p:sp>
      <p:pic>
        <p:nvPicPr>
          <p:cNvPr id="9" name="Obrázok 8">
            <a:extLst>
              <a:ext uri="{FF2B5EF4-FFF2-40B4-BE49-F238E27FC236}">
                <a16:creationId xmlns:a16="http://schemas.microsoft.com/office/drawing/2014/main" id="{3119FF94-913C-4DC9-806B-A7988F6CE142}"/>
              </a:ext>
            </a:extLst>
          </p:cNvPr>
          <p:cNvPicPr>
            <a:picLocks noChangeAspect="1"/>
          </p:cNvPicPr>
          <p:nvPr/>
        </p:nvPicPr>
        <p:blipFill>
          <a:blip r:embed="rId2"/>
          <a:stretch>
            <a:fillRect/>
          </a:stretch>
        </p:blipFill>
        <p:spPr>
          <a:xfrm>
            <a:off x="440312" y="406671"/>
            <a:ext cx="532946" cy="604238"/>
          </a:xfrm>
          <a:prstGeom prst="rect">
            <a:avLst/>
          </a:prstGeom>
        </p:spPr>
      </p:pic>
      <p:sp>
        <p:nvSpPr>
          <p:cNvPr id="2" name="Obdĺžnik 1">
            <a:extLst>
              <a:ext uri="{FF2B5EF4-FFF2-40B4-BE49-F238E27FC236}">
                <a16:creationId xmlns:a16="http://schemas.microsoft.com/office/drawing/2014/main" id="{B70D6F6C-802F-44BC-BB7A-A76EA08AE968}"/>
              </a:ext>
            </a:extLst>
          </p:cNvPr>
          <p:cNvSpPr/>
          <p:nvPr/>
        </p:nvSpPr>
        <p:spPr>
          <a:xfrm>
            <a:off x="1296785" y="1313412"/>
            <a:ext cx="7847215" cy="5227265"/>
          </a:xfrm>
          <a:prstGeom prst="rect">
            <a:avLst/>
          </a:prstGeom>
        </p:spPr>
        <p:txBody>
          <a:bodyPr wrap="square">
            <a:spAutoFit/>
          </a:bodyPr>
          <a:lstStyle/>
          <a:p>
            <a:pPr lvl="0">
              <a:lnSpc>
                <a:spcPct val="107000"/>
              </a:lnSpc>
              <a:spcAft>
                <a:spcPts val="800"/>
              </a:spcAft>
              <a:buSzPts val="1000"/>
              <a:tabLst>
                <a:tab pos="457200" algn="l"/>
              </a:tabLst>
            </a:pPr>
            <a:r>
              <a:rPr lang="sk-SK"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53 percent Slovákov si myslí, že svet ovládajú tajné skupiny. 52 percent verí, že Židia majú príliš veľkú moc – je to najviac spomedzi krajín V4. Štvrtina Slovákov nevie, či útoky z 11. septembra urobila Al-</a:t>
            </a:r>
            <a:r>
              <a:rPr lang="sk-SK" sz="2400" dirty="0" err="1">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Káida</a:t>
            </a:r>
            <a:r>
              <a:rPr lang="sk-SK"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 alebo americká vláda. Iba 9 percent ľudí, ktorí na sociálnej sieti našli dezinformáciu, ju aj nahlásili. Takéto výsledky vyplývajú z najnovšej štúdie </a:t>
            </a:r>
            <a:r>
              <a:rPr lang="sk-SK" sz="2400" b="1" dirty="0" err="1">
                <a:solidFill>
                  <a:srgbClr val="ED1B24"/>
                </a:solidFill>
                <a:latin typeface="Helvetica" panose="020B0604020202020204" pitchFamily="34" charset="0"/>
                <a:ea typeface="Times New Roman" panose="02020603050405020304" pitchFamily="18" charset="0"/>
                <a:cs typeface="Times New Roman" panose="02020603050405020304" pitchFamily="18" charset="0"/>
                <a:hlinkClick r:id="rId3"/>
              </a:rPr>
              <a:t>Globsec</a:t>
            </a:r>
            <a:r>
              <a:rPr lang="sk-SK" sz="2400" b="1" dirty="0">
                <a:solidFill>
                  <a:srgbClr val="ED1B24"/>
                </a:solidFill>
                <a:latin typeface="Helvetica" panose="020B0604020202020204" pitchFamily="34" charset="0"/>
                <a:ea typeface="Times New Roman" panose="02020603050405020304" pitchFamily="18" charset="0"/>
                <a:cs typeface="Times New Roman" panose="02020603050405020304" pitchFamily="18" charset="0"/>
                <a:hlinkClick r:id="rId3"/>
              </a:rPr>
              <a:t> </a:t>
            </a:r>
            <a:r>
              <a:rPr lang="sk-SK" sz="2400" b="1" dirty="0" err="1">
                <a:solidFill>
                  <a:srgbClr val="ED1B24"/>
                </a:solidFill>
                <a:latin typeface="Helvetica" panose="020B0604020202020204" pitchFamily="34" charset="0"/>
                <a:ea typeface="Times New Roman" panose="02020603050405020304" pitchFamily="18" charset="0"/>
                <a:cs typeface="Times New Roman" panose="02020603050405020304" pitchFamily="18" charset="0"/>
                <a:hlinkClick r:id="rId3"/>
              </a:rPr>
              <a:t>Trends</a:t>
            </a:r>
            <a:r>
              <a:rPr lang="sk-SK" sz="2400" b="1" dirty="0">
                <a:solidFill>
                  <a:srgbClr val="ED1B24"/>
                </a:solidFill>
                <a:latin typeface="Helvetica" panose="020B0604020202020204" pitchFamily="34" charset="0"/>
                <a:ea typeface="Times New Roman" panose="02020603050405020304" pitchFamily="18" charset="0"/>
                <a:cs typeface="Times New Roman" panose="02020603050405020304" pitchFamily="18" charset="0"/>
                <a:hlinkClick r:id="rId3"/>
              </a:rPr>
              <a:t> 2018</a:t>
            </a:r>
            <a:r>
              <a:rPr lang="sk-SK"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a:t>
            </a:r>
          </a:p>
          <a:p>
            <a:pPr lvl="0">
              <a:lnSpc>
                <a:spcPct val="107000"/>
              </a:lnSpc>
              <a:spcAft>
                <a:spcPts val="800"/>
              </a:spcAft>
              <a:buSzPts val="1000"/>
              <a:tabLst>
                <a:tab pos="457200" algn="l"/>
              </a:tabLst>
            </a:pPr>
            <a:endParaRPr lang="sk-SK"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k-SK"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hlinkClick r:id="rId4"/>
              </a:rPr>
              <a:t>https://www.globsec.org/wp-content/uploads/2018/05/GLOBSEC-Trends-2018.pdf</a:t>
            </a:r>
            <a:endParaRPr lang="sk-SK"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endParaRPr lang="sk-SK" sz="2400" dirty="0">
              <a:solidFill>
                <a:srgbClr val="000000"/>
              </a:solidFill>
              <a:effectLst/>
              <a:latin typeface="Helvetica" panose="020B06040202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k-SK" sz="2400" dirty="0">
                <a:solidFill>
                  <a:srgbClr val="000000"/>
                </a:solidFill>
                <a:latin typeface="Helvetica" panose="020B0604020202020204" pitchFamily="34" charset="0"/>
                <a:ea typeface="Calibri" panose="020F0502020204030204" pitchFamily="34" charset="0"/>
                <a:cs typeface="Times New Roman" panose="02020603050405020304" pitchFamily="18" charset="0"/>
              </a:rPr>
              <a:t>(</a:t>
            </a:r>
            <a:r>
              <a:rPr lang="sk-SK" sz="2400" dirty="0" err="1">
                <a:solidFill>
                  <a:srgbClr val="000000"/>
                </a:solidFill>
                <a:latin typeface="Helvetica" panose="020B0604020202020204" pitchFamily="34" charset="0"/>
                <a:ea typeface="Calibri" panose="020F0502020204030204" pitchFamily="34" charset="0"/>
                <a:cs typeface="Times New Roman" panose="02020603050405020304" pitchFamily="18" charset="0"/>
              </a:rPr>
              <a:t>Mediabrífing</a:t>
            </a:r>
            <a:r>
              <a:rPr lang="sk-SK" sz="2400" dirty="0">
                <a:solidFill>
                  <a:srgbClr val="000000"/>
                </a:solidFill>
                <a:latin typeface="Helvetica" panose="020B0604020202020204" pitchFamily="34" charset="0"/>
                <a:ea typeface="Calibri" panose="020F0502020204030204" pitchFamily="34" charset="0"/>
                <a:cs typeface="Times New Roman" panose="02020603050405020304" pitchFamily="18" charset="0"/>
              </a:rPr>
              <a:t> Filipa </a:t>
            </a:r>
            <a:r>
              <a:rPr lang="sk-SK" sz="2400" dirty="0" err="1">
                <a:solidFill>
                  <a:srgbClr val="000000"/>
                </a:solidFill>
                <a:latin typeface="Helvetica" panose="020B0604020202020204" pitchFamily="34" charset="0"/>
                <a:ea typeface="Calibri" panose="020F0502020204030204" pitchFamily="34" charset="0"/>
                <a:cs typeface="Times New Roman" panose="02020603050405020304" pitchFamily="18" charset="0"/>
              </a:rPr>
              <a:t>Struhárika</a:t>
            </a:r>
            <a:r>
              <a:rPr lang="sk-SK" sz="2400" dirty="0">
                <a:solidFill>
                  <a:srgbClr val="000000"/>
                </a:solidFill>
                <a:latin typeface="Helvetica" panose="020B0604020202020204" pitchFamily="34" charset="0"/>
                <a:ea typeface="Calibri" panose="020F0502020204030204" pitchFamily="34" charset="0"/>
                <a:cs typeface="Times New Roman" panose="02020603050405020304" pitchFamily="18" charset="0"/>
              </a:rPr>
              <a:t>)</a:t>
            </a:r>
            <a:endParaRPr lang="sk-SK"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786882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pic>
        <p:nvPicPr>
          <p:cNvPr id="3" name="Obrázok 2"/>
          <p:cNvPicPr>
            <a:picLocks noChangeAspect="1"/>
          </p:cNvPicPr>
          <p:nvPr/>
        </p:nvPicPr>
        <p:blipFill rotWithShape="1">
          <a:blip r:embed="rId2"/>
          <a:srcRect l="10110" t="9061" b="9633"/>
          <a:stretch/>
        </p:blipFill>
        <p:spPr>
          <a:xfrm>
            <a:off x="668215" y="451837"/>
            <a:ext cx="10811607" cy="5505296"/>
          </a:xfrm>
          <a:prstGeom prst="rect">
            <a:avLst/>
          </a:prstGeom>
        </p:spPr>
      </p:pic>
    </p:spTree>
    <p:extLst>
      <p:ext uri="{BB962C8B-B14F-4D97-AF65-F5344CB8AC3E}">
        <p14:creationId xmlns:p14="http://schemas.microsoft.com/office/powerpoint/2010/main" val="18472289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pic>
        <p:nvPicPr>
          <p:cNvPr id="3" name="Obrázok 2"/>
          <p:cNvPicPr>
            <a:picLocks noChangeAspect="1"/>
          </p:cNvPicPr>
          <p:nvPr/>
        </p:nvPicPr>
        <p:blipFill rotWithShape="1">
          <a:blip r:embed="rId2"/>
          <a:srcRect t="15240" b="10275"/>
          <a:stretch/>
        </p:blipFill>
        <p:spPr>
          <a:xfrm>
            <a:off x="3597287" y="768927"/>
            <a:ext cx="5650621" cy="6093996"/>
          </a:xfrm>
          <a:prstGeom prst="rect">
            <a:avLst/>
          </a:prstGeom>
        </p:spPr>
      </p:pic>
      <p:sp>
        <p:nvSpPr>
          <p:cNvPr id="4" name="Obdĺžnik 3"/>
          <p:cNvSpPr/>
          <p:nvPr/>
        </p:nvSpPr>
        <p:spPr>
          <a:xfrm>
            <a:off x="720436" y="281878"/>
            <a:ext cx="8527472" cy="369332"/>
          </a:xfrm>
          <a:prstGeom prst="rect">
            <a:avLst/>
          </a:prstGeom>
        </p:spPr>
        <p:txBody>
          <a:bodyPr wrap="square">
            <a:spAutoFit/>
          </a:bodyPr>
          <a:lstStyle/>
          <a:p>
            <a:r>
              <a:rPr lang="sk-SK" dirty="0"/>
              <a:t>https://www.facebook.com/daniel.milo/posts/10160217044629905</a:t>
            </a:r>
          </a:p>
        </p:txBody>
      </p:sp>
    </p:spTree>
    <p:extLst>
      <p:ext uri="{BB962C8B-B14F-4D97-AF65-F5344CB8AC3E}">
        <p14:creationId xmlns:p14="http://schemas.microsoft.com/office/powerpoint/2010/main" val="18467665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pic>
        <p:nvPicPr>
          <p:cNvPr id="3" name="Obrázok 2"/>
          <p:cNvPicPr>
            <a:picLocks noChangeAspect="1"/>
          </p:cNvPicPr>
          <p:nvPr/>
        </p:nvPicPr>
        <p:blipFill>
          <a:blip r:embed="rId2"/>
          <a:stretch>
            <a:fillRect/>
          </a:stretch>
        </p:blipFill>
        <p:spPr>
          <a:xfrm>
            <a:off x="2891729" y="140061"/>
            <a:ext cx="5655226" cy="6577878"/>
          </a:xfrm>
          <a:prstGeom prst="rect">
            <a:avLst/>
          </a:prstGeom>
        </p:spPr>
      </p:pic>
    </p:spTree>
    <p:extLst>
      <p:ext uri="{BB962C8B-B14F-4D97-AF65-F5344CB8AC3E}">
        <p14:creationId xmlns:p14="http://schemas.microsoft.com/office/powerpoint/2010/main" val="10736589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103429" y="0"/>
            <a:ext cx="1088570" cy="6858000"/>
          </a:xfrm>
          <a:prstGeom prst="rect">
            <a:avLst/>
          </a:prstGeom>
          <a:solidFill>
            <a:srgbClr val="3733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500651" y="1037968"/>
            <a:ext cx="9602778" cy="769441"/>
          </a:xfrm>
          <a:prstGeom prst="rect">
            <a:avLst/>
          </a:prstGeom>
          <a:noFill/>
        </p:spPr>
        <p:txBody>
          <a:bodyPr wrap="square" rtlCol="0">
            <a:spAutoFit/>
          </a:bodyPr>
          <a:lstStyle/>
          <a:p>
            <a:r>
              <a:rPr lang="sk-SK" sz="4400" dirty="0">
                <a:solidFill>
                  <a:srgbClr val="FF9F1B"/>
                </a:solidFill>
                <a:ea typeface="Nexa Bold" charset="0"/>
                <a:cs typeface="Nexa Bold" charset="0"/>
              </a:rPr>
              <a:t>Chyba 1: Médiá vnímame povrchne</a:t>
            </a:r>
            <a:endParaRPr lang="en-US" sz="4400" dirty="0">
              <a:solidFill>
                <a:schemeClr val="tx1">
                  <a:lumMod val="75000"/>
                  <a:lumOff val="25000"/>
                </a:schemeClr>
              </a:solidFill>
              <a:ea typeface="Nexa Bold" charset="0"/>
              <a:cs typeface="Nexa Bold" charset="0"/>
            </a:endParaRPr>
          </a:p>
        </p:txBody>
      </p:sp>
      <p:sp>
        <p:nvSpPr>
          <p:cNvPr id="13" name="Rectangle 12"/>
          <p:cNvSpPr/>
          <p:nvPr/>
        </p:nvSpPr>
        <p:spPr>
          <a:xfrm>
            <a:off x="358346" y="2193277"/>
            <a:ext cx="10505552" cy="2471446"/>
          </a:xfrm>
          <a:prstGeom prst="rect">
            <a:avLst/>
          </a:prstGeom>
        </p:spPr>
        <p:txBody>
          <a:bodyPr wrap="square">
            <a:spAutoFit/>
          </a:bodyPr>
          <a:lstStyle/>
          <a:p>
            <a:pPr marL="411163">
              <a:lnSpc>
                <a:spcPct val="120000"/>
              </a:lnSpc>
              <a:spcAft>
                <a:spcPts val="600"/>
              </a:spcAft>
              <a:buNone/>
            </a:pPr>
            <a:r>
              <a:rPr lang="sk-SK" dirty="0">
                <a:latin typeface="Tahoma" pitchFamily="34" charset="0"/>
                <a:cs typeface="Tahoma" pitchFamily="34" charset="0"/>
              </a:rPr>
              <a:t>veľa ľudí číta iba titulky správ, občas sa niekto dostane aj cez </a:t>
            </a:r>
            <a:r>
              <a:rPr lang="sk-SK" dirty="0" err="1">
                <a:latin typeface="Tahoma" pitchFamily="34" charset="0"/>
                <a:cs typeface="Tahoma" pitchFamily="34" charset="0"/>
              </a:rPr>
              <a:t>perex</a:t>
            </a:r>
            <a:endParaRPr lang="sk-SK" dirty="0">
              <a:latin typeface="Tahoma" pitchFamily="34" charset="0"/>
              <a:cs typeface="Tahoma" pitchFamily="34" charset="0"/>
            </a:endParaRPr>
          </a:p>
          <a:p>
            <a:pPr marL="411163">
              <a:lnSpc>
                <a:spcPct val="120000"/>
              </a:lnSpc>
              <a:spcAft>
                <a:spcPts val="600"/>
              </a:spcAft>
              <a:buNone/>
            </a:pPr>
            <a:endParaRPr lang="sk-SK" b="1" dirty="0">
              <a:latin typeface="Tahoma" pitchFamily="34" charset="0"/>
              <a:cs typeface="Tahoma" pitchFamily="34" charset="0"/>
            </a:endParaRPr>
          </a:p>
          <a:p>
            <a:pPr marL="411163">
              <a:lnSpc>
                <a:spcPct val="120000"/>
              </a:lnSpc>
              <a:spcAft>
                <a:spcPts val="600"/>
              </a:spcAft>
              <a:buNone/>
            </a:pPr>
            <a:r>
              <a:rPr lang="sk-SK" dirty="0">
                <a:latin typeface="Tahoma" pitchFamily="34" charset="0"/>
                <a:cs typeface="Tahoma" pitchFamily="34" charset="0"/>
              </a:rPr>
              <a:t>priemerný divák si </a:t>
            </a:r>
            <a:r>
              <a:rPr lang="sk-SK" b="1" dirty="0">
                <a:latin typeface="Tahoma" pitchFamily="34" charset="0"/>
                <a:cs typeface="Tahoma" pitchFamily="34" charset="0"/>
              </a:rPr>
              <a:t>pamätá priemerne jednu správu </a:t>
            </a:r>
            <a:r>
              <a:rPr lang="sk-SK" dirty="0">
                <a:latin typeface="Tahoma" pitchFamily="34" charset="0"/>
                <a:cs typeface="Tahoma" pitchFamily="34" charset="0"/>
              </a:rPr>
              <a:t>z celého spravodajského bloku; </a:t>
            </a:r>
          </a:p>
          <a:p>
            <a:pPr marL="411163">
              <a:lnSpc>
                <a:spcPct val="120000"/>
              </a:lnSpc>
              <a:spcAft>
                <a:spcPts val="600"/>
              </a:spcAft>
              <a:buNone/>
            </a:pPr>
            <a:r>
              <a:rPr lang="sk-SK" dirty="0">
                <a:latin typeface="Tahoma" pitchFamily="34" charset="0"/>
                <a:cs typeface="Tahoma" pitchFamily="34" charset="0"/>
              </a:rPr>
              <a:t>mnoho z tých správ, ktoré divák nedokáže po odvysielaní pomenovať, vníma </a:t>
            </a:r>
            <a:r>
              <a:rPr lang="sk-SK" b="1" dirty="0">
                <a:latin typeface="Tahoma" pitchFamily="34" charset="0"/>
                <a:cs typeface="Tahoma" pitchFamily="34" charset="0"/>
              </a:rPr>
              <a:t>podvedome</a:t>
            </a:r>
          </a:p>
          <a:p>
            <a:pPr marL="411163">
              <a:lnSpc>
                <a:spcPct val="120000"/>
              </a:lnSpc>
              <a:spcAft>
                <a:spcPts val="600"/>
              </a:spcAft>
              <a:buNone/>
            </a:pPr>
            <a:endParaRPr lang="sk-SK" b="1" dirty="0">
              <a:latin typeface="Tahoma" pitchFamily="34" charset="0"/>
              <a:cs typeface="Tahoma" pitchFamily="34" charset="0"/>
            </a:endParaRPr>
          </a:p>
          <a:p>
            <a:pPr marL="411163">
              <a:lnSpc>
                <a:spcPct val="120000"/>
              </a:lnSpc>
              <a:spcAft>
                <a:spcPts val="600"/>
              </a:spcAft>
              <a:buNone/>
            </a:pPr>
            <a:r>
              <a:rPr lang="sk-SK" dirty="0">
                <a:latin typeface="Tahoma" pitchFamily="34" charset="0"/>
                <a:cs typeface="Tahoma" pitchFamily="34" charset="0"/>
              </a:rPr>
              <a:t>zo správ veľkej dôležitosti, ktoré ovplyvňujú názory, si divák je schopný </a:t>
            </a:r>
            <a:r>
              <a:rPr lang="sk-SK" b="1" dirty="0">
                <a:latin typeface="Tahoma" pitchFamily="34" charset="0"/>
                <a:cs typeface="Tahoma" pitchFamily="34" charset="0"/>
              </a:rPr>
              <a:t>vybaviť si dve tretiny</a:t>
            </a:r>
          </a:p>
        </p:txBody>
      </p:sp>
      <p:sp>
        <p:nvSpPr>
          <p:cNvPr id="16" name="Rectangle 15"/>
          <p:cNvSpPr/>
          <p:nvPr/>
        </p:nvSpPr>
        <p:spPr>
          <a:xfrm>
            <a:off x="358346" y="358346"/>
            <a:ext cx="679622" cy="679622"/>
          </a:xfrm>
          <a:prstGeom prst="rect">
            <a:avLst/>
          </a:prstGeom>
          <a:solidFill>
            <a:srgbClr val="FF9F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32">
            <a:extLst>
              <a:ext uri="{FF2B5EF4-FFF2-40B4-BE49-F238E27FC236}">
                <a16:creationId xmlns:a16="http://schemas.microsoft.com/office/drawing/2014/main" id="{01252B98-D191-443F-92F4-A56850871523}"/>
              </a:ext>
            </a:extLst>
          </p:cNvPr>
          <p:cNvSpPr txBox="1"/>
          <p:nvPr/>
        </p:nvSpPr>
        <p:spPr>
          <a:xfrm>
            <a:off x="358346" y="6301947"/>
            <a:ext cx="654346" cy="246221"/>
          </a:xfrm>
          <a:prstGeom prst="rect">
            <a:avLst/>
          </a:prstGeom>
          <a:noFill/>
        </p:spPr>
        <p:txBody>
          <a:bodyPr wrap="none" rtlCol="0">
            <a:spAutoFit/>
          </a:bodyPr>
          <a:lstStyle/>
          <a:p>
            <a:r>
              <a:rPr lang="en-US" sz="1000" b="1" dirty="0">
                <a:solidFill>
                  <a:schemeClr val="tx1">
                    <a:lumMod val="75000"/>
                    <a:lumOff val="25000"/>
                  </a:schemeClr>
                </a:solidFill>
                <a:ea typeface="Roboto Medium" charset="0"/>
                <a:cs typeface="Roboto Medium" charset="0"/>
              </a:rPr>
              <a:t>Slide</a:t>
            </a:r>
            <a:r>
              <a:rPr lang="en-US" sz="1000" dirty="0">
                <a:solidFill>
                  <a:schemeClr val="tx1">
                    <a:lumMod val="75000"/>
                    <a:lumOff val="25000"/>
                  </a:schemeClr>
                </a:solidFill>
                <a:ea typeface="Roboto Medium" charset="0"/>
                <a:cs typeface="Roboto Medium" charset="0"/>
              </a:rPr>
              <a:t> / </a:t>
            </a:r>
            <a:r>
              <a:rPr lang="sk-SK" sz="1000" dirty="0">
                <a:solidFill>
                  <a:schemeClr val="tx1">
                    <a:lumMod val="75000"/>
                    <a:lumOff val="25000"/>
                  </a:schemeClr>
                </a:solidFill>
                <a:ea typeface="Roboto Medium" charset="0"/>
                <a:cs typeface="Roboto Medium" charset="0"/>
              </a:rPr>
              <a:t> </a:t>
            </a:r>
            <a:fld id="{2B5BFC6D-B859-4C2D-9CEB-E6CBC04EB439}" type="slidenum">
              <a:rPr lang="sk-SK" sz="1000" smtClean="0">
                <a:solidFill>
                  <a:schemeClr val="tx1">
                    <a:lumMod val="75000"/>
                    <a:lumOff val="25000"/>
                  </a:schemeClr>
                </a:solidFill>
                <a:ea typeface="Roboto Thin" charset="0"/>
                <a:cs typeface="Roboto Thin" charset="0"/>
              </a:rPr>
              <a:t>22</a:t>
            </a:fld>
            <a:endParaRPr lang="en-US" sz="1000" dirty="0">
              <a:solidFill>
                <a:schemeClr val="tx1">
                  <a:lumMod val="75000"/>
                  <a:lumOff val="25000"/>
                </a:schemeClr>
              </a:solidFill>
              <a:ea typeface="Roboto Thin" charset="0"/>
              <a:cs typeface="Roboto Thin" charset="0"/>
            </a:endParaRPr>
          </a:p>
        </p:txBody>
      </p:sp>
      <p:sp>
        <p:nvSpPr>
          <p:cNvPr id="3" name="Picture Placeholder 2"/>
          <p:cNvSpPr>
            <a:spLocks noGrp="1"/>
          </p:cNvSpPr>
          <p:nvPr>
            <p:ph type="pic" sz="quarter" idx="10"/>
          </p:nvPr>
        </p:nvSpPr>
        <p:spPr>
          <a:xfrm>
            <a:off x="8730714" y="0"/>
            <a:ext cx="4481383" cy="6858000"/>
          </a:xfrm>
        </p:spPr>
      </p:sp>
      <p:pic>
        <p:nvPicPr>
          <p:cNvPr id="9" name="Obrázok 8">
            <a:extLst>
              <a:ext uri="{FF2B5EF4-FFF2-40B4-BE49-F238E27FC236}">
                <a16:creationId xmlns:a16="http://schemas.microsoft.com/office/drawing/2014/main" id="{3119FF94-913C-4DC9-806B-A7988F6CE142}"/>
              </a:ext>
            </a:extLst>
          </p:cNvPr>
          <p:cNvPicPr>
            <a:picLocks noChangeAspect="1"/>
          </p:cNvPicPr>
          <p:nvPr/>
        </p:nvPicPr>
        <p:blipFill>
          <a:blip r:embed="rId3"/>
          <a:stretch>
            <a:fillRect/>
          </a:stretch>
        </p:blipFill>
        <p:spPr>
          <a:xfrm>
            <a:off x="440312" y="406671"/>
            <a:ext cx="532946" cy="604238"/>
          </a:xfrm>
          <a:prstGeom prst="rect">
            <a:avLst/>
          </a:prstGeom>
        </p:spPr>
      </p:pic>
    </p:spTree>
    <p:extLst>
      <p:ext uri="{BB962C8B-B14F-4D97-AF65-F5344CB8AC3E}">
        <p14:creationId xmlns:p14="http://schemas.microsoft.com/office/powerpoint/2010/main" val="26691176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103429" y="0"/>
            <a:ext cx="1088570" cy="6858000"/>
          </a:xfrm>
          <a:prstGeom prst="rect">
            <a:avLst/>
          </a:prstGeom>
          <a:solidFill>
            <a:srgbClr val="3733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973258" y="764024"/>
            <a:ext cx="10386549" cy="1200329"/>
          </a:xfrm>
          <a:prstGeom prst="rect">
            <a:avLst/>
          </a:prstGeom>
          <a:noFill/>
        </p:spPr>
        <p:txBody>
          <a:bodyPr wrap="square" rtlCol="0">
            <a:spAutoFit/>
          </a:bodyPr>
          <a:lstStyle/>
          <a:p>
            <a:r>
              <a:rPr lang="sk-SK" sz="3600" dirty="0">
                <a:solidFill>
                  <a:srgbClr val="FF9F1B"/>
                </a:solidFill>
                <a:ea typeface="Nexa Bold" charset="0"/>
                <a:cs typeface="Nexa Bold" charset="0"/>
              </a:rPr>
              <a:t>Chyba 2: Veríme vymyslenému, lebo je to bezpečné a pohodlné</a:t>
            </a:r>
            <a:endParaRPr lang="en-US" sz="3600" dirty="0">
              <a:solidFill>
                <a:schemeClr val="tx1">
                  <a:lumMod val="75000"/>
                  <a:lumOff val="25000"/>
                </a:schemeClr>
              </a:solidFill>
              <a:ea typeface="Nexa Bold" charset="0"/>
              <a:cs typeface="Nexa Bold" charset="0"/>
            </a:endParaRPr>
          </a:p>
        </p:txBody>
      </p:sp>
      <p:sp>
        <p:nvSpPr>
          <p:cNvPr id="13" name="Rectangle 12"/>
          <p:cNvSpPr/>
          <p:nvPr/>
        </p:nvSpPr>
        <p:spPr>
          <a:xfrm>
            <a:off x="358346" y="2193277"/>
            <a:ext cx="10505552" cy="4893647"/>
          </a:xfrm>
          <a:prstGeom prst="rect">
            <a:avLst/>
          </a:prstGeom>
        </p:spPr>
        <p:txBody>
          <a:bodyPr wrap="square">
            <a:spAutoFit/>
          </a:bodyPr>
          <a:lstStyle/>
          <a:p>
            <a:pPr algn="just" defTabSz="449580">
              <a:defRPr sz="1800">
                <a:solidFill>
                  <a:srgbClr val="000000"/>
                </a:solidFill>
              </a:defRPr>
            </a:pPr>
            <a:r>
              <a:rPr lang="sk-SK" dirty="0">
                <a:uFill>
                  <a:solidFill/>
                </a:uFill>
                <a:latin typeface="Avenir Black"/>
                <a:ea typeface="Avenir Next Demi Bold"/>
                <a:cs typeface="Avenir Black"/>
                <a:sym typeface="Avenir Next Demi Bold"/>
                <a:hlinkClick r:id="rId3"/>
              </a:rPr>
              <a:t>https://psychologie.cz/lek-pro-zmateny-svet/?fbclid=IwAR3qGo_UaDwLs_fXWr0IhUo_PKWj17bUGe1n7jDRBEDwSE74SeHxNddoPZA</a:t>
            </a:r>
            <a:endParaRPr lang="sk-SK" dirty="0">
              <a:uFill>
                <a:solidFill/>
              </a:uFill>
              <a:latin typeface="Avenir Black"/>
              <a:ea typeface="Avenir Next Demi Bold"/>
              <a:cs typeface="Avenir Black"/>
              <a:sym typeface="Avenir Next Demi Bold"/>
            </a:endParaRPr>
          </a:p>
          <a:p>
            <a:endParaRPr lang="sk-SK" dirty="0">
              <a:solidFill>
                <a:srgbClr val="FF0000"/>
              </a:solidFill>
            </a:endParaRPr>
          </a:p>
          <a:p>
            <a:r>
              <a:rPr lang="sk-SK" dirty="0" err="1">
                <a:solidFill>
                  <a:schemeClr val="accent1">
                    <a:lumMod val="75000"/>
                  </a:schemeClr>
                </a:solidFill>
              </a:rPr>
              <a:t>Část</a:t>
            </a:r>
            <a:r>
              <a:rPr lang="sk-SK" dirty="0">
                <a:solidFill>
                  <a:schemeClr val="accent1">
                    <a:lumMod val="75000"/>
                  </a:schemeClr>
                </a:solidFill>
              </a:rPr>
              <a:t> </a:t>
            </a:r>
            <a:r>
              <a:rPr lang="sk-SK" dirty="0" err="1">
                <a:solidFill>
                  <a:schemeClr val="accent1">
                    <a:lumMod val="75000"/>
                  </a:schemeClr>
                </a:solidFill>
              </a:rPr>
              <a:t>lidí</a:t>
            </a:r>
            <a:r>
              <a:rPr lang="sk-SK" dirty="0">
                <a:solidFill>
                  <a:schemeClr val="accent1">
                    <a:lumMod val="75000"/>
                  </a:schemeClr>
                </a:solidFill>
              </a:rPr>
              <a:t> je </a:t>
            </a:r>
            <a:r>
              <a:rPr lang="sk-SK" dirty="0" err="1">
                <a:solidFill>
                  <a:schemeClr val="accent1">
                    <a:lumMod val="75000"/>
                  </a:schemeClr>
                </a:solidFill>
              </a:rPr>
              <a:t>vytržena</a:t>
            </a:r>
            <a:r>
              <a:rPr lang="sk-SK" dirty="0">
                <a:solidFill>
                  <a:schemeClr val="accent1">
                    <a:lumMod val="75000"/>
                  </a:schemeClr>
                </a:solidFill>
              </a:rPr>
              <a:t> </a:t>
            </a:r>
            <a:r>
              <a:rPr lang="sk-SK" dirty="0" err="1">
                <a:solidFill>
                  <a:schemeClr val="accent1">
                    <a:lumMod val="75000"/>
                  </a:schemeClr>
                </a:solidFill>
              </a:rPr>
              <a:t>ze</a:t>
            </a:r>
            <a:r>
              <a:rPr lang="sk-SK" dirty="0">
                <a:solidFill>
                  <a:schemeClr val="accent1">
                    <a:lumMod val="75000"/>
                  </a:schemeClr>
                </a:solidFill>
              </a:rPr>
              <a:t> </a:t>
            </a:r>
            <a:r>
              <a:rPr lang="sk-SK" dirty="0" err="1">
                <a:solidFill>
                  <a:schemeClr val="accent1">
                    <a:lumMod val="75000"/>
                  </a:schemeClr>
                </a:solidFill>
              </a:rPr>
              <a:t>svých</a:t>
            </a:r>
            <a:r>
              <a:rPr lang="sk-SK" dirty="0">
                <a:solidFill>
                  <a:schemeClr val="accent1">
                    <a:lumMod val="75000"/>
                  </a:schemeClr>
                </a:solidFill>
              </a:rPr>
              <a:t> </a:t>
            </a:r>
            <a:r>
              <a:rPr lang="sk-SK" dirty="0" err="1">
                <a:solidFill>
                  <a:schemeClr val="accent1">
                    <a:lumMod val="75000"/>
                  </a:schemeClr>
                </a:solidFill>
              </a:rPr>
              <a:t>jistot</a:t>
            </a:r>
            <a:r>
              <a:rPr lang="sk-SK" dirty="0">
                <a:solidFill>
                  <a:schemeClr val="accent1">
                    <a:lumMod val="75000"/>
                  </a:schemeClr>
                </a:solidFill>
              </a:rPr>
              <a:t>, z bezpečí </a:t>
            </a:r>
            <a:r>
              <a:rPr lang="sk-SK" dirty="0" err="1">
                <a:solidFill>
                  <a:schemeClr val="accent1">
                    <a:lumMod val="75000"/>
                  </a:schemeClr>
                </a:solidFill>
              </a:rPr>
              <a:t>světa</a:t>
            </a:r>
            <a:r>
              <a:rPr lang="sk-SK" dirty="0">
                <a:solidFill>
                  <a:schemeClr val="accent1">
                    <a:lumMod val="75000"/>
                  </a:schemeClr>
                </a:solidFill>
              </a:rPr>
              <a:t>, </a:t>
            </a:r>
            <a:r>
              <a:rPr lang="sk-SK" dirty="0" err="1">
                <a:solidFill>
                  <a:schemeClr val="accent1">
                    <a:lumMod val="75000"/>
                  </a:schemeClr>
                </a:solidFill>
              </a:rPr>
              <a:t>který</a:t>
            </a:r>
            <a:r>
              <a:rPr lang="sk-SK" dirty="0">
                <a:solidFill>
                  <a:schemeClr val="accent1">
                    <a:lumMod val="75000"/>
                  </a:schemeClr>
                </a:solidFill>
              </a:rPr>
              <a:t> </a:t>
            </a:r>
            <a:r>
              <a:rPr lang="sk-SK" dirty="0" err="1">
                <a:solidFill>
                  <a:schemeClr val="accent1">
                    <a:lumMod val="75000"/>
                  </a:schemeClr>
                </a:solidFill>
              </a:rPr>
              <a:t>byl</a:t>
            </a:r>
            <a:r>
              <a:rPr lang="sk-SK" dirty="0">
                <a:solidFill>
                  <a:schemeClr val="accent1">
                    <a:lumMod val="75000"/>
                  </a:schemeClr>
                </a:solidFill>
              </a:rPr>
              <a:t> </a:t>
            </a:r>
            <a:r>
              <a:rPr lang="sk-SK" dirty="0" err="1">
                <a:solidFill>
                  <a:schemeClr val="accent1">
                    <a:lumMod val="75000"/>
                  </a:schemeClr>
                </a:solidFill>
              </a:rPr>
              <a:t>srozumitelný</a:t>
            </a:r>
            <a:r>
              <a:rPr lang="sk-SK" dirty="0">
                <a:solidFill>
                  <a:schemeClr val="accent1">
                    <a:lumMod val="75000"/>
                  </a:schemeClr>
                </a:solidFill>
              </a:rPr>
              <a:t> a </a:t>
            </a:r>
            <a:r>
              <a:rPr lang="sk-SK" dirty="0" err="1">
                <a:solidFill>
                  <a:schemeClr val="accent1">
                    <a:lumMod val="75000"/>
                  </a:schemeClr>
                </a:solidFill>
              </a:rPr>
              <a:t>ve</a:t>
            </a:r>
            <a:r>
              <a:rPr lang="sk-SK" dirty="0">
                <a:solidFill>
                  <a:schemeClr val="accent1">
                    <a:lumMod val="75000"/>
                  </a:schemeClr>
                </a:solidFill>
              </a:rPr>
              <a:t> </a:t>
            </a:r>
            <a:r>
              <a:rPr lang="sk-SK" dirty="0" err="1">
                <a:solidFill>
                  <a:schemeClr val="accent1">
                    <a:lumMod val="75000"/>
                  </a:schemeClr>
                </a:solidFill>
              </a:rPr>
              <a:t>kterém</a:t>
            </a:r>
            <a:r>
              <a:rPr lang="sk-SK" dirty="0">
                <a:solidFill>
                  <a:schemeClr val="accent1">
                    <a:lumMod val="75000"/>
                  </a:schemeClr>
                </a:solidFill>
              </a:rPr>
              <a:t> si dokázali </a:t>
            </a:r>
            <a:r>
              <a:rPr lang="sk-SK" dirty="0" err="1">
                <a:solidFill>
                  <a:schemeClr val="accent1">
                    <a:lumMod val="75000"/>
                  </a:schemeClr>
                </a:solidFill>
              </a:rPr>
              <a:t>nějak</a:t>
            </a:r>
            <a:r>
              <a:rPr lang="sk-SK" dirty="0">
                <a:solidFill>
                  <a:schemeClr val="accent1">
                    <a:lumMod val="75000"/>
                  </a:schemeClr>
                </a:solidFill>
              </a:rPr>
              <a:t> </a:t>
            </a:r>
            <a:r>
              <a:rPr lang="sk-SK" dirty="0" err="1">
                <a:solidFill>
                  <a:schemeClr val="accent1">
                    <a:lumMod val="75000"/>
                  </a:schemeClr>
                </a:solidFill>
              </a:rPr>
              <a:t>poradit</a:t>
            </a:r>
            <a:r>
              <a:rPr lang="sk-SK" dirty="0">
                <a:solidFill>
                  <a:schemeClr val="accent1">
                    <a:lumMod val="75000"/>
                  </a:schemeClr>
                </a:solidFill>
              </a:rPr>
              <a:t>.</a:t>
            </a:r>
          </a:p>
          <a:p>
            <a:r>
              <a:rPr lang="sk-SK" dirty="0" err="1">
                <a:solidFill>
                  <a:schemeClr val="accent1">
                    <a:lumMod val="75000"/>
                  </a:schemeClr>
                </a:solidFill>
              </a:rPr>
              <a:t>Konspirační</a:t>
            </a:r>
            <a:r>
              <a:rPr lang="sk-SK" dirty="0">
                <a:solidFill>
                  <a:schemeClr val="accent1">
                    <a:lumMod val="75000"/>
                  </a:schemeClr>
                </a:solidFill>
              </a:rPr>
              <a:t> </a:t>
            </a:r>
            <a:r>
              <a:rPr lang="sk-SK" dirty="0" err="1">
                <a:solidFill>
                  <a:schemeClr val="accent1">
                    <a:lumMod val="75000"/>
                  </a:schemeClr>
                </a:solidFill>
              </a:rPr>
              <a:t>teorie</a:t>
            </a:r>
            <a:r>
              <a:rPr lang="sk-SK" dirty="0">
                <a:solidFill>
                  <a:schemeClr val="accent1">
                    <a:lumMod val="75000"/>
                  </a:schemeClr>
                </a:solidFill>
              </a:rPr>
              <a:t> a poplašné </a:t>
            </a:r>
            <a:r>
              <a:rPr lang="sk-SK" dirty="0" err="1">
                <a:solidFill>
                  <a:schemeClr val="accent1">
                    <a:lumMod val="75000"/>
                  </a:schemeClr>
                </a:solidFill>
              </a:rPr>
              <a:t>zprávy</a:t>
            </a:r>
            <a:r>
              <a:rPr lang="sk-SK" dirty="0">
                <a:solidFill>
                  <a:schemeClr val="accent1">
                    <a:lumMod val="75000"/>
                  </a:schemeClr>
                </a:solidFill>
              </a:rPr>
              <a:t> </a:t>
            </a:r>
            <a:r>
              <a:rPr lang="sk-SK" dirty="0" err="1">
                <a:solidFill>
                  <a:schemeClr val="accent1">
                    <a:lumMod val="75000"/>
                  </a:schemeClr>
                </a:solidFill>
              </a:rPr>
              <a:t>vykreslují</a:t>
            </a:r>
            <a:r>
              <a:rPr lang="sk-SK" dirty="0">
                <a:solidFill>
                  <a:schemeClr val="accent1">
                    <a:lumMod val="75000"/>
                  </a:schemeClr>
                </a:solidFill>
              </a:rPr>
              <a:t> obraz </a:t>
            </a:r>
            <a:r>
              <a:rPr lang="sk-SK" dirty="0" err="1">
                <a:solidFill>
                  <a:schemeClr val="accent1">
                    <a:lumMod val="75000"/>
                  </a:schemeClr>
                </a:solidFill>
              </a:rPr>
              <a:t>světa</a:t>
            </a:r>
            <a:r>
              <a:rPr lang="sk-SK" dirty="0">
                <a:solidFill>
                  <a:schemeClr val="accent1">
                    <a:lumMod val="75000"/>
                  </a:schemeClr>
                </a:solidFill>
              </a:rPr>
              <a:t>, </a:t>
            </a:r>
            <a:r>
              <a:rPr lang="sk-SK" dirty="0" err="1">
                <a:solidFill>
                  <a:schemeClr val="accent1">
                    <a:lumMod val="75000"/>
                  </a:schemeClr>
                </a:solidFill>
              </a:rPr>
              <a:t>kterým</a:t>
            </a:r>
            <a:r>
              <a:rPr lang="sk-SK" dirty="0">
                <a:solidFill>
                  <a:schemeClr val="accent1">
                    <a:lumMod val="75000"/>
                  </a:schemeClr>
                </a:solidFill>
              </a:rPr>
              <a:t> </a:t>
            </a:r>
            <a:r>
              <a:rPr lang="sk-SK" dirty="0" err="1">
                <a:solidFill>
                  <a:schemeClr val="accent1">
                    <a:lumMod val="75000"/>
                  </a:schemeClr>
                </a:solidFill>
              </a:rPr>
              <a:t>validují</a:t>
            </a:r>
            <a:r>
              <a:rPr lang="sk-SK" dirty="0">
                <a:solidFill>
                  <a:schemeClr val="accent1">
                    <a:lumMod val="75000"/>
                  </a:schemeClr>
                </a:solidFill>
              </a:rPr>
              <a:t> náš pocit </a:t>
            </a:r>
            <a:r>
              <a:rPr lang="sk-SK" dirty="0" err="1">
                <a:solidFill>
                  <a:schemeClr val="accent1">
                    <a:lumMod val="75000"/>
                  </a:schemeClr>
                </a:solidFill>
              </a:rPr>
              <a:t>ohrožení</a:t>
            </a:r>
            <a:r>
              <a:rPr lang="sk-SK" dirty="0">
                <a:solidFill>
                  <a:schemeClr val="accent1">
                    <a:lumMod val="75000"/>
                  </a:schemeClr>
                </a:solidFill>
              </a:rPr>
              <a:t> </a:t>
            </a:r>
            <a:r>
              <a:rPr lang="sk-SK" dirty="0" err="1">
                <a:solidFill>
                  <a:schemeClr val="accent1">
                    <a:lumMod val="75000"/>
                  </a:schemeClr>
                </a:solidFill>
              </a:rPr>
              <a:t>jako</a:t>
            </a:r>
            <a:r>
              <a:rPr lang="sk-SK" dirty="0">
                <a:solidFill>
                  <a:schemeClr val="accent1">
                    <a:lumMod val="75000"/>
                  </a:schemeClr>
                </a:solidFill>
              </a:rPr>
              <a:t> </a:t>
            </a:r>
            <a:r>
              <a:rPr lang="sk-SK" dirty="0" err="1">
                <a:solidFill>
                  <a:schemeClr val="accent1">
                    <a:lumMod val="75000"/>
                  </a:schemeClr>
                </a:solidFill>
              </a:rPr>
              <a:t>oprávněný</a:t>
            </a:r>
            <a:r>
              <a:rPr lang="sk-SK" dirty="0">
                <a:solidFill>
                  <a:schemeClr val="accent1">
                    <a:lumMod val="75000"/>
                  </a:schemeClr>
                </a:solidFill>
              </a:rPr>
              <a:t>. </a:t>
            </a:r>
            <a:r>
              <a:rPr lang="sk-SK" dirty="0" err="1">
                <a:solidFill>
                  <a:schemeClr val="accent1">
                    <a:lumMod val="75000"/>
                  </a:schemeClr>
                </a:solidFill>
              </a:rPr>
              <a:t>Někdo</a:t>
            </a:r>
            <a:r>
              <a:rPr lang="sk-SK" dirty="0">
                <a:solidFill>
                  <a:schemeClr val="accent1">
                    <a:lumMod val="75000"/>
                  </a:schemeClr>
                </a:solidFill>
              </a:rPr>
              <a:t> vám </a:t>
            </a:r>
            <a:r>
              <a:rPr lang="sk-SK" dirty="0" err="1">
                <a:solidFill>
                  <a:schemeClr val="accent1">
                    <a:lumMod val="75000"/>
                  </a:schemeClr>
                </a:solidFill>
              </a:rPr>
              <a:t>říká</a:t>
            </a:r>
            <a:r>
              <a:rPr lang="sk-SK" dirty="0">
                <a:solidFill>
                  <a:schemeClr val="accent1">
                    <a:lumMod val="75000"/>
                  </a:schemeClr>
                </a:solidFill>
              </a:rPr>
              <a:t>, že váš obrovský strach je </a:t>
            </a:r>
            <a:r>
              <a:rPr lang="sk-SK" dirty="0" err="1">
                <a:solidFill>
                  <a:schemeClr val="accent1">
                    <a:lumMod val="75000"/>
                  </a:schemeClr>
                </a:solidFill>
              </a:rPr>
              <a:t>namístě</a:t>
            </a:r>
            <a:r>
              <a:rPr lang="sk-SK" dirty="0">
                <a:solidFill>
                  <a:schemeClr val="accent1">
                    <a:lumMod val="75000"/>
                  </a:schemeClr>
                </a:solidFill>
              </a:rPr>
              <a:t>, </a:t>
            </a:r>
            <a:r>
              <a:rPr lang="sk-SK" dirty="0" err="1">
                <a:solidFill>
                  <a:schemeClr val="accent1">
                    <a:lumMod val="75000"/>
                  </a:schemeClr>
                </a:solidFill>
              </a:rPr>
              <a:t>protože</a:t>
            </a:r>
            <a:r>
              <a:rPr lang="sk-SK" dirty="0">
                <a:solidFill>
                  <a:schemeClr val="accent1">
                    <a:lumMod val="75000"/>
                  </a:schemeClr>
                </a:solidFill>
              </a:rPr>
              <a:t> tu JE </a:t>
            </a:r>
            <a:r>
              <a:rPr lang="sk-SK" dirty="0" err="1">
                <a:solidFill>
                  <a:schemeClr val="accent1">
                    <a:lumMod val="75000"/>
                  </a:schemeClr>
                </a:solidFill>
              </a:rPr>
              <a:t>čeho</a:t>
            </a:r>
            <a:r>
              <a:rPr lang="sk-SK" dirty="0">
                <a:solidFill>
                  <a:schemeClr val="accent1">
                    <a:lumMod val="75000"/>
                  </a:schemeClr>
                </a:solidFill>
              </a:rPr>
              <a:t> </a:t>
            </a:r>
            <a:r>
              <a:rPr lang="sk-SK" dirty="0" err="1">
                <a:solidFill>
                  <a:schemeClr val="accent1">
                    <a:lumMod val="75000"/>
                  </a:schemeClr>
                </a:solidFill>
              </a:rPr>
              <a:t>se</a:t>
            </a:r>
            <a:r>
              <a:rPr lang="sk-SK" dirty="0">
                <a:solidFill>
                  <a:schemeClr val="accent1">
                    <a:lumMod val="75000"/>
                  </a:schemeClr>
                </a:solidFill>
              </a:rPr>
              <a:t> </a:t>
            </a:r>
            <a:r>
              <a:rPr lang="sk-SK" dirty="0" err="1">
                <a:solidFill>
                  <a:schemeClr val="accent1">
                    <a:lumMod val="75000"/>
                  </a:schemeClr>
                </a:solidFill>
              </a:rPr>
              <a:t>bát</a:t>
            </a:r>
            <a:r>
              <a:rPr lang="sk-SK" dirty="0">
                <a:solidFill>
                  <a:schemeClr val="accent1">
                    <a:lumMod val="75000"/>
                  </a:schemeClr>
                </a:solidFill>
              </a:rPr>
              <a:t>. A to je obrovská </a:t>
            </a:r>
            <a:r>
              <a:rPr lang="sk-SK" dirty="0" err="1">
                <a:solidFill>
                  <a:schemeClr val="accent1">
                    <a:lumMod val="75000"/>
                  </a:schemeClr>
                </a:solidFill>
              </a:rPr>
              <a:t>úleva</a:t>
            </a:r>
            <a:r>
              <a:rPr lang="sk-SK" dirty="0">
                <a:solidFill>
                  <a:schemeClr val="accent1">
                    <a:lumMod val="75000"/>
                  </a:schemeClr>
                </a:solidFill>
              </a:rPr>
              <a:t>! </a:t>
            </a:r>
          </a:p>
          <a:p>
            <a:r>
              <a:rPr lang="sk-SK" dirty="0" err="1"/>
              <a:t>Konspirace</a:t>
            </a:r>
            <a:r>
              <a:rPr lang="sk-SK" dirty="0"/>
              <a:t> </a:t>
            </a:r>
            <a:r>
              <a:rPr lang="sk-SK" dirty="0" err="1"/>
              <a:t>ukazují</a:t>
            </a:r>
            <a:r>
              <a:rPr lang="sk-SK" dirty="0"/>
              <a:t> </a:t>
            </a:r>
            <a:r>
              <a:rPr lang="sk-SK" dirty="0" err="1"/>
              <a:t>prstem</a:t>
            </a:r>
            <a:r>
              <a:rPr lang="sk-SK" dirty="0"/>
              <a:t> a </a:t>
            </a:r>
            <a:r>
              <a:rPr lang="sk-SK" dirty="0" err="1"/>
              <a:t>konkrétní</a:t>
            </a:r>
            <a:r>
              <a:rPr lang="sk-SK" dirty="0"/>
              <a:t> zlo je </a:t>
            </a:r>
            <a:r>
              <a:rPr lang="sk-SK" dirty="0" err="1"/>
              <a:t>uchopitelnější</a:t>
            </a:r>
            <a:r>
              <a:rPr lang="sk-SK" dirty="0"/>
              <a:t> než to </a:t>
            </a:r>
            <a:r>
              <a:rPr lang="sk-SK" dirty="0" err="1"/>
              <a:t>nekonkrétní</a:t>
            </a:r>
            <a:r>
              <a:rPr lang="sk-SK" dirty="0"/>
              <a:t> – </a:t>
            </a:r>
            <a:r>
              <a:rPr lang="sk-SK" dirty="0" err="1"/>
              <a:t>padoucha</a:t>
            </a:r>
            <a:r>
              <a:rPr lang="sk-SK" dirty="0"/>
              <a:t> si </a:t>
            </a:r>
            <a:r>
              <a:rPr lang="sk-SK" dirty="0" err="1"/>
              <a:t>zkrátka</a:t>
            </a:r>
            <a:r>
              <a:rPr lang="sk-SK" dirty="0"/>
              <a:t> </a:t>
            </a:r>
            <a:r>
              <a:rPr lang="sk-SK" dirty="0" err="1"/>
              <a:t>přestavíte</a:t>
            </a:r>
            <a:r>
              <a:rPr lang="sk-SK" dirty="0"/>
              <a:t> </a:t>
            </a:r>
            <a:r>
              <a:rPr lang="sk-SK" dirty="0" err="1"/>
              <a:t>snáze</a:t>
            </a:r>
            <a:r>
              <a:rPr lang="sk-SK" dirty="0"/>
              <a:t> než </a:t>
            </a:r>
            <a:r>
              <a:rPr lang="sk-SK" dirty="0" err="1"/>
              <a:t>nějaké</a:t>
            </a:r>
            <a:r>
              <a:rPr lang="sk-SK" dirty="0"/>
              <a:t> abstraktní </a:t>
            </a:r>
            <a:r>
              <a:rPr lang="sk-SK" dirty="0" err="1"/>
              <a:t>společenské</a:t>
            </a:r>
            <a:r>
              <a:rPr lang="sk-SK" dirty="0"/>
              <a:t> nebo </a:t>
            </a:r>
            <a:r>
              <a:rPr lang="sk-SK" dirty="0" err="1"/>
              <a:t>přírodní</a:t>
            </a:r>
            <a:r>
              <a:rPr lang="sk-SK" dirty="0"/>
              <a:t> </a:t>
            </a:r>
            <a:r>
              <a:rPr lang="sk-SK" dirty="0" err="1"/>
              <a:t>síly</a:t>
            </a:r>
            <a:r>
              <a:rPr lang="sk-SK" dirty="0"/>
              <a:t>.</a:t>
            </a:r>
          </a:p>
          <a:p>
            <a:r>
              <a:rPr lang="sk-SK" dirty="0" err="1"/>
              <a:t>Můj</a:t>
            </a:r>
            <a:r>
              <a:rPr lang="sk-SK" dirty="0"/>
              <a:t> pocit </a:t>
            </a:r>
            <a:r>
              <a:rPr lang="sk-SK" dirty="0" err="1"/>
              <a:t>frustrace</a:t>
            </a:r>
            <a:r>
              <a:rPr lang="sk-SK" dirty="0"/>
              <a:t> nejde za mnou. Je tu </a:t>
            </a:r>
            <a:r>
              <a:rPr lang="sk-SK" dirty="0" err="1"/>
              <a:t>někdo</a:t>
            </a:r>
            <a:r>
              <a:rPr lang="sk-SK" dirty="0"/>
              <a:t>, koho </a:t>
            </a:r>
            <a:r>
              <a:rPr lang="sk-SK" dirty="0" err="1"/>
              <a:t>mohu</a:t>
            </a:r>
            <a:r>
              <a:rPr lang="sk-SK" dirty="0"/>
              <a:t> </a:t>
            </a:r>
            <a:r>
              <a:rPr lang="sk-SK" dirty="0" err="1"/>
              <a:t>činit</a:t>
            </a:r>
            <a:r>
              <a:rPr lang="sk-SK" dirty="0"/>
              <a:t> </a:t>
            </a:r>
            <a:r>
              <a:rPr lang="sk-SK" dirty="0" err="1"/>
              <a:t>odpovědným</a:t>
            </a:r>
            <a:r>
              <a:rPr lang="sk-SK" dirty="0"/>
              <a:t> </a:t>
            </a:r>
            <a:r>
              <a:rPr lang="sk-SK" dirty="0" err="1"/>
              <a:t>místo</a:t>
            </a:r>
            <a:r>
              <a:rPr lang="sk-SK" dirty="0"/>
              <a:t> sebe.</a:t>
            </a:r>
          </a:p>
          <a:p>
            <a:r>
              <a:rPr lang="sk-SK" dirty="0" err="1">
                <a:solidFill>
                  <a:schemeClr val="accent1">
                    <a:lumMod val="75000"/>
                  </a:schemeClr>
                </a:solidFill>
              </a:rPr>
              <a:t>Konspirační</a:t>
            </a:r>
            <a:r>
              <a:rPr lang="sk-SK" dirty="0">
                <a:solidFill>
                  <a:schemeClr val="accent1">
                    <a:lumMod val="75000"/>
                  </a:schemeClr>
                </a:solidFill>
              </a:rPr>
              <a:t> </a:t>
            </a:r>
            <a:r>
              <a:rPr lang="sk-SK" dirty="0" err="1">
                <a:solidFill>
                  <a:schemeClr val="accent1">
                    <a:lumMod val="75000"/>
                  </a:schemeClr>
                </a:solidFill>
              </a:rPr>
              <a:t>příběhy</a:t>
            </a:r>
            <a:r>
              <a:rPr lang="sk-SK" dirty="0">
                <a:solidFill>
                  <a:schemeClr val="accent1">
                    <a:lumMod val="75000"/>
                  </a:schemeClr>
                </a:solidFill>
              </a:rPr>
              <a:t> </a:t>
            </a:r>
            <a:r>
              <a:rPr lang="sk-SK" dirty="0" err="1">
                <a:solidFill>
                  <a:schemeClr val="accent1">
                    <a:lumMod val="75000"/>
                  </a:schemeClr>
                </a:solidFill>
              </a:rPr>
              <a:t>jsou</a:t>
            </a:r>
            <a:r>
              <a:rPr lang="sk-SK" dirty="0">
                <a:solidFill>
                  <a:schemeClr val="accent1">
                    <a:lumMod val="75000"/>
                  </a:schemeClr>
                </a:solidFill>
              </a:rPr>
              <a:t> jednoduché. </a:t>
            </a:r>
            <a:r>
              <a:rPr lang="sk-SK" dirty="0" err="1">
                <a:solidFill>
                  <a:schemeClr val="accent1">
                    <a:lumMod val="75000"/>
                  </a:schemeClr>
                </a:solidFill>
              </a:rPr>
              <a:t>Nenutí</a:t>
            </a:r>
            <a:r>
              <a:rPr lang="sk-SK" dirty="0">
                <a:solidFill>
                  <a:schemeClr val="accent1">
                    <a:lumMod val="75000"/>
                  </a:schemeClr>
                </a:solidFill>
              </a:rPr>
              <a:t> nás tak </a:t>
            </a:r>
            <a:r>
              <a:rPr lang="sk-SK" dirty="0" err="1">
                <a:solidFill>
                  <a:schemeClr val="accent1">
                    <a:lumMod val="75000"/>
                  </a:schemeClr>
                </a:solidFill>
              </a:rPr>
              <a:t>čelit</a:t>
            </a:r>
            <a:r>
              <a:rPr lang="sk-SK" dirty="0">
                <a:solidFill>
                  <a:schemeClr val="accent1">
                    <a:lumMod val="75000"/>
                  </a:schemeClr>
                </a:solidFill>
              </a:rPr>
              <a:t> neznámu a vlastní </a:t>
            </a:r>
            <a:r>
              <a:rPr lang="sk-SK" dirty="0" err="1">
                <a:solidFill>
                  <a:schemeClr val="accent1">
                    <a:lumMod val="75000"/>
                  </a:schemeClr>
                </a:solidFill>
              </a:rPr>
              <a:t>nevědomosti</a:t>
            </a:r>
            <a:r>
              <a:rPr lang="sk-SK" dirty="0">
                <a:solidFill>
                  <a:srgbClr val="FF0000"/>
                </a:solidFill>
              </a:rPr>
              <a:t>. </a:t>
            </a:r>
          </a:p>
          <a:p>
            <a:r>
              <a:rPr lang="sk-SK" dirty="0" err="1"/>
              <a:t>Vysvobození</a:t>
            </a:r>
            <a:r>
              <a:rPr lang="sk-SK" dirty="0"/>
              <a:t> z chaosu, </a:t>
            </a:r>
            <a:r>
              <a:rPr lang="sk-SK" dirty="0" err="1"/>
              <a:t>sebepotvrzení</a:t>
            </a:r>
            <a:r>
              <a:rPr lang="sk-SK" dirty="0"/>
              <a:t>, </a:t>
            </a:r>
            <a:r>
              <a:rPr lang="sk-SK" dirty="0" err="1"/>
              <a:t>přenesení</a:t>
            </a:r>
            <a:r>
              <a:rPr lang="sk-SK" dirty="0"/>
              <a:t> </a:t>
            </a:r>
            <a:r>
              <a:rPr lang="sk-SK" dirty="0" err="1"/>
              <a:t>odpovědnosti</a:t>
            </a:r>
            <a:r>
              <a:rPr lang="sk-SK" dirty="0"/>
              <a:t>, </a:t>
            </a:r>
            <a:r>
              <a:rPr lang="sk-SK" dirty="0" err="1"/>
              <a:t>získání</a:t>
            </a:r>
            <a:r>
              <a:rPr lang="sk-SK" dirty="0"/>
              <a:t> pocitu </a:t>
            </a:r>
            <a:r>
              <a:rPr lang="sk-SK" dirty="0" err="1"/>
              <a:t>výjimečnosti</a:t>
            </a:r>
            <a:r>
              <a:rPr lang="sk-SK" dirty="0"/>
              <a:t> a bezpečí </a:t>
            </a:r>
            <a:r>
              <a:rPr lang="sk-SK" dirty="0" err="1"/>
              <a:t>vlastního</a:t>
            </a:r>
            <a:r>
              <a:rPr lang="sk-SK" dirty="0"/>
              <a:t> </a:t>
            </a:r>
            <a:r>
              <a:rPr lang="sk-SK" dirty="0" err="1"/>
              <a:t>intelektuálního</a:t>
            </a:r>
            <a:r>
              <a:rPr lang="sk-SK" dirty="0"/>
              <a:t> horizontu – to </a:t>
            </a:r>
            <a:r>
              <a:rPr lang="sk-SK" dirty="0" err="1"/>
              <a:t>jsou</a:t>
            </a:r>
            <a:r>
              <a:rPr lang="sk-SK" dirty="0"/>
              <a:t> hlavní a </a:t>
            </a:r>
            <a:r>
              <a:rPr lang="sk-SK" dirty="0" err="1"/>
              <a:t>nejsilnější</a:t>
            </a:r>
            <a:r>
              <a:rPr lang="sk-SK" dirty="0"/>
              <a:t> lákadla </a:t>
            </a:r>
            <a:r>
              <a:rPr lang="sk-SK" dirty="0" err="1"/>
              <a:t>konspiračních</a:t>
            </a:r>
            <a:r>
              <a:rPr lang="sk-SK" dirty="0"/>
              <a:t> </a:t>
            </a:r>
            <a:r>
              <a:rPr lang="sk-SK" dirty="0" err="1"/>
              <a:t>teorií</a:t>
            </a:r>
            <a:r>
              <a:rPr lang="sk-SK" dirty="0"/>
              <a:t>. </a:t>
            </a:r>
            <a:endParaRPr lang="sk-SK" dirty="0">
              <a:solidFill>
                <a:schemeClr val="accent1">
                  <a:lumMod val="75000"/>
                </a:schemeClr>
              </a:solidFill>
            </a:endParaRPr>
          </a:p>
          <a:p>
            <a:endParaRPr lang="sk-SK" sz="2000" dirty="0">
              <a:solidFill>
                <a:schemeClr val="accent1">
                  <a:lumMod val="75000"/>
                </a:schemeClr>
              </a:solidFill>
            </a:endParaRPr>
          </a:p>
          <a:p>
            <a:r>
              <a:rPr lang="sk-SK" sz="2000" dirty="0" err="1">
                <a:solidFill>
                  <a:schemeClr val="accent1">
                    <a:lumMod val="75000"/>
                  </a:schemeClr>
                </a:solidFill>
              </a:rPr>
              <a:t>Konspirace</a:t>
            </a:r>
            <a:r>
              <a:rPr lang="sk-SK" sz="2000" dirty="0">
                <a:solidFill>
                  <a:schemeClr val="accent1">
                    <a:lumMod val="75000"/>
                  </a:schemeClr>
                </a:solidFill>
              </a:rPr>
              <a:t> možná </a:t>
            </a:r>
            <a:r>
              <a:rPr lang="sk-SK" sz="2000" dirty="0" err="1">
                <a:solidFill>
                  <a:schemeClr val="accent1">
                    <a:lumMod val="75000"/>
                  </a:schemeClr>
                </a:solidFill>
              </a:rPr>
              <a:t>nejsou</a:t>
            </a:r>
            <a:r>
              <a:rPr lang="sk-SK" sz="2000" dirty="0">
                <a:solidFill>
                  <a:schemeClr val="accent1">
                    <a:lumMod val="75000"/>
                  </a:schemeClr>
                </a:solidFill>
              </a:rPr>
              <a:t> </a:t>
            </a:r>
            <a:r>
              <a:rPr lang="sk-SK" sz="2000" dirty="0" err="1">
                <a:solidFill>
                  <a:schemeClr val="accent1">
                    <a:lumMod val="75000"/>
                  </a:schemeClr>
                </a:solidFill>
              </a:rPr>
              <a:t>ideální</a:t>
            </a:r>
            <a:r>
              <a:rPr lang="sk-SK" sz="2000" dirty="0">
                <a:solidFill>
                  <a:schemeClr val="accent1">
                    <a:lumMod val="75000"/>
                  </a:schemeClr>
                </a:solidFill>
              </a:rPr>
              <a:t>, ale aspoň </a:t>
            </a:r>
            <a:r>
              <a:rPr lang="sk-SK" sz="2000" dirty="0" err="1">
                <a:solidFill>
                  <a:schemeClr val="accent1">
                    <a:lumMod val="75000"/>
                  </a:schemeClr>
                </a:solidFill>
              </a:rPr>
              <a:t>dělají</a:t>
            </a:r>
            <a:r>
              <a:rPr lang="sk-SK" sz="2000" dirty="0">
                <a:solidFill>
                  <a:schemeClr val="accent1">
                    <a:lumMod val="75000"/>
                  </a:schemeClr>
                </a:solidFill>
              </a:rPr>
              <a:t> </a:t>
            </a:r>
            <a:r>
              <a:rPr lang="sk-SK" sz="2000" dirty="0" err="1">
                <a:solidFill>
                  <a:schemeClr val="accent1">
                    <a:lumMod val="75000"/>
                  </a:schemeClr>
                </a:solidFill>
              </a:rPr>
              <a:t>svět</a:t>
            </a:r>
            <a:r>
              <a:rPr lang="sk-SK" sz="2000" dirty="0">
                <a:solidFill>
                  <a:schemeClr val="accent1">
                    <a:lumMod val="75000"/>
                  </a:schemeClr>
                </a:solidFill>
              </a:rPr>
              <a:t> </a:t>
            </a:r>
            <a:r>
              <a:rPr lang="sk-SK" sz="2000" dirty="0" err="1">
                <a:solidFill>
                  <a:schemeClr val="accent1">
                    <a:lumMod val="75000"/>
                  </a:schemeClr>
                </a:solidFill>
              </a:rPr>
              <a:t>snesitelnějším</a:t>
            </a:r>
            <a:r>
              <a:rPr lang="sk-SK" sz="2000" dirty="0">
                <a:solidFill>
                  <a:schemeClr val="accent1">
                    <a:lumMod val="75000"/>
                  </a:schemeClr>
                </a:solidFill>
              </a:rPr>
              <a:t>, </a:t>
            </a:r>
            <a:r>
              <a:rPr lang="sk-SK" sz="2000" dirty="0" err="1">
                <a:solidFill>
                  <a:schemeClr val="accent1">
                    <a:lumMod val="75000"/>
                  </a:schemeClr>
                </a:solidFill>
              </a:rPr>
              <a:t>jakkoliv</a:t>
            </a:r>
            <a:r>
              <a:rPr lang="sk-SK" sz="2000" dirty="0">
                <a:solidFill>
                  <a:schemeClr val="accent1">
                    <a:lumMod val="75000"/>
                  </a:schemeClr>
                </a:solidFill>
              </a:rPr>
              <a:t> </a:t>
            </a:r>
            <a:r>
              <a:rPr lang="sk-SK" sz="2000" dirty="0" err="1">
                <a:solidFill>
                  <a:schemeClr val="accent1">
                    <a:lumMod val="75000"/>
                  </a:schemeClr>
                </a:solidFill>
              </a:rPr>
              <a:t>paradoxně</a:t>
            </a:r>
            <a:r>
              <a:rPr lang="sk-SK" sz="2000" dirty="0">
                <a:solidFill>
                  <a:schemeClr val="accent1">
                    <a:lumMod val="75000"/>
                  </a:schemeClr>
                </a:solidFill>
              </a:rPr>
              <a:t> to </a:t>
            </a:r>
            <a:r>
              <a:rPr lang="sk-SK" sz="2000" dirty="0" err="1">
                <a:solidFill>
                  <a:schemeClr val="accent1">
                    <a:lumMod val="75000"/>
                  </a:schemeClr>
                </a:solidFill>
              </a:rPr>
              <a:t>zní</a:t>
            </a:r>
            <a:r>
              <a:rPr lang="sk-SK" sz="2000" dirty="0">
                <a:solidFill>
                  <a:schemeClr val="accent1">
                    <a:lumMod val="75000"/>
                  </a:schemeClr>
                </a:solidFill>
              </a:rPr>
              <a:t>.</a:t>
            </a:r>
            <a:br>
              <a:rPr lang="sk-SK" sz="2800" dirty="0">
                <a:solidFill>
                  <a:schemeClr val="accent1">
                    <a:lumMod val="75000"/>
                  </a:schemeClr>
                </a:solidFill>
              </a:rPr>
            </a:br>
            <a:br>
              <a:rPr lang="sk-SK" sz="2000" dirty="0">
                <a:solidFill>
                  <a:schemeClr val="accent1">
                    <a:lumMod val="75000"/>
                  </a:schemeClr>
                </a:solidFill>
              </a:rPr>
            </a:br>
            <a:endParaRPr lang="sk-SK" sz="2000" dirty="0">
              <a:solidFill>
                <a:schemeClr val="accent1">
                  <a:lumMod val="75000"/>
                </a:schemeClr>
              </a:solidFill>
            </a:endParaRPr>
          </a:p>
          <a:p>
            <a:endParaRPr lang="sk-SK" b="1" dirty="0">
              <a:latin typeface="Tahoma" pitchFamily="34" charset="0"/>
              <a:cs typeface="Tahoma" pitchFamily="34" charset="0"/>
            </a:endParaRPr>
          </a:p>
        </p:txBody>
      </p:sp>
      <p:sp>
        <p:nvSpPr>
          <p:cNvPr id="16" name="Rectangle 15"/>
          <p:cNvSpPr/>
          <p:nvPr/>
        </p:nvSpPr>
        <p:spPr>
          <a:xfrm>
            <a:off x="358346" y="358346"/>
            <a:ext cx="679622" cy="679622"/>
          </a:xfrm>
          <a:prstGeom prst="rect">
            <a:avLst/>
          </a:prstGeom>
          <a:solidFill>
            <a:srgbClr val="FF9F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32">
            <a:extLst>
              <a:ext uri="{FF2B5EF4-FFF2-40B4-BE49-F238E27FC236}">
                <a16:creationId xmlns:a16="http://schemas.microsoft.com/office/drawing/2014/main" id="{01252B98-D191-443F-92F4-A56850871523}"/>
              </a:ext>
            </a:extLst>
          </p:cNvPr>
          <p:cNvSpPr txBox="1"/>
          <p:nvPr/>
        </p:nvSpPr>
        <p:spPr>
          <a:xfrm>
            <a:off x="358346" y="6301947"/>
            <a:ext cx="654346" cy="246221"/>
          </a:xfrm>
          <a:prstGeom prst="rect">
            <a:avLst/>
          </a:prstGeom>
          <a:noFill/>
        </p:spPr>
        <p:txBody>
          <a:bodyPr wrap="none" rtlCol="0">
            <a:spAutoFit/>
          </a:bodyPr>
          <a:lstStyle/>
          <a:p>
            <a:r>
              <a:rPr lang="en-US" sz="1000" b="1" dirty="0">
                <a:solidFill>
                  <a:schemeClr val="tx1">
                    <a:lumMod val="75000"/>
                    <a:lumOff val="25000"/>
                  </a:schemeClr>
                </a:solidFill>
                <a:ea typeface="Roboto Medium" charset="0"/>
                <a:cs typeface="Roboto Medium" charset="0"/>
              </a:rPr>
              <a:t>Slide</a:t>
            </a:r>
            <a:r>
              <a:rPr lang="en-US" sz="1000" dirty="0">
                <a:solidFill>
                  <a:schemeClr val="tx1">
                    <a:lumMod val="75000"/>
                    <a:lumOff val="25000"/>
                  </a:schemeClr>
                </a:solidFill>
                <a:ea typeface="Roboto Medium" charset="0"/>
                <a:cs typeface="Roboto Medium" charset="0"/>
              </a:rPr>
              <a:t> / </a:t>
            </a:r>
            <a:r>
              <a:rPr lang="sk-SK" sz="1000" dirty="0">
                <a:solidFill>
                  <a:schemeClr val="tx1">
                    <a:lumMod val="75000"/>
                    <a:lumOff val="25000"/>
                  </a:schemeClr>
                </a:solidFill>
                <a:ea typeface="Roboto Medium" charset="0"/>
                <a:cs typeface="Roboto Medium" charset="0"/>
              </a:rPr>
              <a:t> </a:t>
            </a:r>
            <a:fld id="{2B5BFC6D-B859-4C2D-9CEB-E6CBC04EB439}" type="slidenum">
              <a:rPr lang="sk-SK" sz="1000" smtClean="0">
                <a:solidFill>
                  <a:schemeClr val="tx1">
                    <a:lumMod val="75000"/>
                    <a:lumOff val="25000"/>
                  </a:schemeClr>
                </a:solidFill>
                <a:ea typeface="Roboto Thin" charset="0"/>
                <a:cs typeface="Roboto Thin" charset="0"/>
              </a:rPr>
              <a:t>23</a:t>
            </a:fld>
            <a:endParaRPr lang="en-US" sz="1000" dirty="0">
              <a:solidFill>
                <a:schemeClr val="tx1">
                  <a:lumMod val="75000"/>
                  <a:lumOff val="25000"/>
                </a:schemeClr>
              </a:solidFill>
              <a:ea typeface="Roboto Thin" charset="0"/>
              <a:cs typeface="Roboto Thin" charset="0"/>
            </a:endParaRPr>
          </a:p>
        </p:txBody>
      </p:sp>
      <p:sp>
        <p:nvSpPr>
          <p:cNvPr id="3" name="Picture Placeholder 2"/>
          <p:cNvSpPr>
            <a:spLocks noGrp="1"/>
          </p:cNvSpPr>
          <p:nvPr>
            <p:ph type="pic" sz="quarter" idx="10"/>
          </p:nvPr>
        </p:nvSpPr>
        <p:spPr>
          <a:xfrm>
            <a:off x="8730714" y="0"/>
            <a:ext cx="4481383" cy="6858000"/>
          </a:xfrm>
        </p:spPr>
      </p:sp>
      <p:pic>
        <p:nvPicPr>
          <p:cNvPr id="9" name="Obrázok 8">
            <a:extLst>
              <a:ext uri="{FF2B5EF4-FFF2-40B4-BE49-F238E27FC236}">
                <a16:creationId xmlns:a16="http://schemas.microsoft.com/office/drawing/2014/main" id="{3119FF94-913C-4DC9-806B-A7988F6CE142}"/>
              </a:ext>
            </a:extLst>
          </p:cNvPr>
          <p:cNvPicPr>
            <a:picLocks noChangeAspect="1"/>
          </p:cNvPicPr>
          <p:nvPr/>
        </p:nvPicPr>
        <p:blipFill>
          <a:blip r:embed="rId4"/>
          <a:stretch>
            <a:fillRect/>
          </a:stretch>
        </p:blipFill>
        <p:spPr>
          <a:xfrm>
            <a:off x="440312" y="406671"/>
            <a:ext cx="532946" cy="604238"/>
          </a:xfrm>
          <a:prstGeom prst="rect">
            <a:avLst/>
          </a:prstGeom>
        </p:spPr>
      </p:pic>
    </p:spTree>
    <p:extLst>
      <p:ext uri="{BB962C8B-B14F-4D97-AF65-F5344CB8AC3E}">
        <p14:creationId xmlns:p14="http://schemas.microsoft.com/office/powerpoint/2010/main" val="38428836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103429" y="0"/>
            <a:ext cx="1088570" cy="6858000"/>
          </a:xfrm>
          <a:prstGeom prst="rect">
            <a:avLst/>
          </a:prstGeom>
          <a:solidFill>
            <a:srgbClr val="3733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685519" y="1086293"/>
            <a:ext cx="10386549" cy="646331"/>
          </a:xfrm>
          <a:prstGeom prst="rect">
            <a:avLst/>
          </a:prstGeom>
          <a:noFill/>
        </p:spPr>
        <p:txBody>
          <a:bodyPr wrap="square" rtlCol="0">
            <a:spAutoFit/>
          </a:bodyPr>
          <a:lstStyle/>
          <a:p>
            <a:r>
              <a:rPr lang="sk-SK" sz="3600" dirty="0">
                <a:solidFill>
                  <a:srgbClr val="FF9F1B"/>
                </a:solidFill>
                <a:ea typeface="Nexa Bold" charset="0"/>
                <a:cs typeface="Nexa Bold" charset="0"/>
              </a:rPr>
              <a:t>Veríme vymyslenému, lebo je to bezpečné a pohodlné</a:t>
            </a:r>
            <a:endParaRPr lang="en-US" sz="3600" dirty="0">
              <a:solidFill>
                <a:schemeClr val="tx1">
                  <a:lumMod val="75000"/>
                  <a:lumOff val="25000"/>
                </a:schemeClr>
              </a:solidFill>
              <a:ea typeface="Nexa Bold" charset="0"/>
              <a:cs typeface="Nexa Bold" charset="0"/>
            </a:endParaRPr>
          </a:p>
        </p:txBody>
      </p:sp>
      <p:sp>
        <p:nvSpPr>
          <p:cNvPr id="13" name="Rectangle 12"/>
          <p:cNvSpPr/>
          <p:nvPr/>
        </p:nvSpPr>
        <p:spPr>
          <a:xfrm>
            <a:off x="358346" y="1891403"/>
            <a:ext cx="10505552" cy="4524315"/>
          </a:xfrm>
          <a:prstGeom prst="rect">
            <a:avLst/>
          </a:prstGeom>
        </p:spPr>
        <p:txBody>
          <a:bodyPr wrap="square">
            <a:spAutoFit/>
          </a:bodyPr>
          <a:lstStyle/>
          <a:p>
            <a:pPr algn="just" defTabSz="449580">
              <a:defRPr sz="1800">
                <a:solidFill>
                  <a:srgbClr val="000000"/>
                </a:solidFill>
              </a:defRPr>
            </a:pPr>
            <a:r>
              <a:rPr lang="sk-SK" dirty="0">
                <a:uFill>
                  <a:solidFill/>
                </a:uFill>
                <a:latin typeface="Avenir Black"/>
                <a:ea typeface="Avenir Next Demi Bold"/>
                <a:cs typeface="Avenir Black"/>
                <a:sym typeface="Avenir Next Demi Bold"/>
                <a:hlinkClick r:id="rId3"/>
              </a:rPr>
              <a:t>https://psychologie.cz/lek-pro-zmateny-svet/?fbclid=IwAR3qGo_UaDwLs_fXWr0IhUo_PKWj17bUGe1n7jDRBEDwSE74SeHxNddoPZA</a:t>
            </a:r>
            <a:endParaRPr lang="sk-SK" dirty="0">
              <a:uFill>
                <a:solidFill/>
              </a:uFill>
              <a:latin typeface="Avenir Black"/>
              <a:ea typeface="Avenir Next Demi Bold"/>
              <a:cs typeface="Avenir Black"/>
              <a:sym typeface="Avenir Next Demi Bold"/>
            </a:endParaRPr>
          </a:p>
          <a:p>
            <a:endParaRPr lang="sk-SK" dirty="0">
              <a:solidFill>
                <a:srgbClr val="FF0000"/>
              </a:solidFill>
            </a:endParaRPr>
          </a:p>
          <a:p>
            <a:r>
              <a:rPr lang="sk-SK" b="1" dirty="0" err="1"/>
              <a:t>Ve</a:t>
            </a:r>
            <a:r>
              <a:rPr lang="sk-SK" b="1" dirty="0"/>
              <a:t> </a:t>
            </a:r>
            <a:r>
              <a:rPr lang="sk-SK" b="1" dirty="0" err="1"/>
              <a:t>světě</a:t>
            </a:r>
            <a:r>
              <a:rPr lang="sk-SK" b="1" dirty="0"/>
              <a:t> </a:t>
            </a:r>
            <a:r>
              <a:rPr lang="sk-SK" b="1" dirty="0" err="1"/>
              <a:t>konspiračních</a:t>
            </a:r>
            <a:r>
              <a:rPr lang="sk-SK" b="1" dirty="0"/>
              <a:t> </a:t>
            </a:r>
            <a:r>
              <a:rPr lang="sk-SK" b="1" dirty="0" err="1"/>
              <a:t>teorií</a:t>
            </a:r>
            <a:r>
              <a:rPr lang="sk-SK" b="1" dirty="0"/>
              <a:t> totiž </a:t>
            </a:r>
            <a:r>
              <a:rPr lang="sk-SK" b="1" dirty="0" err="1"/>
              <a:t>existují</a:t>
            </a:r>
            <a:r>
              <a:rPr lang="sk-SK" b="1" dirty="0"/>
              <a:t> </a:t>
            </a:r>
            <a:r>
              <a:rPr lang="sk-SK" b="1" dirty="0" err="1"/>
              <a:t>čtyři</a:t>
            </a:r>
            <a:r>
              <a:rPr lang="sk-SK" b="1" dirty="0"/>
              <a:t> skupiny </a:t>
            </a:r>
            <a:r>
              <a:rPr lang="sk-SK" b="1" dirty="0" err="1"/>
              <a:t>lidí</a:t>
            </a:r>
            <a:r>
              <a:rPr lang="sk-SK" b="1" dirty="0"/>
              <a:t>:</a:t>
            </a:r>
            <a:endParaRPr lang="sk-SK" dirty="0"/>
          </a:p>
          <a:p>
            <a:r>
              <a:rPr lang="sk-SK" dirty="0"/>
              <a:t>V </a:t>
            </a:r>
            <a:r>
              <a:rPr lang="sk-SK" dirty="0" err="1"/>
              <a:t>první</a:t>
            </a:r>
            <a:r>
              <a:rPr lang="sk-SK" dirty="0"/>
              <a:t> </a:t>
            </a:r>
            <a:r>
              <a:rPr lang="sk-SK" dirty="0" err="1"/>
              <a:t>řadě</a:t>
            </a:r>
            <a:r>
              <a:rPr lang="sk-SK" dirty="0"/>
              <a:t> </a:t>
            </a:r>
            <a:r>
              <a:rPr lang="sk-SK" dirty="0" err="1"/>
              <a:t>jsou</a:t>
            </a:r>
            <a:r>
              <a:rPr lang="sk-SK" dirty="0"/>
              <a:t> tu </a:t>
            </a:r>
            <a:r>
              <a:rPr lang="sk-SK" dirty="0" err="1"/>
              <a:t>konspirátoři</a:t>
            </a:r>
            <a:r>
              <a:rPr lang="sk-SK" dirty="0"/>
              <a:t> – </a:t>
            </a:r>
            <a:r>
              <a:rPr lang="sk-SK" i="1" dirty="0" err="1">
                <a:solidFill>
                  <a:schemeClr val="accent1">
                    <a:lumMod val="75000"/>
                  </a:schemeClr>
                </a:solidFill>
              </a:rPr>
              <a:t>padouši</a:t>
            </a:r>
            <a:r>
              <a:rPr lang="sk-SK" i="1" dirty="0">
                <a:solidFill>
                  <a:schemeClr val="accent1">
                    <a:lumMod val="75000"/>
                  </a:schemeClr>
                </a:solidFill>
              </a:rPr>
              <a:t>,</a:t>
            </a:r>
            <a:r>
              <a:rPr lang="sk-SK" i="1" dirty="0"/>
              <a:t> </a:t>
            </a:r>
            <a:r>
              <a:rPr lang="sk-SK" i="1" dirty="0" err="1"/>
              <a:t>někdo</a:t>
            </a:r>
            <a:r>
              <a:rPr lang="sk-SK" i="1" dirty="0"/>
              <a:t>, </a:t>
            </a:r>
            <a:r>
              <a:rPr lang="sk-SK" i="1" dirty="0" err="1"/>
              <a:t>kdo</a:t>
            </a:r>
            <a:r>
              <a:rPr lang="sk-SK" i="1" dirty="0"/>
              <a:t> manipuluje </a:t>
            </a:r>
            <a:r>
              <a:rPr lang="sk-SK" i="1" dirty="0" err="1"/>
              <a:t>společnost</a:t>
            </a:r>
            <a:r>
              <a:rPr lang="sk-SK" i="1" dirty="0"/>
              <a:t> </a:t>
            </a:r>
            <a:r>
              <a:rPr lang="sk-SK" i="1" dirty="0" err="1"/>
              <a:t>podle</a:t>
            </a:r>
            <a:r>
              <a:rPr lang="sk-SK" i="1" dirty="0"/>
              <a:t> </a:t>
            </a:r>
            <a:r>
              <a:rPr lang="sk-SK" i="1" dirty="0" err="1"/>
              <a:t>svých</a:t>
            </a:r>
            <a:r>
              <a:rPr lang="sk-SK" i="1" dirty="0"/>
              <a:t> </a:t>
            </a:r>
            <a:r>
              <a:rPr lang="sk-SK" i="1" dirty="0" err="1"/>
              <a:t>záměrů</a:t>
            </a:r>
            <a:r>
              <a:rPr lang="sk-SK" dirty="0"/>
              <a:t>. </a:t>
            </a:r>
            <a:r>
              <a:rPr lang="sk-SK" dirty="0" err="1"/>
              <a:t>Jsou</a:t>
            </a:r>
            <a:r>
              <a:rPr lang="sk-SK" dirty="0"/>
              <a:t> to </a:t>
            </a:r>
            <a:r>
              <a:rPr lang="sk-SK" dirty="0" err="1"/>
              <a:t>většinou</a:t>
            </a:r>
            <a:r>
              <a:rPr lang="sk-SK" dirty="0"/>
              <a:t> mocní </a:t>
            </a:r>
            <a:r>
              <a:rPr lang="sk-SK" dirty="0" err="1"/>
              <a:t>lidé</a:t>
            </a:r>
            <a:r>
              <a:rPr lang="sk-SK" dirty="0"/>
              <a:t>, nebo </a:t>
            </a:r>
            <a:r>
              <a:rPr lang="sk-SK" dirty="0" err="1"/>
              <a:t>organizace</a:t>
            </a:r>
            <a:r>
              <a:rPr lang="sk-SK" dirty="0"/>
              <a:t> s </a:t>
            </a:r>
            <a:r>
              <a:rPr lang="sk-SK" dirty="0" err="1"/>
              <a:t>velkými</a:t>
            </a:r>
            <a:r>
              <a:rPr lang="sk-SK" dirty="0"/>
              <a:t> </a:t>
            </a:r>
            <a:r>
              <a:rPr lang="sk-SK" dirty="0" err="1"/>
              <a:t>prostředky</a:t>
            </a:r>
            <a:r>
              <a:rPr lang="sk-SK" dirty="0"/>
              <a:t> a </a:t>
            </a:r>
            <a:r>
              <a:rPr lang="sk-SK" dirty="0" err="1"/>
              <a:t>vlivem</a:t>
            </a:r>
            <a:r>
              <a:rPr lang="sk-SK" dirty="0"/>
              <a:t> – </a:t>
            </a:r>
            <a:r>
              <a:rPr lang="sk-SK" dirty="0" err="1"/>
              <a:t>Gates</a:t>
            </a:r>
            <a:r>
              <a:rPr lang="sk-SK" dirty="0"/>
              <a:t>, </a:t>
            </a:r>
            <a:r>
              <a:rPr lang="sk-SK" dirty="0" err="1"/>
              <a:t>Soros</a:t>
            </a:r>
            <a:r>
              <a:rPr lang="sk-SK" dirty="0"/>
              <a:t>, </a:t>
            </a:r>
            <a:r>
              <a:rPr lang="sk-SK" dirty="0" err="1"/>
              <a:t>Ilumináti</a:t>
            </a:r>
            <a:r>
              <a:rPr lang="sk-SK" dirty="0"/>
              <a:t>, farmaceutická lobby…</a:t>
            </a:r>
          </a:p>
          <a:p>
            <a:r>
              <a:rPr lang="sk-SK" dirty="0" err="1"/>
              <a:t>Pak</a:t>
            </a:r>
            <a:r>
              <a:rPr lang="sk-SK" dirty="0"/>
              <a:t> </a:t>
            </a:r>
            <a:r>
              <a:rPr lang="sk-SK" dirty="0" err="1"/>
              <a:t>jsou</a:t>
            </a:r>
            <a:r>
              <a:rPr lang="sk-SK" dirty="0"/>
              <a:t> tu </a:t>
            </a:r>
            <a:r>
              <a:rPr lang="sk-SK" i="1" dirty="0" err="1">
                <a:solidFill>
                  <a:schemeClr val="accent1">
                    <a:lumMod val="75000"/>
                  </a:schemeClr>
                </a:solidFill>
              </a:rPr>
              <a:t>přisluhovači</a:t>
            </a:r>
            <a:r>
              <a:rPr lang="sk-SK" i="1" dirty="0">
                <a:solidFill>
                  <a:schemeClr val="accent1">
                    <a:lumMod val="75000"/>
                  </a:schemeClr>
                </a:solidFill>
              </a:rPr>
              <a:t> zla</a:t>
            </a:r>
            <a:r>
              <a:rPr lang="sk-SK" i="1" dirty="0"/>
              <a:t>, </a:t>
            </a:r>
            <a:r>
              <a:rPr lang="sk-SK" i="1" dirty="0" err="1"/>
              <a:t>kteří</a:t>
            </a:r>
            <a:r>
              <a:rPr lang="sk-SK" i="1" dirty="0"/>
              <a:t> </a:t>
            </a:r>
            <a:r>
              <a:rPr lang="sk-SK" i="1" dirty="0" err="1"/>
              <a:t>jsou</a:t>
            </a:r>
            <a:r>
              <a:rPr lang="sk-SK" i="1" dirty="0"/>
              <a:t> </a:t>
            </a:r>
            <a:r>
              <a:rPr lang="sk-SK" i="1" dirty="0" err="1"/>
              <a:t>zkorumpováni</a:t>
            </a:r>
            <a:r>
              <a:rPr lang="sk-SK" i="1" dirty="0"/>
              <a:t> </a:t>
            </a:r>
            <a:r>
              <a:rPr lang="sk-SK" i="1" dirty="0" err="1"/>
              <a:t>konspirátory</a:t>
            </a:r>
            <a:r>
              <a:rPr lang="sk-SK" dirty="0"/>
              <a:t> a </a:t>
            </a:r>
            <a:r>
              <a:rPr lang="sk-SK" dirty="0" err="1"/>
              <a:t>pomáhají</a:t>
            </a:r>
            <a:r>
              <a:rPr lang="sk-SK" dirty="0"/>
              <a:t> </a:t>
            </a:r>
            <a:r>
              <a:rPr lang="sk-SK" dirty="0" err="1"/>
              <a:t>jim</a:t>
            </a:r>
            <a:r>
              <a:rPr lang="sk-SK" dirty="0"/>
              <a:t> </a:t>
            </a:r>
            <a:r>
              <a:rPr lang="sk-SK" dirty="0" err="1"/>
              <a:t>ze</a:t>
            </a:r>
            <a:r>
              <a:rPr lang="sk-SK" dirty="0"/>
              <a:t> zištných a </a:t>
            </a:r>
            <a:r>
              <a:rPr lang="sk-SK" dirty="0" err="1"/>
              <a:t>sobeckých</a:t>
            </a:r>
            <a:r>
              <a:rPr lang="sk-SK" dirty="0"/>
              <a:t> </a:t>
            </a:r>
            <a:r>
              <a:rPr lang="sk-SK" dirty="0" err="1"/>
              <a:t>důvodů</a:t>
            </a:r>
            <a:r>
              <a:rPr lang="sk-SK" dirty="0"/>
              <a:t> – v poslední </a:t>
            </a:r>
            <a:r>
              <a:rPr lang="sk-SK" dirty="0" err="1"/>
              <a:t>době</a:t>
            </a:r>
            <a:r>
              <a:rPr lang="sk-SK" dirty="0"/>
              <a:t> </a:t>
            </a:r>
            <a:r>
              <a:rPr lang="sk-SK" dirty="0" err="1"/>
              <a:t>se</a:t>
            </a:r>
            <a:r>
              <a:rPr lang="sk-SK" dirty="0"/>
              <a:t> v </a:t>
            </a:r>
            <a:r>
              <a:rPr lang="sk-SK" dirty="0" err="1"/>
              <a:t>této</a:t>
            </a:r>
            <a:r>
              <a:rPr lang="sk-SK" dirty="0"/>
              <a:t> roli </a:t>
            </a:r>
            <a:r>
              <a:rPr lang="sk-SK" dirty="0" err="1"/>
              <a:t>objevily</a:t>
            </a:r>
            <a:r>
              <a:rPr lang="sk-SK" dirty="0"/>
              <a:t> </a:t>
            </a:r>
            <a:r>
              <a:rPr lang="sk-SK" dirty="0" err="1"/>
              <a:t>třeba</a:t>
            </a:r>
            <a:r>
              <a:rPr lang="sk-SK" dirty="0"/>
              <a:t> </a:t>
            </a:r>
            <a:r>
              <a:rPr lang="sk-SK" dirty="0" err="1"/>
              <a:t>neziskovky</a:t>
            </a:r>
            <a:r>
              <a:rPr lang="sk-SK" dirty="0"/>
              <a:t> nebo zdravotníci.</a:t>
            </a:r>
          </a:p>
          <a:p>
            <a:r>
              <a:rPr lang="sk-SK" dirty="0" err="1"/>
              <a:t>Pak</a:t>
            </a:r>
            <a:r>
              <a:rPr lang="sk-SK" dirty="0"/>
              <a:t> je tu </a:t>
            </a:r>
            <a:r>
              <a:rPr lang="sk-SK" i="1" dirty="0" err="1">
                <a:solidFill>
                  <a:schemeClr val="accent1">
                    <a:lumMod val="75000"/>
                  </a:schemeClr>
                </a:solidFill>
              </a:rPr>
              <a:t>nevědomá</a:t>
            </a:r>
            <a:r>
              <a:rPr lang="sk-SK" i="1" dirty="0">
                <a:solidFill>
                  <a:schemeClr val="accent1">
                    <a:lumMod val="75000"/>
                  </a:schemeClr>
                </a:solidFill>
              </a:rPr>
              <a:t> či naivní </a:t>
            </a:r>
            <a:r>
              <a:rPr lang="sk-SK" i="1" dirty="0" err="1">
                <a:solidFill>
                  <a:schemeClr val="accent1">
                    <a:lumMod val="75000"/>
                  </a:schemeClr>
                </a:solidFill>
              </a:rPr>
              <a:t>většina</a:t>
            </a:r>
            <a:r>
              <a:rPr lang="sk-SK" i="1" dirty="0">
                <a:solidFill>
                  <a:schemeClr val="accent1">
                    <a:lumMod val="75000"/>
                  </a:schemeClr>
                </a:solidFill>
              </a:rPr>
              <a:t> </a:t>
            </a:r>
            <a:r>
              <a:rPr lang="sk-SK" i="1" dirty="0"/>
              <a:t>– zaslepené, tupé, </a:t>
            </a:r>
            <a:r>
              <a:rPr lang="sk-SK" i="1" dirty="0" err="1"/>
              <a:t>důvěřivé</a:t>
            </a:r>
            <a:r>
              <a:rPr lang="sk-SK" i="1" dirty="0"/>
              <a:t> ovce</a:t>
            </a:r>
            <a:r>
              <a:rPr lang="sk-SK" dirty="0"/>
              <a:t>, </a:t>
            </a:r>
            <a:r>
              <a:rPr lang="sk-SK" dirty="0" err="1"/>
              <a:t>které</a:t>
            </a:r>
            <a:r>
              <a:rPr lang="sk-SK" dirty="0"/>
              <a:t> </a:t>
            </a:r>
            <a:r>
              <a:rPr lang="sk-SK" dirty="0" err="1"/>
              <a:t>se</a:t>
            </a:r>
            <a:r>
              <a:rPr lang="sk-SK" dirty="0"/>
              <a:t> </a:t>
            </a:r>
            <a:r>
              <a:rPr lang="sk-SK" dirty="0" err="1"/>
              <a:t>nechají</a:t>
            </a:r>
            <a:r>
              <a:rPr lang="sk-SK" dirty="0"/>
              <a:t> </a:t>
            </a:r>
            <a:r>
              <a:rPr lang="sk-SK" dirty="0" err="1"/>
              <a:t>manipulovat</a:t>
            </a:r>
            <a:r>
              <a:rPr lang="sk-SK" dirty="0"/>
              <a:t> a </a:t>
            </a:r>
            <a:r>
              <a:rPr lang="sk-SK" dirty="0" err="1"/>
              <a:t>využívat</a:t>
            </a:r>
            <a:r>
              <a:rPr lang="sk-SK" dirty="0"/>
              <a:t> </a:t>
            </a:r>
            <a:r>
              <a:rPr lang="sk-SK" dirty="0" err="1"/>
              <a:t>dle</a:t>
            </a:r>
            <a:r>
              <a:rPr lang="sk-SK" dirty="0"/>
              <a:t> </a:t>
            </a:r>
            <a:r>
              <a:rPr lang="sk-SK" dirty="0" err="1"/>
              <a:t>záměrů</a:t>
            </a:r>
            <a:r>
              <a:rPr lang="sk-SK" dirty="0"/>
              <a:t> </a:t>
            </a:r>
            <a:r>
              <a:rPr lang="sk-SK" dirty="0" err="1"/>
              <a:t>prvních</a:t>
            </a:r>
            <a:r>
              <a:rPr lang="sk-SK" dirty="0"/>
              <a:t> </a:t>
            </a:r>
            <a:r>
              <a:rPr lang="sk-SK" dirty="0" err="1"/>
              <a:t>dvou</a:t>
            </a:r>
            <a:r>
              <a:rPr lang="sk-SK" dirty="0"/>
              <a:t> </a:t>
            </a:r>
            <a:r>
              <a:rPr lang="sk-SK" dirty="0" err="1"/>
              <a:t>skupin</a:t>
            </a:r>
            <a:r>
              <a:rPr lang="sk-SK" dirty="0"/>
              <a:t>.</a:t>
            </a:r>
          </a:p>
          <a:p>
            <a:r>
              <a:rPr lang="sk-SK" dirty="0"/>
              <a:t>A poslední skupinou </a:t>
            </a:r>
            <a:r>
              <a:rPr lang="sk-SK" dirty="0" err="1"/>
              <a:t>jsou</a:t>
            </a:r>
            <a:r>
              <a:rPr lang="sk-SK" dirty="0"/>
              <a:t> </a:t>
            </a:r>
            <a:r>
              <a:rPr lang="sk-SK" i="1" dirty="0">
                <a:solidFill>
                  <a:schemeClr val="accent1">
                    <a:lumMod val="75000"/>
                  </a:schemeClr>
                </a:solidFill>
              </a:rPr>
              <a:t>ti, </a:t>
            </a:r>
            <a:r>
              <a:rPr lang="sk-SK" i="1" dirty="0" err="1">
                <a:solidFill>
                  <a:schemeClr val="accent1">
                    <a:lumMod val="75000"/>
                  </a:schemeClr>
                </a:solidFill>
              </a:rPr>
              <a:t>kteří</a:t>
            </a:r>
            <a:r>
              <a:rPr lang="sk-SK" i="1" dirty="0">
                <a:solidFill>
                  <a:schemeClr val="accent1">
                    <a:lumMod val="75000"/>
                  </a:schemeClr>
                </a:solidFill>
              </a:rPr>
              <a:t> komplot </a:t>
            </a:r>
            <a:r>
              <a:rPr lang="sk-SK" i="1" dirty="0" err="1">
                <a:solidFill>
                  <a:schemeClr val="accent1">
                    <a:lumMod val="75000"/>
                  </a:schemeClr>
                </a:solidFill>
              </a:rPr>
              <a:t>prohlédli</a:t>
            </a:r>
            <a:r>
              <a:rPr lang="sk-SK" i="1" dirty="0">
                <a:solidFill>
                  <a:schemeClr val="accent1">
                    <a:lumMod val="75000"/>
                  </a:schemeClr>
                </a:solidFill>
              </a:rPr>
              <a:t> </a:t>
            </a:r>
            <a:r>
              <a:rPr lang="sk-SK" i="1" dirty="0"/>
              <a:t>– </a:t>
            </a:r>
            <a:r>
              <a:rPr lang="sk-SK" i="1" dirty="0" err="1"/>
              <a:t>Vědoucí</a:t>
            </a:r>
            <a:r>
              <a:rPr lang="sk-SK" dirty="0"/>
              <a:t>. </a:t>
            </a:r>
            <a:r>
              <a:rPr lang="sk-SK" dirty="0" err="1"/>
              <a:t>Skutečná</a:t>
            </a:r>
            <a:r>
              <a:rPr lang="sk-SK" dirty="0"/>
              <a:t> elita. A pro to, </a:t>
            </a:r>
            <a:r>
              <a:rPr lang="sk-SK" dirty="0" err="1"/>
              <a:t>abyste</a:t>
            </a:r>
            <a:r>
              <a:rPr lang="sk-SK" dirty="0"/>
              <a:t> </a:t>
            </a:r>
            <a:r>
              <a:rPr lang="sk-SK" dirty="0" err="1"/>
              <a:t>se</a:t>
            </a:r>
            <a:r>
              <a:rPr lang="sk-SK" dirty="0"/>
              <a:t> stali </a:t>
            </a:r>
            <a:r>
              <a:rPr lang="sk-SK" dirty="0" err="1"/>
              <a:t>součástí</a:t>
            </a:r>
            <a:r>
              <a:rPr lang="sk-SK" dirty="0"/>
              <a:t> </a:t>
            </a:r>
            <a:r>
              <a:rPr lang="sk-SK" dirty="0" err="1"/>
              <a:t>této</a:t>
            </a:r>
            <a:r>
              <a:rPr lang="sk-SK" dirty="0"/>
              <a:t> „elity“, nemusíte </a:t>
            </a:r>
            <a:r>
              <a:rPr lang="sk-SK" dirty="0" err="1"/>
              <a:t>udělat</a:t>
            </a:r>
            <a:r>
              <a:rPr lang="sk-SK" dirty="0"/>
              <a:t> </a:t>
            </a:r>
            <a:r>
              <a:rPr lang="sk-SK" dirty="0" err="1"/>
              <a:t>nic</a:t>
            </a:r>
            <a:r>
              <a:rPr lang="sk-SK" dirty="0"/>
              <a:t> </a:t>
            </a:r>
            <a:r>
              <a:rPr lang="sk-SK" dirty="0" err="1"/>
              <a:t>jiného</a:t>
            </a:r>
            <a:r>
              <a:rPr lang="sk-SK" dirty="0"/>
              <a:t> než </a:t>
            </a:r>
            <a:r>
              <a:rPr lang="sk-SK" dirty="0" err="1"/>
              <a:t>se</a:t>
            </a:r>
            <a:r>
              <a:rPr lang="sk-SK" dirty="0"/>
              <a:t> </a:t>
            </a:r>
            <a:r>
              <a:rPr lang="sk-SK" dirty="0" err="1"/>
              <a:t>přidat</a:t>
            </a:r>
            <a:r>
              <a:rPr lang="sk-SK" dirty="0"/>
              <a:t>. Je to </a:t>
            </a:r>
            <a:r>
              <a:rPr lang="sk-SK" dirty="0" err="1"/>
              <a:t>jako</a:t>
            </a:r>
            <a:r>
              <a:rPr lang="sk-SK" dirty="0"/>
              <a:t> </a:t>
            </a:r>
            <a:r>
              <a:rPr lang="sk-SK" dirty="0" err="1"/>
              <a:t>esoterní</a:t>
            </a:r>
            <a:r>
              <a:rPr lang="sk-SK" dirty="0"/>
              <a:t> </a:t>
            </a:r>
            <a:r>
              <a:rPr lang="sk-SK" dirty="0" err="1"/>
              <a:t>zasvěcení</a:t>
            </a:r>
            <a:r>
              <a:rPr lang="sk-SK" dirty="0"/>
              <a:t> – </a:t>
            </a:r>
            <a:r>
              <a:rPr lang="sk-SK" dirty="0" err="1"/>
              <a:t>člověk</a:t>
            </a:r>
            <a:r>
              <a:rPr lang="sk-SK" dirty="0"/>
              <a:t> je </a:t>
            </a:r>
            <a:r>
              <a:rPr lang="sk-SK" dirty="0" err="1"/>
              <a:t>pozvednut</a:t>
            </a:r>
            <a:r>
              <a:rPr lang="sk-SK" dirty="0"/>
              <a:t> z temnoty </a:t>
            </a:r>
            <a:r>
              <a:rPr lang="sk-SK" dirty="0" err="1"/>
              <a:t>vlastních</a:t>
            </a:r>
            <a:r>
              <a:rPr lang="sk-SK" dirty="0"/>
              <a:t> </a:t>
            </a:r>
            <a:r>
              <a:rPr lang="sk-SK" dirty="0" err="1"/>
              <a:t>komplexů</a:t>
            </a:r>
            <a:r>
              <a:rPr lang="sk-SK" dirty="0"/>
              <a:t>. </a:t>
            </a:r>
            <a:r>
              <a:rPr lang="sk-SK" dirty="0" err="1"/>
              <a:t>Najednou</a:t>
            </a:r>
            <a:r>
              <a:rPr lang="sk-SK" dirty="0"/>
              <a:t> </a:t>
            </a:r>
            <a:r>
              <a:rPr lang="sk-SK" dirty="0" err="1"/>
              <a:t>patří</a:t>
            </a:r>
            <a:r>
              <a:rPr lang="sk-SK" dirty="0"/>
              <a:t> </a:t>
            </a:r>
            <a:r>
              <a:rPr lang="sk-SK" dirty="0" err="1"/>
              <a:t>mezi</a:t>
            </a:r>
            <a:r>
              <a:rPr lang="sk-SK" dirty="0"/>
              <a:t> vyvolené. Komu by </a:t>
            </a:r>
            <a:r>
              <a:rPr lang="sk-SK" dirty="0" err="1"/>
              <a:t>se</a:t>
            </a:r>
            <a:r>
              <a:rPr lang="sk-SK" dirty="0"/>
              <a:t> z toho nezatočila hlava?</a:t>
            </a:r>
          </a:p>
          <a:p>
            <a:endParaRPr lang="sk-SK" b="1" dirty="0">
              <a:latin typeface="Tahoma" pitchFamily="34" charset="0"/>
              <a:cs typeface="Tahoma" pitchFamily="34" charset="0"/>
            </a:endParaRPr>
          </a:p>
          <a:p>
            <a:r>
              <a:rPr lang="sk-SK" b="1" dirty="0">
                <a:latin typeface="Tahoma" pitchFamily="34" charset="0"/>
                <a:cs typeface="Tahoma" pitchFamily="34" charset="0"/>
              </a:rPr>
              <a:t>Ste jedna z týchto skupín? Poznáte niekoho, kto k niektorej skupine patrí?</a:t>
            </a:r>
          </a:p>
        </p:txBody>
      </p:sp>
      <p:sp>
        <p:nvSpPr>
          <p:cNvPr id="16" name="Rectangle 15"/>
          <p:cNvSpPr/>
          <p:nvPr/>
        </p:nvSpPr>
        <p:spPr>
          <a:xfrm>
            <a:off x="358346" y="358346"/>
            <a:ext cx="679622" cy="679622"/>
          </a:xfrm>
          <a:prstGeom prst="rect">
            <a:avLst/>
          </a:prstGeom>
          <a:solidFill>
            <a:srgbClr val="FF9F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32">
            <a:extLst>
              <a:ext uri="{FF2B5EF4-FFF2-40B4-BE49-F238E27FC236}">
                <a16:creationId xmlns:a16="http://schemas.microsoft.com/office/drawing/2014/main" id="{01252B98-D191-443F-92F4-A56850871523}"/>
              </a:ext>
            </a:extLst>
          </p:cNvPr>
          <p:cNvSpPr txBox="1"/>
          <p:nvPr/>
        </p:nvSpPr>
        <p:spPr>
          <a:xfrm>
            <a:off x="358346" y="6301947"/>
            <a:ext cx="654346" cy="246221"/>
          </a:xfrm>
          <a:prstGeom prst="rect">
            <a:avLst/>
          </a:prstGeom>
          <a:noFill/>
        </p:spPr>
        <p:txBody>
          <a:bodyPr wrap="none" rtlCol="0">
            <a:spAutoFit/>
          </a:bodyPr>
          <a:lstStyle/>
          <a:p>
            <a:r>
              <a:rPr lang="en-US" sz="1000" b="1" dirty="0">
                <a:solidFill>
                  <a:schemeClr val="tx1">
                    <a:lumMod val="75000"/>
                    <a:lumOff val="25000"/>
                  </a:schemeClr>
                </a:solidFill>
                <a:ea typeface="Roboto Medium" charset="0"/>
                <a:cs typeface="Roboto Medium" charset="0"/>
              </a:rPr>
              <a:t>Slide</a:t>
            </a:r>
            <a:r>
              <a:rPr lang="en-US" sz="1000" dirty="0">
                <a:solidFill>
                  <a:schemeClr val="tx1">
                    <a:lumMod val="75000"/>
                    <a:lumOff val="25000"/>
                  </a:schemeClr>
                </a:solidFill>
                <a:ea typeface="Roboto Medium" charset="0"/>
                <a:cs typeface="Roboto Medium" charset="0"/>
              </a:rPr>
              <a:t> / </a:t>
            </a:r>
            <a:r>
              <a:rPr lang="sk-SK" sz="1000" dirty="0">
                <a:solidFill>
                  <a:schemeClr val="tx1">
                    <a:lumMod val="75000"/>
                    <a:lumOff val="25000"/>
                  </a:schemeClr>
                </a:solidFill>
                <a:ea typeface="Roboto Medium" charset="0"/>
                <a:cs typeface="Roboto Medium" charset="0"/>
              </a:rPr>
              <a:t> </a:t>
            </a:r>
            <a:fld id="{2B5BFC6D-B859-4C2D-9CEB-E6CBC04EB439}" type="slidenum">
              <a:rPr lang="sk-SK" sz="1000" smtClean="0">
                <a:solidFill>
                  <a:schemeClr val="tx1">
                    <a:lumMod val="75000"/>
                    <a:lumOff val="25000"/>
                  </a:schemeClr>
                </a:solidFill>
                <a:ea typeface="Roboto Thin" charset="0"/>
                <a:cs typeface="Roboto Thin" charset="0"/>
              </a:rPr>
              <a:t>24</a:t>
            </a:fld>
            <a:endParaRPr lang="en-US" sz="1000" dirty="0">
              <a:solidFill>
                <a:schemeClr val="tx1">
                  <a:lumMod val="75000"/>
                  <a:lumOff val="25000"/>
                </a:schemeClr>
              </a:solidFill>
              <a:ea typeface="Roboto Thin" charset="0"/>
              <a:cs typeface="Roboto Thin" charset="0"/>
            </a:endParaRPr>
          </a:p>
        </p:txBody>
      </p:sp>
      <p:sp>
        <p:nvSpPr>
          <p:cNvPr id="3" name="Picture Placeholder 2"/>
          <p:cNvSpPr>
            <a:spLocks noGrp="1"/>
          </p:cNvSpPr>
          <p:nvPr>
            <p:ph type="pic" sz="quarter" idx="10"/>
          </p:nvPr>
        </p:nvSpPr>
        <p:spPr>
          <a:xfrm>
            <a:off x="8730714" y="0"/>
            <a:ext cx="4481383" cy="6858000"/>
          </a:xfrm>
        </p:spPr>
      </p:sp>
      <p:pic>
        <p:nvPicPr>
          <p:cNvPr id="9" name="Obrázok 8">
            <a:extLst>
              <a:ext uri="{FF2B5EF4-FFF2-40B4-BE49-F238E27FC236}">
                <a16:creationId xmlns:a16="http://schemas.microsoft.com/office/drawing/2014/main" id="{3119FF94-913C-4DC9-806B-A7988F6CE142}"/>
              </a:ext>
            </a:extLst>
          </p:cNvPr>
          <p:cNvPicPr>
            <a:picLocks noChangeAspect="1"/>
          </p:cNvPicPr>
          <p:nvPr/>
        </p:nvPicPr>
        <p:blipFill>
          <a:blip r:embed="rId4"/>
          <a:stretch>
            <a:fillRect/>
          </a:stretch>
        </p:blipFill>
        <p:spPr>
          <a:xfrm>
            <a:off x="440312" y="406671"/>
            <a:ext cx="532946" cy="604238"/>
          </a:xfrm>
          <a:prstGeom prst="rect">
            <a:avLst/>
          </a:prstGeom>
        </p:spPr>
      </p:pic>
    </p:spTree>
    <p:extLst>
      <p:ext uri="{BB962C8B-B14F-4D97-AF65-F5344CB8AC3E}">
        <p14:creationId xmlns:p14="http://schemas.microsoft.com/office/powerpoint/2010/main" val="34595722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103429" y="0"/>
            <a:ext cx="1088570" cy="6858000"/>
          </a:xfrm>
          <a:prstGeom prst="rect">
            <a:avLst/>
          </a:prstGeom>
          <a:solidFill>
            <a:srgbClr val="3733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345708" y="170363"/>
            <a:ext cx="679622" cy="679622"/>
          </a:xfrm>
          <a:prstGeom prst="rect">
            <a:avLst/>
          </a:prstGeom>
          <a:solidFill>
            <a:srgbClr val="FF9F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32">
            <a:extLst>
              <a:ext uri="{FF2B5EF4-FFF2-40B4-BE49-F238E27FC236}">
                <a16:creationId xmlns:a16="http://schemas.microsoft.com/office/drawing/2014/main" id="{01252B98-D191-443F-92F4-A56850871523}"/>
              </a:ext>
            </a:extLst>
          </p:cNvPr>
          <p:cNvSpPr txBox="1"/>
          <p:nvPr/>
        </p:nvSpPr>
        <p:spPr>
          <a:xfrm>
            <a:off x="358346" y="6301947"/>
            <a:ext cx="654346" cy="246221"/>
          </a:xfrm>
          <a:prstGeom prst="rect">
            <a:avLst/>
          </a:prstGeom>
          <a:noFill/>
        </p:spPr>
        <p:txBody>
          <a:bodyPr wrap="none" rtlCol="0">
            <a:spAutoFit/>
          </a:bodyPr>
          <a:lstStyle/>
          <a:p>
            <a:r>
              <a:rPr lang="en-US" sz="1000" b="1" dirty="0">
                <a:solidFill>
                  <a:schemeClr val="tx1">
                    <a:lumMod val="75000"/>
                    <a:lumOff val="25000"/>
                  </a:schemeClr>
                </a:solidFill>
                <a:ea typeface="Roboto Medium" charset="0"/>
                <a:cs typeface="Roboto Medium" charset="0"/>
              </a:rPr>
              <a:t>Slide</a:t>
            </a:r>
            <a:r>
              <a:rPr lang="en-US" sz="1000" dirty="0">
                <a:solidFill>
                  <a:schemeClr val="tx1">
                    <a:lumMod val="75000"/>
                    <a:lumOff val="25000"/>
                  </a:schemeClr>
                </a:solidFill>
                <a:ea typeface="Roboto Medium" charset="0"/>
                <a:cs typeface="Roboto Medium" charset="0"/>
              </a:rPr>
              <a:t> / </a:t>
            </a:r>
            <a:r>
              <a:rPr lang="sk-SK" sz="1000" dirty="0">
                <a:solidFill>
                  <a:schemeClr val="tx1">
                    <a:lumMod val="75000"/>
                    <a:lumOff val="25000"/>
                  </a:schemeClr>
                </a:solidFill>
                <a:ea typeface="Roboto Medium" charset="0"/>
                <a:cs typeface="Roboto Medium" charset="0"/>
              </a:rPr>
              <a:t> </a:t>
            </a:r>
            <a:fld id="{2B5BFC6D-B859-4C2D-9CEB-E6CBC04EB439}" type="slidenum">
              <a:rPr lang="sk-SK" sz="1000" smtClean="0">
                <a:solidFill>
                  <a:schemeClr val="tx1">
                    <a:lumMod val="75000"/>
                    <a:lumOff val="25000"/>
                  </a:schemeClr>
                </a:solidFill>
                <a:ea typeface="Roboto Thin" charset="0"/>
                <a:cs typeface="Roboto Thin" charset="0"/>
              </a:rPr>
              <a:t>25</a:t>
            </a:fld>
            <a:endParaRPr lang="en-US" sz="1000" dirty="0">
              <a:solidFill>
                <a:schemeClr val="tx1">
                  <a:lumMod val="75000"/>
                  <a:lumOff val="25000"/>
                </a:schemeClr>
              </a:solidFill>
              <a:ea typeface="Roboto Thin" charset="0"/>
              <a:cs typeface="Roboto Thin" charset="0"/>
            </a:endParaRPr>
          </a:p>
        </p:txBody>
      </p:sp>
      <p:sp>
        <p:nvSpPr>
          <p:cNvPr id="3" name="Picture Placeholder 2"/>
          <p:cNvSpPr>
            <a:spLocks noGrp="1"/>
          </p:cNvSpPr>
          <p:nvPr>
            <p:ph type="pic" sz="quarter" idx="10"/>
          </p:nvPr>
        </p:nvSpPr>
        <p:spPr/>
      </p:sp>
      <p:pic>
        <p:nvPicPr>
          <p:cNvPr id="9" name="Obrázok 8">
            <a:extLst>
              <a:ext uri="{FF2B5EF4-FFF2-40B4-BE49-F238E27FC236}">
                <a16:creationId xmlns:a16="http://schemas.microsoft.com/office/drawing/2014/main" id="{3119FF94-913C-4DC9-806B-A7988F6CE142}"/>
              </a:ext>
            </a:extLst>
          </p:cNvPr>
          <p:cNvPicPr>
            <a:picLocks noChangeAspect="1"/>
          </p:cNvPicPr>
          <p:nvPr/>
        </p:nvPicPr>
        <p:blipFill>
          <a:blip r:embed="rId3"/>
          <a:stretch>
            <a:fillRect/>
          </a:stretch>
        </p:blipFill>
        <p:spPr>
          <a:xfrm>
            <a:off x="419046" y="197026"/>
            <a:ext cx="532946" cy="604238"/>
          </a:xfrm>
          <a:prstGeom prst="rect">
            <a:avLst/>
          </a:prstGeom>
        </p:spPr>
      </p:pic>
      <p:sp>
        <p:nvSpPr>
          <p:cNvPr id="5" name="Obdĺžnik 4"/>
          <p:cNvSpPr/>
          <p:nvPr/>
        </p:nvSpPr>
        <p:spPr>
          <a:xfrm>
            <a:off x="136188" y="797231"/>
            <a:ext cx="10622604" cy="6227346"/>
          </a:xfrm>
          <a:prstGeom prst="rect">
            <a:avLst/>
          </a:prstGeom>
        </p:spPr>
        <p:txBody>
          <a:bodyPr wrap="square">
            <a:spAutoFit/>
          </a:bodyPr>
          <a:lstStyle/>
          <a:p>
            <a:r>
              <a:rPr lang="sk-SK" sz="2400" b="1" dirty="0">
                <a:solidFill>
                  <a:srgbClr val="F7941E"/>
                </a:solidFill>
                <a:latin typeface="Roboto"/>
                <a:ea typeface="Times New Roman" panose="02020603050405020304" pitchFamily="18" charset="0"/>
                <a:cs typeface="Times New Roman" panose="02020603050405020304" pitchFamily="18" charset="0"/>
              </a:rPr>
              <a:t>Pozrite sa, ako vytvorili falošné video o moslimovi na katedrále pri vzniku požiaru (VIDEO) </a:t>
            </a:r>
            <a:r>
              <a:rPr lang="sk-SK" sz="1600" dirty="0">
                <a:solidFill>
                  <a:srgbClr val="3D3D3D"/>
                </a:solidFill>
                <a:latin typeface="Roboto"/>
                <a:ea typeface="Times New Roman" panose="02020603050405020304" pitchFamily="18" charset="0"/>
                <a:cs typeface="Times New Roman" panose="02020603050405020304" pitchFamily="18" charset="0"/>
              </a:rPr>
              <a:t>17.04.2019 12:57 </a:t>
            </a:r>
          </a:p>
          <a:p>
            <a:r>
              <a:rPr lang="sk-SK" b="1" dirty="0">
                <a:solidFill>
                  <a:srgbClr val="3D3D3D"/>
                </a:solidFill>
                <a:latin typeface="Roboto"/>
                <a:ea typeface="Times New Roman" panose="02020603050405020304" pitchFamily="18" charset="0"/>
                <a:cs typeface="Times New Roman" panose="02020603050405020304" pitchFamily="18" charset="0"/>
              </a:rPr>
              <a:t>Dôvod vzniku požiaru katedrály </a:t>
            </a:r>
            <a:r>
              <a:rPr lang="sk-SK" b="1" dirty="0" err="1">
                <a:solidFill>
                  <a:srgbClr val="3D3D3D"/>
                </a:solidFill>
                <a:latin typeface="Roboto"/>
                <a:ea typeface="Times New Roman" panose="02020603050405020304" pitchFamily="18" charset="0"/>
                <a:cs typeface="Times New Roman" panose="02020603050405020304" pitchFamily="18" charset="0"/>
              </a:rPr>
              <a:t>Notre-Dame</a:t>
            </a:r>
            <a:r>
              <a:rPr lang="sk-SK" b="1" dirty="0">
                <a:solidFill>
                  <a:srgbClr val="3D3D3D"/>
                </a:solidFill>
                <a:latin typeface="Roboto"/>
                <a:ea typeface="Times New Roman" panose="02020603050405020304" pitchFamily="18" charset="0"/>
                <a:cs typeface="Times New Roman" panose="02020603050405020304" pitchFamily="18" charset="0"/>
              </a:rPr>
              <a:t> v Paríži je stále neznámy. Francúzske úrady vyhlásili, že zatiaľ nič nenasvedčuje tomu, že išlo o úmysel a podpaľačstvo.</a:t>
            </a:r>
            <a:r>
              <a:rPr lang="sk-SK" sz="2400" dirty="0">
                <a:latin typeface="Calibri" panose="020F0502020204030204" pitchFamily="34" charset="0"/>
                <a:ea typeface="Calibri" panose="020F0502020204030204" pitchFamily="34" charset="0"/>
                <a:cs typeface="Times New Roman" panose="02020603050405020304" pitchFamily="18" charset="0"/>
              </a:rPr>
              <a:t> </a:t>
            </a:r>
            <a:r>
              <a:rPr lang="sk-SK" dirty="0">
                <a:solidFill>
                  <a:srgbClr val="3D3D3D"/>
                </a:solidFill>
                <a:latin typeface="Roboto"/>
                <a:ea typeface="Times New Roman" panose="02020603050405020304" pitchFamily="18" charset="0"/>
                <a:cs typeface="Times New Roman" panose="02020603050405020304" pitchFamily="18" charset="0"/>
              </a:rPr>
              <a:t>Vyšetrovanie pokračuje. Na internete sa však okamžite začali šíriť</a:t>
            </a:r>
            <a:r>
              <a:rPr lang="sk-SK" dirty="0">
                <a:solidFill>
                  <a:srgbClr val="FC9715"/>
                </a:solidFill>
                <a:latin typeface="Roboto"/>
                <a:ea typeface="Times New Roman" panose="02020603050405020304" pitchFamily="18" charset="0"/>
                <a:cs typeface="Times New Roman" panose="02020603050405020304" pitchFamily="18" charset="0"/>
                <a:hlinkClick r:id="rId4"/>
              </a:rPr>
              <a:t> rôzne sprisahanecké teórie</a:t>
            </a:r>
            <a:r>
              <a:rPr lang="sk-SK" dirty="0">
                <a:solidFill>
                  <a:srgbClr val="3D3D3D"/>
                </a:solidFill>
                <a:latin typeface="Roboto"/>
                <a:ea typeface="Times New Roman" panose="02020603050405020304" pitchFamily="18" charset="0"/>
                <a:cs typeface="Times New Roman" panose="02020603050405020304" pitchFamily="18" charset="0"/>
              </a:rPr>
              <a:t>, o tom, kto oheň založil. Jednou z nich je aj </a:t>
            </a:r>
            <a:r>
              <a:rPr lang="sk-SK" dirty="0" err="1">
                <a:solidFill>
                  <a:srgbClr val="3D3D3D"/>
                </a:solidFill>
                <a:latin typeface="Roboto"/>
                <a:ea typeface="Times New Roman" panose="02020603050405020304" pitchFamily="18" charset="0"/>
                <a:cs typeface="Times New Roman" panose="02020603050405020304" pitchFamily="18" charset="0"/>
              </a:rPr>
              <a:t>hoax</a:t>
            </a:r>
            <a:r>
              <a:rPr lang="sk-SK" dirty="0">
                <a:solidFill>
                  <a:srgbClr val="3D3D3D"/>
                </a:solidFill>
                <a:latin typeface="Roboto"/>
                <a:ea typeface="Times New Roman" panose="02020603050405020304" pitchFamily="18" charset="0"/>
                <a:cs typeface="Times New Roman" panose="02020603050405020304" pitchFamily="18" charset="0"/>
              </a:rPr>
              <a:t>, že za požiarom je teroristický útok a moslimovia. Táto teória sa opiera o nekvalitný záber postavy, ktorá sa pohybuje na balkóne priečelia veže katedrály v čase, keď katedrála horela.</a:t>
            </a:r>
            <a:endParaRPr lang="sk-SK" sz="2400" dirty="0">
              <a:latin typeface="Calibri" panose="020F0502020204030204" pitchFamily="34" charset="0"/>
              <a:ea typeface="Calibri" panose="020F0502020204030204" pitchFamily="34" charset="0"/>
              <a:cs typeface="Times New Roman" panose="02020603050405020304" pitchFamily="18" charset="0"/>
            </a:endParaRPr>
          </a:p>
          <a:p>
            <a:r>
              <a:rPr lang="sk-SK" dirty="0">
                <a:solidFill>
                  <a:srgbClr val="3D3D3D"/>
                </a:solidFill>
                <a:latin typeface="Roboto"/>
                <a:ea typeface="Times New Roman" panose="02020603050405020304" pitchFamily="18" charset="0"/>
                <a:cs typeface="Times New Roman" panose="02020603050405020304" pitchFamily="18" charset="0"/>
              </a:rPr>
              <a:t>Video zverejnil </a:t>
            </a:r>
            <a:r>
              <a:rPr lang="sk-SK" dirty="0" err="1">
                <a:solidFill>
                  <a:srgbClr val="3D3D3D"/>
                </a:solidFill>
                <a:latin typeface="Roboto"/>
                <a:ea typeface="Times New Roman" panose="02020603050405020304" pitchFamily="18" charset="0"/>
                <a:cs typeface="Times New Roman" panose="02020603050405020304" pitchFamily="18" charset="0"/>
              </a:rPr>
              <a:t>Equinox</a:t>
            </a:r>
            <a:r>
              <a:rPr lang="sk-SK" dirty="0">
                <a:solidFill>
                  <a:srgbClr val="3D3D3D"/>
                </a:solidFill>
                <a:latin typeface="Roboto"/>
                <a:ea typeface="Times New Roman" panose="02020603050405020304" pitchFamily="18" charset="0"/>
                <a:cs typeface="Times New Roman" panose="02020603050405020304" pitchFamily="18" charset="0"/>
              </a:rPr>
              <a:t> News </a:t>
            </a:r>
            <a:r>
              <a:rPr lang="sk-SK" dirty="0" err="1">
                <a:solidFill>
                  <a:srgbClr val="3D3D3D"/>
                </a:solidFill>
                <a:latin typeface="Roboto"/>
                <a:ea typeface="Times New Roman" panose="02020603050405020304" pitchFamily="18" charset="0"/>
                <a:cs typeface="Times New Roman" panose="02020603050405020304" pitchFamily="18" charset="0"/>
              </a:rPr>
              <a:t>Network</a:t>
            </a:r>
            <a:r>
              <a:rPr lang="sk-SK" dirty="0">
                <a:solidFill>
                  <a:srgbClr val="3D3D3D"/>
                </a:solidFill>
                <a:latin typeface="Roboto"/>
                <a:ea typeface="Times New Roman" panose="02020603050405020304" pitchFamily="18" charset="0"/>
                <a:cs typeface="Times New Roman" panose="02020603050405020304" pitchFamily="18" charset="0"/>
              </a:rPr>
              <a:t> a v komentári k videu píše: "</a:t>
            </a:r>
            <a:r>
              <a:rPr lang="sk-SK" b="1" dirty="0">
                <a:solidFill>
                  <a:srgbClr val="3D3D3D"/>
                </a:solidFill>
                <a:latin typeface="Roboto"/>
                <a:ea typeface="Times New Roman" panose="02020603050405020304" pitchFamily="18" charset="0"/>
                <a:cs typeface="Times New Roman" panose="02020603050405020304" pitchFamily="18" charset="0"/>
              </a:rPr>
              <a:t>V čase, keď začalo horieť, na katedrále neboli žiadni pracovníci ... Takže kto je ten chlapík oblečený v moslimskom oblečení?</a:t>
            </a:r>
            <a:r>
              <a:rPr lang="sk-SK" dirty="0">
                <a:solidFill>
                  <a:srgbClr val="3D3D3D"/>
                </a:solidFill>
                <a:latin typeface="Roboto"/>
                <a:ea typeface="Times New Roman" panose="02020603050405020304" pitchFamily="18" charset="0"/>
                <a:cs typeface="Times New Roman" panose="02020603050405020304" pitchFamily="18" charset="0"/>
              </a:rPr>
              <a:t>"</a:t>
            </a:r>
            <a:endParaRPr lang="sk-SK" sz="2400" dirty="0">
              <a:latin typeface="Calibri" panose="020F0502020204030204" pitchFamily="34" charset="0"/>
              <a:ea typeface="Calibri" panose="020F0502020204030204" pitchFamily="34" charset="0"/>
              <a:cs typeface="Times New Roman" panose="02020603050405020304" pitchFamily="18" charset="0"/>
            </a:endParaRPr>
          </a:p>
          <a:p>
            <a:r>
              <a:rPr lang="sk-SK" dirty="0">
                <a:solidFill>
                  <a:srgbClr val="3D3D3D"/>
                </a:solidFill>
                <a:latin typeface="Roboto"/>
                <a:ea typeface="Times New Roman" panose="02020603050405020304" pitchFamily="18" charset="0"/>
                <a:cs typeface="Times New Roman" panose="02020603050405020304" pitchFamily="18" charset="0"/>
              </a:rPr>
              <a:t>Video má tisícky zdieľaní a začalo sa objavovať na mnohých pochybných weboch s nasledujúcimi textami: </a:t>
            </a:r>
            <a:r>
              <a:rPr lang="sk-SK" b="1" dirty="0">
                <a:solidFill>
                  <a:srgbClr val="3D3D3D"/>
                </a:solidFill>
                <a:latin typeface="Roboto"/>
                <a:ea typeface="Times New Roman" panose="02020603050405020304" pitchFamily="18" charset="0"/>
                <a:cs typeface="Times New Roman" panose="02020603050405020304" pitchFamily="18" charset="0"/>
              </a:rPr>
              <a:t>Moslim na </a:t>
            </a:r>
            <a:r>
              <a:rPr lang="sk-SK" b="1" dirty="0" err="1">
                <a:solidFill>
                  <a:srgbClr val="3D3D3D"/>
                </a:solidFill>
                <a:latin typeface="Roboto"/>
                <a:ea typeface="Times New Roman" panose="02020603050405020304" pitchFamily="18" charset="0"/>
                <a:cs typeface="Times New Roman" panose="02020603050405020304" pitchFamily="18" charset="0"/>
              </a:rPr>
              <a:t>Notre</a:t>
            </a:r>
            <a:r>
              <a:rPr lang="sk-SK" b="1" dirty="0">
                <a:solidFill>
                  <a:srgbClr val="3D3D3D"/>
                </a:solidFill>
                <a:latin typeface="Roboto"/>
                <a:ea typeface="Times New Roman" panose="02020603050405020304" pitchFamily="18" charset="0"/>
                <a:cs typeface="Times New Roman" panose="02020603050405020304" pitchFamily="18" charset="0"/>
              </a:rPr>
              <a:t> </a:t>
            </a:r>
            <a:r>
              <a:rPr lang="sk-SK" b="1" dirty="0" err="1">
                <a:solidFill>
                  <a:srgbClr val="3D3D3D"/>
                </a:solidFill>
                <a:latin typeface="Roboto"/>
                <a:ea typeface="Times New Roman" panose="02020603050405020304" pitchFamily="18" charset="0"/>
                <a:cs typeface="Times New Roman" panose="02020603050405020304" pitchFamily="18" charset="0"/>
              </a:rPr>
              <a:t>Dame</a:t>
            </a:r>
            <a:r>
              <a:rPr lang="sk-SK" b="1" dirty="0">
                <a:solidFill>
                  <a:srgbClr val="3D3D3D"/>
                </a:solidFill>
                <a:latin typeface="Roboto"/>
                <a:ea typeface="Times New Roman" panose="02020603050405020304" pitchFamily="18" charset="0"/>
                <a:cs typeface="Times New Roman" panose="02020603050405020304" pitchFamily="18" charset="0"/>
              </a:rPr>
              <a:t>, v čase, keď oheň začína</a:t>
            </a:r>
            <a:r>
              <a:rPr lang="sk-SK" dirty="0">
                <a:solidFill>
                  <a:srgbClr val="3D3D3D"/>
                </a:solidFill>
                <a:latin typeface="Roboto"/>
                <a:ea typeface="Times New Roman" panose="02020603050405020304" pitchFamily="18" charset="0"/>
                <a:cs typeface="Times New Roman" panose="02020603050405020304" pitchFamily="18" charset="0"/>
              </a:rPr>
              <a:t> alebo </a:t>
            </a:r>
            <a:r>
              <a:rPr lang="sk-SK" b="1" dirty="0">
                <a:solidFill>
                  <a:srgbClr val="3D3D3D"/>
                </a:solidFill>
                <a:latin typeface="Roboto"/>
                <a:ea typeface="Times New Roman" panose="02020603050405020304" pitchFamily="18" charset="0"/>
                <a:cs typeface="Times New Roman" panose="02020603050405020304" pitchFamily="18" charset="0"/>
              </a:rPr>
              <a:t>Jasne viditeľný moslim na záberoch katedrály </a:t>
            </a:r>
            <a:r>
              <a:rPr lang="sk-SK" b="1" dirty="0" err="1">
                <a:solidFill>
                  <a:srgbClr val="3D3D3D"/>
                </a:solidFill>
                <a:latin typeface="Roboto"/>
                <a:ea typeface="Times New Roman" panose="02020603050405020304" pitchFamily="18" charset="0"/>
                <a:cs typeface="Times New Roman" panose="02020603050405020304" pitchFamily="18" charset="0"/>
              </a:rPr>
              <a:t>Notre</a:t>
            </a:r>
            <a:r>
              <a:rPr lang="sk-SK" b="1" dirty="0">
                <a:solidFill>
                  <a:srgbClr val="3D3D3D"/>
                </a:solidFill>
                <a:latin typeface="Roboto"/>
                <a:ea typeface="Times New Roman" panose="02020603050405020304" pitchFamily="18" charset="0"/>
                <a:cs typeface="Times New Roman" panose="02020603050405020304" pitchFamily="18" charset="0"/>
              </a:rPr>
              <a:t> </a:t>
            </a:r>
            <a:r>
              <a:rPr lang="sk-SK" b="1" dirty="0" err="1">
                <a:solidFill>
                  <a:srgbClr val="3D3D3D"/>
                </a:solidFill>
                <a:latin typeface="Roboto"/>
                <a:ea typeface="Times New Roman" panose="02020603050405020304" pitchFamily="18" charset="0"/>
                <a:cs typeface="Times New Roman" panose="02020603050405020304" pitchFamily="18" charset="0"/>
              </a:rPr>
              <a:t>Dame</a:t>
            </a:r>
            <a:r>
              <a:rPr lang="sk-SK" b="1" dirty="0">
                <a:solidFill>
                  <a:srgbClr val="3D3D3D"/>
                </a:solidFill>
                <a:latin typeface="Roboto"/>
                <a:ea typeface="Times New Roman" panose="02020603050405020304" pitchFamily="18" charset="0"/>
                <a:cs typeface="Times New Roman" panose="02020603050405020304" pitchFamily="18" charset="0"/>
              </a:rPr>
              <a:t>, v čase, keď požiar vypukol. Zdá sa, že zničenie 850-ročnej katedrály bolo islamským bojom. Je na čase bojovať.</a:t>
            </a:r>
            <a:endParaRPr lang="sk-SK" sz="2400" dirty="0">
              <a:latin typeface="Calibri" panose="020F0502020204030204" pitchFamily="34" charset="0"/>
              <a:ea typeface="Calibri" panose="020F0502020204030204" pitchFamily="34" charset="0"/>
              <a:cs typeface="Times New Roman" panose="02020603050405020304" pitchFamily="18" charset="0"/>
            </a:endParaRPr>
          </a:p>
          <a:p>
            <a:r>
              <a:rPr lang="sk-SK" dirty="0">
                <a:solidFill>
                  <a:srgbClr val="3D3D3D"/>
                </a:solidFill>
                <a:latin typeface="Roboto"/>
                <a:ea typeface="Times New Roman" panose="02020603050405020304" pitchFamily="18" charset="0"/>
                <a:cs typeface="Times New Roman" panose="02020603050405020304" pitchFamily="18" charset="0"/>
              </a:rPr>
              <a:t>Alebo </a:t>
            </a:r>
            <a:r>
              <a:rPr lang="sk-SK" b="1" dirty="0">
                <a:solidFill>
                  <a:srgbClr val="3D3D3D"/>
                </a:solidFill>
                <a:latin typeface="Roboto"/>
                <a:ea typeface="Times New Roman" panose="02020603050405020304" pitchFamily="18" charset="0"/>
                <a:cs typeface="Times New Roman" panose="02020603050405020304" pitchFamily="18" charset="0"/>
              </a:rPr>
              <a:t>Prečo bol tento moslim na katedrále </a:t>
            </a:r>
            <a:r>
              <a:rPr lang="sk-SK" b="1" dirty="0" err="1">
                <a:solidFill>
                  <a:srgbClr val="3D3D3D"/>
                </a:solidFill>
                <a:latin typeface="Roboto"/>
                <a:ea typeface="Times New Roman" panose="02020603050405020304" pitchFamily="18" charset="0"/>
                <a:cs typeface="Times New Roman" panose="02020603050405020304" pitchFamily="18" charset="0"/>
              </a:rPr>
              <a:t>Notre</a:t>
            </a:r>
            <a:r>
              <a:rPr lang="sk-SK" b="1" dirty="0">
                <a:solidFill>
                  <a:srgbClr val="3D3D3D"/>
                </a:solidFill>
                <a:latin typeface="Roboto"/>
                <a:ea typeface="Times New Roman" panose="02020603050405020304" pitchFamily="18" charset="0"/>
                <a:cs typeface="Times New Roman" panose="02020603050405020304" pitchFamily="18" charset="0"/>
              </a:rPr>
              <a:t> </a:t>
            </a:r>
            <a:r>
              <a:rPr lang="sk-SK" b="1" dirty="0" err="1">
                <a:solidFill>
                  <a:srgbClr val="3D3D3D"/>
                </a:solidFill>
                <a:latin typeface="Roboto"/>
                <a:ea typeface="Times New Roman" panose="02020603050405020304" pitchFamily="18" charset="0"/>
                <a:cs typeface="Times New Roman" panose="02020603050405020304" pitchFamily="18" charset="0"/>
              </a:rPr>
              <a:t>Dame</a:t>
            </a:r>
            <a:r>
              <a:rPr lang="sk-SK" b="1" dirty="0">
                <a:solidFill>
                  <a:srgbClr val="3D3D3D"/>
                </a:solidFill>
                <a:latin typeface="Roboto"/>
                <a:ea typeface="Times New Roman" panose="02020603050405020304" pitchFamily="18" charset="0"/>
                <a:cs typeface="Times New Roman" panose="02020603050405020304" pitchFamily="18" charset="0"/>
              </a:rPr>
              <a:t>, keď oheň začal?</a:t>
            </a:r>
            <a:r>
              <a:rPr lang="sk-SK" dirty="0">
                <a:solidFill>
                  <a:srgbClr val="3D3D3D"/>
                </a:solidFill>
                <a:latin typeface="Roboto"/>
                <a:ea typeface="Times New Roman" panose="02020603050405020304" pitchFamily="18" charset="0"/>
                <a:cs typeface="Times New Roman" panose="02020603050405020304" pitchFamily="18" charset="0"/>
              </a:rPr>
              <a:t> </a:t>
            </a:r>
          </a:p>
          <a:p>
            <a:r>
              <a:rPr lang="sk-SK" dirty="0">
                <a:solidFill>
                  <a:srgbClr val="3D3D3D"/>
                </a:solidFill>
                <a:latin typeface="Roboto"/>
                <a:ea typeface="Times New Roman" panose="02020603050405020304" pitchFamily="18" charset="0"/>
                <a:cs typeface="Times New Roman" panose="02020603050405020304" pitchFamily="18" charset="0"/>
              </a:rPr>
              <a:t>Na videu nie je žiaden terorista ani moslim, ale požiarnik a nie v čase, keď požiar začínal, ale keď už strecha bola v plameňoch a v okolí boli záchranné zložky. Ide o záber stanice CNBS, ktorá vysielala naživo a snímala aj práce požiarnikov.</a:t>
            </a:r>
            <a:r>
              <a:rPr lang="sk-SK" sz="2400" dirty="0">
                <a:latin typeface="Calibri" panose="020F0502020204030204" pitchFamily="34" charset="0"/>
                <a:ea typeface="Calibri" panose="020F0502020204030204" pitchFamily="34" charset="0"/>
                <a:cs typeface="Times New Roman" panose="02020603050405020304" pitchFamily="18" charset="0"/>
              </a:rPr>
              <a:t> </a:t>
            </a:r>
            <a:r>
              <a:rPr lang="sk-SK" dirty="0">
                <a:solidFill>
                  <a:srgbClr val="3D3D3D"/>
                </a:solidFill>
                <a:latin typeface="Roboto"/>
                <a:ea typeface="Calibri" panose="020F0502020204030204" pitchFamily="34" charset="0"/>
                <a:cs typeface="Times New Roman" panose="02020603050405020304" pitchFamily="18" charset="0"/>
              </a:rPr>
              <a:t>Z</a:t>
            </a:r>
            <a:r>
              <a:rPr lang="sk-SK" dirty="0">
                <a:solidFill>
                  <a:srgbClr val="3D3D3D"/>
                </a:solidFill>
                <a:latin typeface="Roboto"/>
                <a:ea typeface="Times New Roman" panose="02020603050405020304" pitchFamily="18" charset="0"/>
                <a:cs typeface="Times New Roman" panose="02020603050405020304" pitchFamily="18" charset="0"/>
              </a:rPr>
              <a:t>áber s požiarnikom bol upravený  do horšej kvality s použitím modrého filtra tak, aby postava požiarnika v reflexnom odeve nebola zreteľná a divák mal pocit, že muž má moslimské oblečenie.</a:t>
            </a:r>
            <a:endParaRPr lang="sk-SK"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160473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103429" y="0"/>
            <a:ext cx="1088570" cy="6858000"/>
          </a:xfrm>
          <a:prstGeom prst="rect">
            <a:avLst/>
          </a:prstGeom>
          <a:solidFill>
            <a:srgbClr val="3733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358346" y="358346"/>
            <a:ext cx="679622" cy="679622"/>
          </a:xfrm>
          <a:prstGeom prst="rect">
            <a:avLst/>
          </a:prstGeom>
          <a:solidFill>
            <a:srgbClr val="FF9F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32">
            <a:extLst>
              <a:ext uri="{FF2B5EF4-FFF2-40B4-BE49-F238E27FC236}">
                <a16:creationId xmlns:a16="http://schemas.microsoft.com/office/drawing/2014/main" id="{01252B98-D191-443F-92F4-A56850871523}"/>
              </a:ext>
            </a:extLst>
          </p:cNvPr>
          <p:cNvSpPr txBox="1"/>
          <p:nvPr/>
        </p:nvSpPr>
        <p:spPr>
          <a:xfrm>
            <a:off x="358346" y="6301947"/>
            <a:ext cx="654346" cy="246221"/>
          </a:xfrm>
          <a:prstGeom prst="rect">
            <a:avLst/>
          </a:prstGeom>
          <a:noFill/>
        </p:spPr>
        <p:txBody>
          <a:bodyPr wrap="none" rtlCol="0">
            <a:spAutoFit/>
          </a:bodyPr>
          <a:lstStyle/>
          <a:p>
            <a:r>
              <a:rPr lang="en-US" sz="1000" b="1" dirty="0">
                <a:solidFill>
                  <a:schemeClr val="tx1">
                    <a:lumMod val="75000"/>
                    <a:lumOff val="25000"/>
                  </a:schemeClr>
                </a:solidFill>
                <a:ea typeface="Roboto Medium" charset="0"/>
                <a:cs typeface="Roboto Medium" charset="0"/>
              </a:rPr>
              <a:t>Slide</a:t>
            </a:r>
            <a:r>
              <a:rPr lang="en-US" sz="1000" dirty="0">
                <a:solidFill>
                  <a:schemeClr val="tx1">
                    <a:lumMod val="75000"/>
                    <a:lumOff val="25000"/>
                  </a:schemeClr>
                </a:solidFill>
                <a:ea typeface="Roboto Medium" charset="0"/>
                <a:cs typeface="Roboto Medium" charset="0"/>
              </a:rPr>
              <a:t> / </a:t>
            </a:r>
            <a:r>
              <a:rPr lang="sk-SK" sz="1000" dirty="0">
                <a:solidFill>
                  <a:schemeClr val="tx1">
                    <a:lumMod val="75000"/>
                    <a:lumOff val="25000"/>
                  </a:schemeClr>
                </a:solidFill>
                <a:ea typeface="Roboto Medium" charset="0"/>
                <a:cs typeface="Roboto Medium" charset="0"/>
              </a:rPr>
              <a:t> </a:t>
            </a:r>
            <a:fld id="{2B5BFC6D-B859-4C2D-9CEB-E6CBC04EB439}" type="slidenum">
              <a:rPr lang="sk-SK" sz="1000" smtClean="0">
                <a:solidFill>
                  <a:schemeClr val="tx1">
                    <a:lumMod val="75000"/>
                    <a:lumOff val="25000"/>
                  </a:schemeClr>
                </a:solidFill>
                <a:ea typeface="Roboto Thin" charset="0"/>
                <a:cs typeface="Roboto Thin" charset="0"/>
              </a:rPr>
              <a:t>26</a:t>
            </a:fld>
            <a:endParaRPr lang="en-US" sz="1000" dirty="0">
              <a:solidFill>
                <a:schemeClr val="tx1">
                  <a:lumMod val="75000"/>
                  <a:lumOff val="25000"/>
                </a:schemeClr>
              </a:solidFill>
              <a:ea typeface="Roboto Thin" charset="0"/>
              <a:cs typeface="Roboto Thin" charset="0"/>
            </a:endParaRPr>
          </a:p>
        </p:txBody>
      </p:sp>
      <p:sp>
        <p:nvSpPr>
          <p:cNvPr id="3" name="Picture Placeholder 2"/>
          <p:cNvSpPr>
            <a:spLocks noGrp="1"/>
          </p:cNvSpPr>
          <p:nvPr>
            <p:ph type="pic" sz="quarter" idx="10"/>
          </p:nvPr>
        </p:nvSpPr>
        <p:spPr>
          <a:xfrm>
            <a:off x="7710617" y="0"/>
            <a:ext cx="4481383" cy="6858000"/>
          </a:xfrm>
        </p:spPr>
      </p:sp>
      <p:pic>
        <p:nvPicPr>
          <p:cNvPr id="9" name="Obrázok 8">
            <a:extLst>
              <a:ext uri="{FF2B5EF4-FFF2-40B4-BE49-F238E27FC236}">
                <a16:creationId xmlns:a16="http://schemas.microsoft.com/office/drawing/2014/main" id="{3119FF94-913C-4DC9-806B-A7988F6CE142}"/>
              </a:ext>
            </a:extLst>
          </p:cNvPr>
          <p:cNvPicPr>
            <a:picLocks noChangeAspect="1"/>
          </p:cNvPicPr>
          <p:nvPr/>
        </p:nvPicPr>
        <p:blipFill>
          <a:blip r:embed="rId3"/>
          <a:stretch>
            <a:fillRect/>
          </a:stretch>
        </p:blipFill>
        <p:spPr>
          <a:xfrm>
            <a:off x="440312" y="406671"/>
            <a:ext cx="532946" cy="604238"/>
          </a:xfrm>
          <a:prstGeom prst="rect">
            <a:avLst/>
          </a:prstGeom>
        </p:spPr>
      </p:pic>
      <p:pic>
        <p:nvPicPr>
          <p:cNvPr id="8" name="Obrázok 7" descr="https://www.omediach.com/images/zaber_2.jpg"/>
          <p:cNvPicPr/>
          <p:nvPr/>
        </p:nvPicPr>
        <p:blipFill>
          <a:blip r:embed="rId4">
            <a:extLst>
              <a:ext uri="{28A0092B-C50C-407E-A947-70E740481C1C}">
                <a14:useLocalDpi xmlns:a14="http://schemas.microsoft.com/office/drawing/2010/main" val="0"/>
              </a:ext>
            </a:extLst>
          </a:blip>
          <a:srcRect/>
          <a:stretch>
            <a:fillRect/>
          </a:stretch>
        </p:blipFill>
        <p:spPr bwMode="auto">
          <a:xfrm>
            <a:off x="1119934" y="406671"/>
            <a:ext cx="5318395" cy="3902121"/>
          </a:xfrm>
          <a:prstGeom prst="rect">
            <a:avLst/>
          </a:prstGeom>
          <a:noFill/>
          <a:ln>
            <a:noFill/>
          </a:ln>
        </p:spPr>
      </p:pic>
      <p:pic>
        <p:nvPicPr>
          <p:cNvPr id="2" name="Obrázok 1"/>
          <p:cNvPicPr>
            <a:picLocks noChangeAspect="1"/>
          </p:cNvPicPr>
          <p:nvPr/>
        </p:nvPicPr>
        <p:blipFill>
          <a:blip r:embed="rId5"/>
          <a:stretch>
            <a:fillRect/>
          </a:stretch>
        </p:blipFill>
        <p:spPr>
          <a:xfrm>
            <a:off x="4409869" y="2918298"/>
            <a:ext cx="6090824" cy="3629870"/>
          </a:xfrm>
          <a:prstGeom prst="rect">
            <a:avLst/>
          </a:prstGeom>
        </p:spPr>
      </p:pic>
      <p:sp>
        <p:nvSpPr>
          <p:cNvPr id="6" name="Obdĺžnik 5"/>
          <p:cNvSpPr/>
          <p:nvPr/>
        </p:nvSpPr>
        <p:spPr>
          <a:xfrm>
            <a:off x="358346" y="4790123"/>
            <a:ext cx="3929974" cy="1277786"/>
          </a:xfrm>
          <a:prstGeom prst="rect">
            <a:avLst/>
          </a:prstGeom>
        </p:spPr>
        <p:txBody>
          <a:bodyPr wrap="square">
            <a:spAutoFit/>
          </a:bodyPr>
          <a:lstStyle/>
          <a:p>
            <a:pPr>
              <a:lnSpc>
                <a:spcPct val="107000"/>
              </a:lnSpc>
              <a:spcAft>
                <a:spcPts val="800"/>
              </a:spcAft>
            </a:pPr>
            <a:r>
              <a:rPr lang="sk-SK" u="sng" dirty="0">
                <a:solidFill>
                  <a:srgbClr val="0000FF"/>
                </a:solidFill>
                <a:latin typeface="Calibri" panose="020F0502020204030204" pitchFamily="34" charset="0"/>
                <a:ea typeface="Calibri" panose="020F0502020204030204" pitchFamily="34" charset="0"/>
                <a:cs typeface="Times New Roman" panose="02020603050405020304" pitchFamily="18" charset="0"/>
                <a:hlinkClick r:id="rId6"/>
              </a:rPr>
              <a:t>https://www.omediach.com/hoaxy/15492-pozrite-sa-ako-vytvorili-falosne-video-o-moslimovi-na-katedrale-pri-vzniku-poziaru-video</a:t>
            </a:r>
            <a:endParaRPr lang="sk-SK"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726969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6096000" cy="6858000"/>
          </a:xfrm>
          <a:prstGeom prst="rect">
            <a:avLst/>
          </a:prstGeom>
          <a:solidFill>
            <a:srgbClr val="3733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7079835" y="4174003"/>
            <a:ext cx="184731" cy="1107996"/>
          </a:xfrm>
          <a:prstGeom prst="rect">
            <a:avLst/>
          </a:prstGeom>
          <a:noFill/>
        </p:spPr>
        <p:txBody>
          <a:bodyPr wrap="none" rtlCol="0">
            <a:spAutoFit/>
          </a:bodyPr>
          <a:lstStyle/>
          <a:p>
            <a:endParaRPr lang="en-US" sz="6600" b="1" dirty="0">
              <a:solidFill>
                <a:schemeClr val="tx1">
                  <a:lumMod val="75000"/>
                  <a:lumOff val="25000"/>
                </a:schemeClr>
              </a:solidFill>
              <a:ea typeface="Roboto" charset="0"/>
              <a:cs typeface="Roboto" charset="0"/>
            </a:endParaRPr>
          </a:p>
        </p:txBody>
      </p:sp>
      <p:sp>
        <p:nvSpPr>
          <p:cNvPr id="12" name="Rectangle 11"/>
          <p:cNvSpPr/>
          <p:nvPr/>
        </p:nvSpPr>
        <p:spPr>
          <a:xfrm>
            <a:off x="6822558" y="876388"/>
            <a:ext cx="4684964" cy="5478423"/>
          </a:xfrm>
          <a:prstGeom prst="rect">
            <a:avLst/>
          </a:prstGeom>
        </p:spPr>
        <p:txBody>
          <a:bodyPr wrap="square">
            <a:spAutoFit/>
          </a:bodyPr>
          <a:lstStyle/>
          <a:p>
            <a:pPr marL="285750" indent="-285750">
              <a:buFontTx/>
              <a:buChar char="-"/>
            </a:pPr>
            <a:r>
              <a:rPr lang="sk-SK" sz="2400" dirty="0">
                <a:solidFill>
                  <a:schemeClr val="tx1">
                    <a:lumMod val="75000"/>
                    <a:lumOff val="25000"/>
                  </a:schemeClr>
                </a:solidFill>
                <a:ea typeface="Roboto Medium" charset="0"/>
                <a:cs typeface="Roboto Medium" charset="0"/>
              </a:rPr>
              <a:t>Očiernenie novinára = 55 tisíc UDS</a:t>
            </a:r>
          </a:p>
          <a:p>
            <a:pPr marL="285750" indent="-285750">
              <a:buFontTx/>
              <a:buChar char="-"/>
            </a:pPr>
            <a:r>
              <a:rPr lang="sk-SK" sz="2400" dirty="0">
                <a:solidFill>
                  <a:schemeClr val="tx1">
                    <a:lumMod val="75000"/>
                    <a:lumOff val="25000"/>
                  </a:schemeClr>
                </a:solidFill>
                <a:ea typeface="Roboto Medium" charset="0"/>
                <a:cs typeface="Roboto Medium" charset="0"/>
              </a:rPr>
              <a:t>50 tisíc </a:t>
            </a:r>
            <a:r>
              <a:rPr lang="sk-SK" sz="2400" dirty="0" err="1">
                <a:solidFill>
                  <a:schemeClr val="tx1">
                    <a:lumMod val="75000"/>
                    <a:lumOff val="25000"/>
                  </a:schemeClr>
                </a:solidFill>
                <a:ea typeface="Roboto Medium" charset="0"/>
                <a:cs typeface="Roboto Medium" charset="0"/>
              </a:rPr>
              <a:t>retweetov</a:t>
            </a:r>
            <a:r>
              <a:rPr lang="sk-SK" sz="2400" dirty="0">
                <a:solidFill>
                  <a:schemeClr val="tx1">
                    <a:lumMod val="75000"/>
                    <a:lumOff val="25000"/>
                  </a:schemeClr>
                </a:solidFill>
                <a:ea typeface="Roboto Medium" charset="0"/>
                <a:cs typeface="Roboto Medium" charset="0"/>
              </a:rPr>
              <a:t> alebo 100 klikov = 2700 USD týždenne</a:t>
            </a:r>
          </a:p>
          <a:p>
            <a:pPr marL="285750" indent="-285750">
              <a:buFontTx/>
              <a:buChar char="-"/>
            </a:pPr>
            <a:r>
              <a:rPr lang="sk-SK" sz="2400" dirty="0" err="1">
                <a:solidFill>
                  <a:schemeClr val="tx1">
                    <a:lumMod val="75000"/>
                    <a:lumOff val="25000"/>
                  </a:schemeClr>
                </a:solidFill>
                <a:ea typeface="Roboto Medium" charset="0"/>
                <a:cs typeface="Roboto Medium" charset="0"/>
              </a:rPr>
              <a:t>Diskreditačné</a:t>
            </a:r>
            <a:r>
              <a:rPr lang="sk-SK" sz="2400" dirty="0">
                <a:solidFill>
                  <a:schemeClr val="tx1">
                    <a:lumMod val="75000"/>
                    <a:lumOff val="25000"/>
                  </a:schemeClr>
                </a:solidFill>
                <a:ea typeface="Roboto Medium" charset="0"/>
                <a:cs typeface="Roboto Medium" charset="0"/>
              </a:rPr>
              <a:t> video = 2500 USD</a:t>
            </a:r>
          </a:p>
          <a:p>
            <a:pPr marL="285750" indent="-285750">
              <a:buFontTx/>
              <a:buChar char="-"/>
            </a:pPr>
            <a:r>
              <a:rPr lang="sk-SK" sz="2400" dirty="0">
                <a:solidFill>
                  <a:schemeClr val="tx1">
                    <a:lumMod val="75000"/>
                    <a:lumOff val="25000"/>
                  </a:schemeClr>
                </a:solidFill>
                <a:ea typeface="Roboto Medium" charset="0"/>
                <a:cs typeface="Roboto Medium" charset="0"/>
              </a:rPr>
              <a:t>4000 diskusných príspevkov = 4000 USD</a:t>
            </a:r>
          </a:p>
          <a:p>
            <a:pPr marL="285750" indent="-285750">
              <a:buFontTx/>
              <a:buChar char="-"/>
            </a:pPr>
            <a:r>
              <a:rPr lang="sk-SK" sz="2400" dirty="0">
                <a:solidFill>
                  <a:schemeClr val="tx1">
                    <a:lumMod val="75000"/>
                    <a:lumOff val="25000"/>
                  </a:schemeClr>
                </a:solidFill>
                <a:ea typeface="Roboto Medium" charset="0"/>
                <a:cs typeface="Roboto Medium" charset="0"/>
              </a:rPr>
              <a:t>Vyvolanie protestov = 200 tisíc USD</a:t>
            </a:r>
          </a:p>
          <a:p>
            <a:pPr marL="285750" indent="-285750">
              <a:buFontTx/>
              <a:buChar char="-"/>
            </a:pPr>
            <a:r>
              <a:rPr lang="sk-SK" sz="2400" dirty="0">
                <a:solidFill>
                  <a:schemeClr val="tx1">
                    <a:lumMod val="75000"/>
                    <a:lumOff val="25000"/>
                  </a:schemeClr>
                </a:solidFill>
                <a:ea typeface="Roboto Medium" charset="0"/>
                <a:cs typeface="Roboto Medium" charset="0"/>
              </a:rPr>
              <a:t>Založenie 20 fiktívnych skupín na FCB s tisíckami členov = 40 tisíc USD</a:t>
            </a:r>
          </a:p>
          <a:p>
            <a:pPr marL="285750" indent="-285750">
              <a:buFontTx/>
              <a:buChar char="-"/>
            </a:pPr>
            <a:r>
              <a:rPr lang="sk-SK" sz="2400" dirty="0">
                <a:solidFill>
                  <a:schemeClr val="tx1">
                    <a:lumMod val="75000"/>
                    <a:lumOff val="25000"/>
                  </a:schemeClr>
                </a:solidFill>
                <a:ea typeface="Roboto Medium" charset="0"/>
                <a:cs typeface="Roboto Medium" charset="0"/>
              </a:rPr>
              <a:t>40 tisíc kvalitných </a:t>
            </a:r>
            <a:r>
              <a:rPr lang="sk-SK" sz="2400" dirty="0" err="1">
                <a:solidFill>
                  <a:schemeClr val="tx1">
                    <a:lumMod val="75000"/>
                    <a:lumOff val="25000"/>
                  </a:schemeClr>
                </a:solidFill>
                <a:ea typeface="Roboto Medium" charset="0"/>
                <a:cs typeface="Roboto Medium" charset="0"/>
              </a:rPr>
              <a:t>lajkov</a:t>
            </a:r>
            <a:r>
              <a:rPr lang="sk-SK" sz="2400" dirty="0">
                <a:solidFill>
                  <a:schemeClr val="tx1">
                    <a:lumMod val="75000"/>
                    <a:lumOff val="25000"/>
                  </a:schemeClr>
                </a:solidFill>
                <a:ea typeface="Roboto Medium" charset="0"/>
                <a:cs typeface="Roboto Medium" charset="0"/>
              </a:rPr>
              <a:t> = 20 tisíc USD</a:t>
            </a:r>
          </a:p>
          <a:p>
            <a:pPr marL="285750" indent="-285750">
              <a:buFontTx/>
              <a:buChar char="-"/>
            </a:pPr>
            <a:endParaRPr lang="sk-SK" sz="1400" dirty="0">
              <a:solidFill>
                <a:schemeClr val="tx1">
                  <a:lumMod val="75000"/>
                  <a:lumOff val="25000"/>
                </a:schemeClr>
              </a:solidFill>
              <a:ea typeface="Roboto Medium" charset="0"/>
              <a:cs typeface="Roboto Medium" charset="0"/>
            </a:endParaRPr>
          </a:p>
        </p:txBody>
      </p:sp>
      <p:sp>
        <p:nvSpPr>
          <p:cNvPr id="13" name="Rectangle 12"/>
          <p:cNvSpPr/>
          <p:nvPr/>
        </p:nvSpPr>
        <p:spPr>
          <a:xfrm>
            <a:off x="358346" y="358346"/>
            <a:ext cx="679622" cy="679622"/>
          </a:xfrm>
          <a:prstGeom prst="rect">
            <a:avLst/>
          </a:prstGeom>
          <a:solidFill>
            <a:srgbClr val="FF9F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358346" y="6301947"/>
            <a:ext cx="723275" cy="246221"/>
          </a:xfrm>
          <a:prstGeom prst="rect">
            <a:avLst/>
          </a:prstGeom>
          <a:noFill/>
        </p:spPr>
        <p:txBody>
          <a:bodyPr wrap="none" rtlCol="0">
            <a:spAutoFit/>
          </a:bodyPr>
          <a:lstStyle/>
          <a:p>
            <a:r>
              <a:rPr lang="en-US" sz="1000" dirty="0">
                <a:solidFill>
                  <a:schemeClr val="bg1"/>
                </a:solidFill>
                <a:latin typeface="Roboto Medium" charset="0"/>
                <a:ea typeface="Roboto Medium" charset="0"/>
                <a:cs typeface="Roboto Medium" charset="0"/>
              </a:rPr>
              <a:t>Slide / </a:t>
            </a:r>
            <a:r>
              <a:rPr lang="en-US" sz="1000" dirty="0">
                <a:solidFill>
                  <a:schemeClr val="bg1"/>
                </a:solidFill>
                <a:latin typeface="Roboto Thin" charset="0"/>
                <a:ea typeface="Roboto Thin" charset="0"/>
                <a:cs typeface="Roboto Thin" charset="0"/>
              </a:rPr>
              <a:t>01</a:t>
            </a:r>
          </a:p>
        </p:txBody>
      </p:sp>
      <p:sp>
        <p:nvSpPr>
          <p:cNvPr id="15" name="Rectangle 14"/>
          <p:cNvSpPr/>
          <p:nvPr/>
        </p:nvSpPr>
        <p:spPr>
          <a:xfrm>
            <a:off x="1291930" y="286365"/>
            <a:ext cx="2299607" cy="2337640"/>
          </a:xfrm>
          <a:prstGeom prst="rect">
            <a:avLst/>
          </a:prstGeom>
          <a:noFill/>
          <a:ln w="190500">
            <a:solidFill>
              <a:srgbClr val="FF9F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1619618" y="876388"/>
            <a:ext cx="1644233" cy="830997"/>
          </a:xfrm>
          <a:prstGeom prst="rect">
            <a:avLst/>
          </a:prstGeom>
          <a:noFill/>
        </p:spPr>
        <p:txBody>
          <a:bodyPr wrap="none" rtlCol="0">
            <a:spAutoFit/>
          </a:bodyPr>
          <a:lstStyle/>
          <a:p>
            <a:r>
              <a:rPr lang="sk-SK" sz="2400" dirty="0">
                <a:solidFill>
                  <a:srgbClr val="FF9F1B"/>
                </a:solidFill>
                <a:ea typeface="Nexa Bold" charset="0"/>
                <a:cs typeface="Nexa Bold" charset="0"/>
              </a:rPr>
              <a:t>Ako sa šíria </a:t>
            </a:r>
          </a:p>
          <a:p>
            <a:r>
              <a:rPr lang="sk-SK" sz="2400" dirty="0" err="1">
                <a:solidFill>
                  <a:srgbClr val="FF9F1B"/>
                </a:solidFill>
                <a:ea typeface="Nexa Bold" charset="0"/>
                <a:cs typeface="Nexa Bold" charset="0"/>
              </a:rPr>
              <a:t>fake</a:t>
            </a:r>
            <a:r>
              <a:rPr lang="sk-SK" sz="2400" dirty="0">
                <a:solidFill>
                  <a:srgbClr val="FF9F1B"/>
                </a:solidFill>
                <a:ea typeface="Nexa Bold" charset="0"/>
                <a:cs typeface="Nexa Bold" charset="0"/>
              </a:rPr>
              <a:t> </a:t>
            </a:r>
            <a:r>
              <a:rPr lang="sk-SK" sz="2400" dirty="0" err="1">
                <a:solidFill>
                  <a:srgbClr val="FF9F1B"/>
                </a:solidFill>
                <a:ea typeface="Nexa Bold" charset="0"/>
                <a:cs typeface="Nexa Bold" charset="0"/>
              </a:rPr>
              <a:t>news</a:t>
            </a:r>
            <a:endParaRPr lang="en-US" sz="2400" dirty="0">
              <a:solidFill>
                <a:schemeClr val="bg1"/>
              </a:solidFill>
              <a:ea typeface="Nexa Bold" charset="0"/>
              <a:cs typeface="Nexa Bold" charset="0"/>
            </a:endParaRPr>
          </a:p>
        </p:txBody>
      </p:sp>
      <p:sp>
        <p:nvSpPr>
          <p:cNvPr id="17" name="Rectangle 16"/>
          <p:cNvSpPr/>
          <p:nvPr/>
        </p:nvSpPr>
        <p:spPr>
          <a:xfrm>
            <a:off x="1150403" y="2881341"/>
            <a:ext cx="4404779" cy="3170099"/>
          </a:xfrm>
          <a:prstGeom prst="rect">
            <a:avLst/>
          </a:prstGeom>
        </p:spPr>
        <p:txBody>
          <a:bodyPr wrap="square">
            <a:spAutoFit/>
          </a:bodyPr>
          <a:lstStyle/>
          <a:p>
            <a:endParaRPr lang="sk-SK" sz="2000" dirty="0">
              <a:solidFill>
                <a:schemeClr val="bg1"/>
              </a:solidFill>
              <a:ea typeface="Roboto Medium" charset="0"/>
              <a:cs typeface="Roboto Medium" charset="0"/>
            </a:endParaRPr>
          </a:p>
          <a:p>
            <a:r>
              <a:rPr lang="sk-SK" sz="2000" dirty="0">
                <a:solidFill>
                  <a:schemeClr val="bg1"/>
                </a:solidFill>
                <a:ea typeface="Roboto Medium" charset="0"/>
                <a:cs typeface="Roboto Medium" charset="0"/>
              </a:rPr>
              <a:t>Japonská kybernetická firma Trend </a:t>
            </a:r>
            <a:r>
              <a:rPr lang="sk-SK" sz="2000" dirty="0" err="1">
                <a:solidFill>
                  <a:schemeClr val="bg1"/>
                </a:solidFill>
                <a:ea typeface="Roboto Medium" charset="0"/>
                <a:cs typeface="Roboto Medium" charset="0"/>
              </a:rPr>
              <a:t>Micro</a:t>
            </a:r>
            <a:endParaRPr lang="sk-SK" sz="2000" dirty="0">
              <a:solidFill>
                <a:schemeClr val="bg1"/>
              </a:solidFill>
              <a:ea typeface="Roboto Medium" charset="0"/>
              <a:cs typeface="Roboto Medium" charset="0"/>
            </a:endParaRPr>
          </a:p>
          <a:p>
            <a:endParaRPr lang="sk-SK" sz="2000" dirty="0">
              <a:solidFill>
                <a:schemeClr val="bg1"/>
              </a:solidFill>
              <a:ea typeface="Roboto Medium" charset="0"/>
              <a:cs typeface="Roboto Medium" charset="0"/>
            </a:endParaRPr>
          </a:p>
          <a:p>
            <a:r>
              <a:rPr lang="sk-SK" sz="2000" dirty="0">
                <a:solidFill>
                  <a:schemeClr val="bg1"/>
                </a:solidFill>
                <a:ea typeface="Roboto Medium" charset="0"/>
                <a:cs typeface="Roboto Medium" charset="0"/>
              </a:rPr>
              <a:t>- Ponuka e-</a:t>
            </a:r>
            <a:r>
              <a:rPr lang="sk-SK" sz="2000" dirty="0" err="1">
                <a:solidFill>
                  <a:schemeClr val="bg1"/>
                </a:solidFill>
                <a:ea typeface="Roboto Medium" charset="0"/>
                <a:cs typeface="Roboto Medium" charset="0"/>
              </a:rPr>
              <a:t>shopu</a:t>
            </a:r>
            <a:r>
              <a:rPr lang="sk-SK" sz="2000" dirty="0">
                <a:solidFill>
                  <a:schemeClr val="bg1"/>
                </a:solidFill>
                <a:ea typeface="Roboto Medium" charset="0"/>
                <a:cs typeface="Roboto Medium" charset="0"/>
              </a:rPr>
              <a:t> </a:t>
            </a:r>
            <a:r>
              <a:rPr lang="sk-SK" sz="2000" dirty="0" err="1">
                <a:solidFill>
                  <a:schemeClr val="bg1"/>
                </a:solidFill>
                <a:ea typeface="Roboto Medium" charset="0"/>
                <a:cs typeface="Roboto Medium" charset="0"/>
              </a:rPr>
              <a:t>fake</a:t>
            </a:r>
            <a:r>
              <a:rPr lang="sk-SK" sz="2000" dirty="0">
                <a:solidFill>
                  <a:schemeClr val="bg1"/>
                </a:solidFill>
                <a:ea typeface="Roboto Medium" charset="0"/>
                <a:cs typeface="Roboto Medium" charset="0"/>
              </a:rPr>
              <a:t> news: </a:t>
            </a:r>
            <a:r>
              <a:rPr lang="sk-SK" sz="2000" dirty="0">
                <a:solidFill>
                  <a:schemeClr val="bg1"/>
                </a:solidFill>
              </a:rPr>
              <a:t>zdiskreditovanie novinára, vyvolanie pouličných demonštrácií, falšovanie internetových prieskumov napríklad pred voľbami alebo útočná kampaň voči protikandidátovi alebo politickej strane</a:t>
            </a:r>
            <a:endParaRPr lang="sk-SK" sz="2000" dirty="0">
              <a:solidFill>
                <a:schemeClr val="bg1"/>
              </a:solidFill>
              <a:ea typeface="Roboto Medium" charset="0"/>
              <a:cs typeface="Roboto Medium" charset="0"/>
            </a:endParaRPr>
          </a:p>
        </p:txBody>
      </p:sp>
      <p:sp>
        <p:nvSpPr>
          <p:cNvPr id="3" name="Picture Placeholder 2"/>
          <p:cNvSpPr>
            <a:spLocks noGrp="1"/>
          </p:cNvSpPr>
          <p:nvPr>
            <p:ph type="pic" sz="quarter" idx="11"/>
          </p:nvPr>
        </p:nvSpPr>
        <p:spPr/>
      </p:sp>
      <p:pic>
        <p:nvPicPr>
          <p:cNvPr id="18" name="Obrázok 17">
            <a:extLst>
              <a:ext uri="{FF2B5EF4-FFF2-40B4-BE49-F238E27FC236}">
                <a16:creationId xmlns:a16="http://schemas.microsoft.com/office/drawing/2014/main" id="{2019EDDF-DC81-4A7E-9A5C-25FEA33757C9}"/>
              </a:ext>
            </a:extLst>
          </p:cNvPr>
          <p:cNvPicPr>
            <a:picLocks noChangeAspect="1"/>
          </p:cNvPicPr>
          <p:nvPr/>
        </p:nvPicPr>
        <p:blipFill>
          <a:blip r:embed="rId3"/>
          <a:stretch>
            <a:fillRect/>
          </a:stretch>
        </p:blipFill>
        <p:spPr>
          <a:xfrm>
            <a:off x="440312" y="406671"/>
            <a:ext cx="532946" cy="604238"/>
          </a:xfrm>
          <a:prstGeom prst="rect">
            <a:avLst/>
          </a:prstGeom>
        </p:spPr>
      </p:pic>
    </p:spTree>
    <p:extLst>
      <p:ext uri="{BB962C8B-B14F-4D97-AF65-F5344CB8AC3E}">
        <p14:creationId xmlns:p14="http://schemas.microsoft.com/office/powerpoint/2010/main" val="25020631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103429" y="0"/>
            <a:ext cx="1088570" cy="6858000"/>
          </a:xfrm>
          <a:prstGeom prst="rect">
            <a:avLst/>
          </a:prstGeom>
          <a:solidFill>
            <a:srgbClr val="3733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32">
            <a:extLst>
              <a:ext uri="{FF2B5EF4-FFF2-40B4-BE49-F238E27FC236}">
                <a16:creationId xmlns:a16="http://schemas.microsoft.com/office/drawing/2014/main" id="{01252B98-D191-443F-92F4-A56850871523}"/>
              </a:ext>
            </a:extLst>
          </p:cNvPr>
          <p:cNvSpPr txBox="1"/>
          <p:nvPr/>
        </p:nvSpPr>
        <p:spPr>
          <a:xfrm>
            <a:off x="358346" y="6301947"/>
            <a:ext cx="654346" cy="246221"/>
          </a:xfrm>
          <a:prstGeom prst="rect">
            <a:avLst/>
          </a:prstGeom>
          <a:noFill/>
        </p:spPr>
        <p:txBody>
          <a:bodyPr wrap="none" rtlCol="0">
            <a:spAutoFit/>
          </a:bodyPr>
          <a:lstStyle/>
          <a:p>
            <a:r>
              <a:rPr lang="en-US" sz="1000" b="1" dirty="0">
                <a:solidFill>
                  <a:schemeClr val="tx1">
                    <a:lumMod val="75000"/>
                    <a:lumOff val="25000"/>
                  </a:schemeClr>
                </a:solidFill>
                <a:ea typeface="Roboto Medium" charset="0"/>
                <a:cs typeface="Roboto Medium" charset="0"/>
              </a:rPr>
              <a:t>Slide</a:t>
            </a:r>
            <a:r>
              <a:rPr lang="en-US" sz="1000" dirty="0">
                <a:solidFill>
                  <a:schemeClr val="tx1">
                    <a:lumMod val="75000"/>
                    <a:lumOff val="25000"/>
                  </a:schemeClr>
                </a:solidFill>
                <a:ea typeface="Roboto Medium" charset="0"/>
                <a:cs typeface="Roboto Medium" charset="0"/>
              </a:rPr>
              <a:t> / </a:t>
            </a:r>
            <a:r>
              <a:rPr lang="sk-SK" sz="1000" dirty="0">
                <a:solidFill>
                  <a:schemeClr val="tx1">
                    <a:lumMod val="75000"/>
                    <a:lumOff val="25000"/>
                  </a:schemeClr>
                </a:solidFill>
                <a:ea typeface="Roboto Medium" charset="0"/>
                <a:cs typeface="Roboto Medium" charset="0"/>
              </a:rPr>
              <a:t> </a:t>
            </a:r>
            <a:fld id="{2B5BFC6D-B859-4C2D-9CEB-E6CBC04EB439}" type="slidenum">
              <a:rPr lang="sk-SK" sz="1000" smtClean="0">
                <a:solidFill>
                  <a:schemeClr val="tx1">
                    <a:lumMod val="75000"/>
                    <a:lumOff val="25000"/>
                  </a:schemeClr>
                </a:solidFill>
                <a:ea typeface="Roboto Thin" charset="0"/>
                <a:cs typeface="Roboto Thin" charset="0"/>
              </a:rPr>
              <a:t>28</a:t>
            </a:fld>
            <a:endParaRPr lang="en-US" sz="1000" dirty="0">
              <a:solidFill>
                <a:schemeClr val="tx1">
                  <a:lumMod val="75000"/>
                  <a:lumOff val="25000"/>
                </a:schemeClr>
              </a:solidFill>
              <a:ea typeface="Roboto Thin" charset="0"/>
              <a:cs typeface="Roboto Thin" charset="0"/>
            </a:endParaRPr>
          </a:p>
        </p:txBody>
      </p:sp>
      <p:sp>
        <p:nvSpPr>
          <p:cNvPr id="3" name="Picture Placeholder 2"/>
          <p:cNvSpPr>
            <a:spLocks noGrp="1"/>
          </p:cNvSpPr>
          <p:nvPr>
            <p:ph type="pic" sz="quarter" idx="10"/>
          </p:nvPr>
        </p:nvSpPr>
        <p:spPr/>
      </p:sp>
      <p:sp>
        <p:nvSpPr>
          <p:cNvPr id="2" name="Obdĺžnik 1"/>
          <p:cNvSpPr/>
          <p:nvPr/>
        </p:nvSpPr>
        <p:spPr>
          <a:xfrm>
            <a:off x="147331" y="475727"/>
            <a:ext cx="5210513" cy="6248057"/>
          </a:xfrm>
          <a:prstGeom prst="rect">
            <a:avLst/>
          </a:prstGeom>
        </p:spPr>
        <p:txBody>
          <a:bodyPr wrap="square">
            <a:spAutoFit/>
          </a:bodyPr>
          <a:lstStyle/>
          <a:p>
            <a:pPr>
              <a:lnSpc>
                <a:spcPct val="107000"/>
              </a:lnSpc>
              <a:spcAft>
                <a:spcPts val="2250"/>
              </a:spcAft>
            </a:pPr>
            <a:r>
              <a:rPr lang="sk-SK" sz="1600" dirty="0">
                <a:latin typeface="Times New Roman" panose="02020603050405020304" pitchFamily="18" charset="0"/>
                <a:ea typeface="Times New Roman" panose="02020603050405020304" pitchFamily="18" charset="0"/>
                <a:cs typeface="Times New Roman" panose="02020603050405020304" pitchFamily="18" charset="0"/>
              </a:rPr>
              <a:t>Sugestívne upravené obrázky, bulvárne nadpisy, vyvolávanie negatívnych emócií – a veľký rozpočet na reklamu. Tak si web Hlavný denník buduje popularitu na Facebooku.</a:t>
            </a:r>
          </a:p>
          <a:p>
            <a:pPr>
              <a:lnSpc>
                <a:spcPct val="107000"/>
              </a:lnSpc>
              <a:spcAft>
                <a:spcPts val="2250"/>
              </a:spcAft>
            </a:pPr>
            <a:r>
              <a:rPr lang="sk-SK" sz="1600" dirty="0">
                <a:solidFill>
                  <a:srgbClr val="181818"/>
                </a:solidFill>
                <a:latin typeface="Times New Roman" panose="02020603050405020304" pitchFamily="18" charset="0"/>
                <a:ea typeface="Times New Roman" panose="02020603050405020304" pitchFamily="18" charset="0"/>
                <a:cs typeface="Times New Roman" panose="02020603050405020304" pitchFamily="18" charset="0"/>
              </a:rPr>
              <a:t>Malá redakcia tohto dezinformačného portálu už minula takmer 14-tisíc eur na politické reklamy, vyplýva z dát uverejnených v </a:t>
            </a:r>
            <a:r>
              <a:rPr lang="sk-SK" sz="1600" dirty="0">
                <a:solidFill>
                  <a:srgbClr val="6F6F6F"/>
                </a:solidFill>
                <a:latin typeface="Times New Roman" panose="02020603050405020304" pitchFamily="18" charset="0"/>
                <a:ea typeface="Times New Roman" panose="02020603050405020304" pitchFamily="18" charset="0"/>
                <a:cs typeface="Times New Roman" panose="02020603050405020304" pitchFamily="18" charset="0"/>
                <a:hlinkClick r:id="rId3"/>
              </a:rPr>
              <a:t>Knižnici reklám</a:t>
            </a:r>
            <a:r>
              <a:rPr lang="sk-SK" sz="1600" dirty="0">
                <a:solidFill>
                  <a:srgbClr val="181818"/>
                </a:solidFill>
                <a:latin typeface="Times New Roman" panose="02020603050405020304" pitchFamily="18" charset="0"/>
                <a:ea typeface="Times New Roman" panose="02020603050405020304" pitchFamily="18" charset="0"/>
                <a:cs typeface="Times New Roman" panose="02020603050405020304" pitchFamily="18" charset="0"/>
              </a:rPr>
              <a:t> Facebooku. </a:t>
            </a:r>
            <a:r>
              <a:rPr lang="sk-SK" sz="1200" dirty="0">
                <a:solidFill>
                  <a:srgbClr val="181818"/>
                </a:solidFill>
                <a:latin typeface="Times New Roman" panose="02020603050405020304" pitchFamily="18" charset="0"/>
                <a:ea typeface="Times New Roman" panose="02020603050405020304" pitchFamily="18" charset="0"/>
                <a:cs typeface="Times New Roman" panose="02020603050405020304" pitchFamily="18" charset="0"/>
              </a:rPr>
              <a:t>(https://www.facebook.com/ads/library/?active_status=all&amp;ad_type=all&amp;country=SK&amp;sort_data[direction]=desc&amp;sort_data[mode]=relevancy_monthly_grouped&amp;media_type=all)</a:t>
            </a:r>
            <a:endParaRPr lang="sk-SK" dirty="0">
              <a:solidFill>
                <a:srgbClr val="181818"/>
              </a:solidFill>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pPr>
            <a:r>
              <a:rPr lang="sk-SK" sz="1600" dirty="0">
                <a:latin typeface="Times New Roman" panose="02020603050405020304" pitchFamily="18" charset="0"/>
                <a:cs typeface="Times New Roman" panose="02020603050405020304" pitchFamily="18" charset="0"/>
              </a:rPr>
              <a:t>Platenie Facebooku za lepšie šírenie článkov o politike či pandémii je u slovenských médií skôr raritou. Kým Hlavný denník na takéto reklamy minul 13 872 eur, denník Pravda len 2 584 eur, Hospodárske noviny 1 880 eur, Plus 1 deň 640 eur, Nový Čas 123 eur, Denník N a SME menej ako sto. Všetky tieto redakcie sú pritom niekoľkonásobne väčšie ako Hlavný denník.</a:t>
            </a:r>
          </a:p>
          <a:p>
            <a:pPr>
              <a:lnSpc>
                <a:spcPct val="107000"/>
              </a:lnSpc>
            </a:pPr>
            <a:endParaRPr lang="sk-SK" sz="1600" dirty="0">
              <a:latin typeface="Times New Roman" panose="02020603050405020304" pitchFamily="18" charset="0"/>
              <a:cs typeface="Times New Roman" panose="02020603050405020304" pitchFamily="18" charset="0"/>
            </a:endParaRPr>
          </a:p>
          <a:p>
            <a:pPr>
              <a:lnSpc>
                <a:spcPct val="107000"/>
              </a:lnSpc>
            </a:pPr>
            <a:r>
              <a:rPr lang="sk-SK" sz="1600" dirty="0">
                <a:latin typeface="Times New Roman" panose="02020603050405020304" pitchFamily="18" charset="0"/>
                <a:cs typeface="Times New Roman" panose="02020603050405020304" pitchFamily="18" charset="0"/>
              </a:rPr>
              <a:t>V novembri 2020 sa stal novým šéfredaktorom Hlavného denníka Ivan </a:t>
            </a:r>
            <a:r>
              <a:rPr lang="sk-SK" sz="1600" dirty="0" err="1">
                <a:latin typeface="Times New Roman" panose="02020603050405020304" pitchFamily="18" charset="0"/>
                <a:cs typeface="Times New Roman" panose="02020603050405020304" pitchFamily="18" charset="0"/>
              </a:rPr>
              <a:t>Čeredejev</a:t>
            </a:r>
            <a:r>
              <a:rPr lang="sk-SK" sz="1600" dirty="0">
                <a:latin typeface="Times New Roman" panose="02020603050405020304" pitchFamily="18" charset="0"/>
                <a:cs typeface="Times New Roman" panose="02020603050405020304" pitchFamily="18" charset="0"/>
              </a:rPr>
              <a:t>. Na toho mal podľa správ z </a:t>
            </a:r>
            <a:r>
              <a:rPr lang="sk-SK" sz="1600" dirty="0" err="1">
                <a:latin typeface="Times New Roman" panose="02020603050405020304" pitchFamily="18" charset="0"/>
                <a:cs typeface="Times New Roman" panose="02020603050405020304" pitchFamily="18" charset="0"/>
              </a:rPr>
              <a:t>Threemy</a:t>
            </a:r>
            <a:r>
              <a:rPr lang="sk-SK" sz="1600" dirty="0">
                <a:latin typeface="Times New Roman" panose="02020603050405020304" pitchFamily="18" charset="0"/>
                <a:cs typeface="Times New Roman" panose="02020603050405020304" pitchFamily="18" charset="0"/>
              </a:rPr>
              <a:t> vplyv </a:t>
            </a:r>
            <a:r>
              <a:rPr lang="sk-SK" sz="1600" dirty="0" err="1">
                <a:latin typeface="Times New Roman" panose="02020603050405020304" pitchFamily="18" charset="0"/>
                <a:cs typeface="Times New Roman" panose="02020603050405020304" pitchFamily="18" charset="0"/>
              </a:rPr>
              <a:t>Marian</a:t>
            </a:r>
            <a:r>
              <a:rPr lang="sk-SK" sz="1600" dirty="0">
                <a:latin typeface="Times New Roman" panose="02020603050405020304" pitchFamily="18" charset="0"/>
                <a:cs typeface="Times New Roman" panose="02020603050405020304" pitchFamily="18" charset="0"/>
              </a:rPr>
              <a:t> </a:t>
            </a:r>
            <a:r>
              <a:rPr lang="sk-SK" sz="1600" dirty="0" err="1">
                <a:latin typeface="Times New Roman" panose="02020603050405020304" pitchFamily="18" charset="0"/>
                <a:cs typeface="Times New Roman" panose="02020603050405020304" pitchFamily="18" charset="0"/>
              </a:rPr>
              <a:t>Kočner</a:t>
            </a:r>
            <a:r>
              <a:rPr lang="sk-SK" sz="1600" dirty="0">
                <a:latin typeface="Times New Roman" panose="02020603050405020304" pitchFamily="18" charset="0"/>
                <a:cs typeface="Times New Roman" panose="02020603050405020304" pitchFamily="18" charset="0"/>
              </a:rPr>
              <a:t>.</a:t>
            </a:r>
          </a:p>
          <a:p>
            <a:pPr>
              <a:lnSpc>
                <a:spcPct val="107000"/>
              </a:lnSpc>
            </a:pPr>
            <a:endParaRPr lang="sk-SK" dirty="0"/>
          </a:p>
          <a:p>
            <a:pPr>
              <a:lnSpc>
                <a:spcPct val="107000"/>
              </a:lnSpc>
              <a:spcAft>
                <a:spcPts val="0"/>
              </a:spcAft>
            </a:pPr>
            <a:endParaRPr lang="sk-SK" sz="1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 name="Obrázok 9" descr="https://a-static.projektn.sk/2020/12/hlavny-dennik-reklamy1.png"/>
          <p:cNvPicPr/>
          <p:nvPr/>
        </p:nvPicPr>
        <p:blipFill>
          <a:blip r:embed="rId4">
            <a:extLst>
              <a:ext uri="{28A0092B-C50C-407E-A947-70E740481C1C}">
                <a14:useLocalDpi xmlns:a14="http://schemas.microsoft.com/office/drawing/2010/main" val="0"/>
              </a:ext>
            </a:extLst>
          </a:blip>
          <a:srcRect/>
          <a:stretch>
            <a:fillRect/>
          </a:stretch>
        </p:blipFill>
        <p:spPr bwMode="auto">
          <a:xfrm>
            <a:off x="5261128" y="613798"/>
            <a:ext cx="6078855" cy="4999355"/>
          </a:xfrm>
          <a:prstGeom prst="rect">
            <a:avLst/>
          </a:prstGeom>
          <a:noFill/>
          <a:ln>
            <a:noFill/>
          </a:ln>
        </p:spPr>
      </p:pic>
    </p:spTree>
    <p:extLst>
      <p:ext uri="{BB962C8B-B14F-4D97-AF65-F5344CB8AC3E}">
        <p14:creationId xmlns:p14="http://schemas.microsoft.com/office/powerpoint/2010/main" val="36982637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103429" y="0"/>
            <a:ext cx="1088570" cy="6858000"/>
          </a:xfrm>
          <a:prstGeom prst="rect">
            <a:avLst/>
          </a:prstGeom>
          <a:solidFill>
            <a:srgbClr val="3733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358346" y="358346"/>
            <a:ext cx="679622" cy="679622"/>
          </a:xfrm>
          <a:prstGeom prst="rect">
            <a:avLst/>
          </a:prstGeom>
          <a:solidFill>
            <a:srgbClr val="FF9F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32">
            <a:extLst>
              <a:ext uri="{FF2B5EF4-FFF2-40B4-BE49-F238E27FC236}">
                <a16:creationId xmlns:a16="http://schemas.microsoft.com/office/drawing/2014/main" id="{01252B98-D191-443F-92F4-A56850871523}"/>
              </a:ext>
            </a:extLst>
          </p:cNvPr>
          <p:cNvSpPr txBox="1"/>
          <p:nvPr/>
        </p:nvSpPr>
        <p:spPr>
          <a:xfrm>
            <a:off x="358346" y="6301947"/>
            <a:ext cx="654346" cy="246221"/>
          </a:xfrm>
          <a:prstGeom prst="rect">
            <a:avLst/>
          </a:prstGeom>
          <a:noFill/>
        </p:spPr>
        <p:txBody>
          <a:bodyPr wrap="none" rtlCol="0">
            <a:spAutoFit/>
          </a:bodyPr>
          <a:lstStyle/>
          <a:p>
            <a:r>
              <a:rPr lang="en-US" sz="1000" b="1" dirty="0">
                <a:solidFill>
                  <a:schemeClr val="tx1">
                    <a:lumMod val="75000"/>
                    <a:lumOff val="25000"/>
                  </a:schemeClr>
                </a:solidFill>
                <a:ea typeface="Roboto Medium" charset="0"/>
                <a:cs typeface="Roboto Medium" charset="0"/>
              </a:rPr>
              <a:t>Slide</a:t>
            </a:r>
            <a:r>
              <a:rPr lang="en-US" sz="1000" dirty="0">
                <a:solidFill>
                  <a:schemeClr val="tx1">
                    <a:lumMod val="75000"/>
                    <a:lumOff val="25000"/>
                  </a:schemeClr>
                </a:solidFill>
                <a:ea typeface="Roboto Medium" charset="0"/>
                <a:cs typeface="Roboto Medium" charset="0"/>
              </a:rPr>
              <a:t> / </a:t>
            </a:r>
            <a:r>
              <a:rPr lang="sk-SK" sz="1000" dirty="0">
                <a:solidFill>
                  <a:schemeClr val="tx1">
                    <a:lumMod val="75000"/>
                    <a:lumOff val="25000"/>
                  </a:schemeClr>
                </a:solidFill>
                <a:ea typeface="Roboto Medium" charset="0"/>
                <a:cs typeface="Roboto Medium" charset="0"/>
              </a:rPr>
              <a:t> </a:t>
            </a:r>
            <a:fld id="{2B5BFC6D-B859-4C2D-9CEB-E6CBC04EB439}" type="slidenum">
              <a:rPr lang="sk-SK" sz="1000" smtClean="0">
                <a:solidFill>
                  <a:schemeClr val="tx1">
                    <a:lumMod val="75000"/>
                    <a:lumOff val="25000"/>
                  </a:schemeClr>
                </a:solidFill>
                <a:ea typeface="Roboto Thin" charset="0"/>
                <a:cs typeface="Roboto Thin" charset="0"/>
              </a:rPr>
              <a:t>29</a:t>
            </a:fld>
            <a:endParaRPr lang="en-US" sz="1000" dirty="0">
              <a:solidFill>
                <a:schemeClr val="tx1">
                  <a:lumMod val="75000"/>
                  <a:lumOff val="25000"/>
                </a:schemeClr>
              </a:solidFill>
              <a:ea typeface="Roboto Thin" charset="0"/>
              <a:cs typeface="Roboto Thin" charset="0"/>
            </a:endParaRPr>
          </a:p>
        </p:txBody>
      </p:sp>
      <p:pic>
        <p:nvPicPr>
          <p:cNvPr id="9" name="Obrázok 8">
            <a:extLst>
              <a:ext uri="{FF2B5EF4-FFF2-40B4-BE49-F238E27FC236}">
                <a16:creationId xmlns:a16="http://schemas.microsoft.com/office/drawing/2014/main" id="{3119FF94-913C-4DC9-806B-A7988F6CE142}"/>
              </a:ext>
            </a:extLst>
          </p:cNvPr>
          <p:cNvPicPr>
            <a:picLocks noChangeAspect="1"/>
          </p:cNvPicPr>
          <p:nvPr/>
        </p:nvPicPr>
        <p:blipFill>
          <a:blip r:embed="rId3"/>
          <a:stretch>
            <a:fillRect/>
          </a:stretch>
        </p:blipFill>
        <p:spPr>
          <a:xfrm>
            <a:off x="440312" y="406671"/>
            <a:ext cx="532946" cy="604238"/>
          </a:xfrm>
          <a:prstGeom prst="rect">
            <a:avLst/>
          </a:prstGeom>
        </p:spPr>
      </p:pic>
      <p:sp>
        <p:nvSpPr>
          <p:cNvPr id="2" name="Obdĺžnik 1"/>
          <p:cNvSpPr/>
          <p:nvPr/>
        </p:nvSpPr>
        <p:spPr>
          <a:xfrm>
            <a:off x="144373" y="947753"/>
            <a:ext cx="4765815" cy="5909310"/>
          </a:xfrm>
          <a:prstGeom prst="rect">
            <a:avLst/>
          </a:prstGeom>
        </p:spPr>
        <p:txBody>
          <a:bodyPr wrap="square">
            <a:spAutoFit/>
          </a:bodyPr>
          <a:lstStyle/>
          <a:p>
            <a:r>
              <a:rPr lang="sk-SK" dirty="0">
                <a:latin typeface="Times New Roman" panose="02020603050405020304" pitchFamily="18" charset="0"/>
                <a:cs typeface="Times New Roman" panose="02020603050405020304" pitchFamily="18" charset="0"/>
              </a:rPr>
              <a:t>V novembri 2020  ho navštívilo viac ako 637-tisíc unikátnych používateľov. Najnavštevovanejším slovenským webom boli Aktuality (2,89 milióna unikátov).</a:t>
            </a:r>
          </a:p>
          <a:p>
            <a:r>
              <a:rPr lang="sk-SK" dirty="0">
                <a:latin typeface="Times New Roman" panose="02020603050405020304" pitchFamily="18" charset="0"/>
                <a:cs typeface="Times New Roman" panose="02020603050405020304" pitchFamily="18" charset="0"/>
              </a:rPr>
              <a:t>Hlavný denník šíril v minulosti viaceré informácie z dezinformačných stránok, kremeľskú propagandu a zdravotnícke nezmysly. </a:t>
            </a:r>
          </a:p>
          <a:p>
            <a:endParaRPr lang="sk-SK" dirty="0">
              <a:latin typeface="Times New Roman" panose="02020603050405020304" pitchFamily="18" charset="0"/>
              <a:cs typeface="Times New Roman" panose="02020603050405020304" pitchFamily="18" charset="0"/>
            </a:endParaRPr>
          </a:p>
          <a:p>
            <a:r>
              <a:rPr lang="sk-SK" dirty="0">
                <a:latin typeface="Times New Roman" panose="02020603050405020304" pitchFamily="18" charset="0"/>
                <a:cs typeface="Times New Roman" panose="02020603050405020304" pitchFamily="18" charset="0"/>
              </a:rPr>
              <a:t>Na začiatku pandémie tvrdil, že „</a:t>
            </a:r>
            <a:r>
              <a:rPr lang="sk-SK" dirty="0" err="1">
                <a:latin typeface="Times New Roman" panose="02020603050405020304" pitchFamily="18" charset="0"/>
                <a:cs typeface="Times New Roman" panose="02020603050405020304" pitchFamily="18" charset="0"/>
              </a:rPr>
              <a:t>koronavírus</a:t>
            </a:r>
            <a:r>
              <a:rPr lang="sk-SK" dirty="0">
                <a:latin typeface="Times New Roman" panose="02020603050405020304" pitchFamily="18" charset="0"/>
                <a:cs typeface="Times New Roman" panose="02020603050405020304" pitchFamily="18" charset="0"/>
              </a:rPr>
              <a:t> je biologická zbraň“, ktorá má „vážny vplyv na žltú rasu“. V covide-19 vraj vedci našli stopy vírusu HIV. Bill </a:t>
            </a:r>
            <a:r>
              <a:rPr lang="sk-SK" dirty="0" err="1">
                <a:latin typeface="Times New Roman" panose="02020603050405020304" pitchFamily="18" charset="0"/>
                <a:cs typeface="Times New Roman" panose="02020603050405020304" pitchFamily="18" charset="0"/>
              </a:rPr>
              <a:t>Gates</a:t>
            </a:r>
            <a:r>
              <a:rPr lang="sk-SK" dirty="0">
                <a:latin typeface="Times New Roman" panose="02020603050405020304" pitchFamily="18" charset="0"/>
                <a:cs typeface="Times New Roman" panose="02020603050405020304" pitchFamily="18" charset="0"/>
              </a:rPr>
              <a:t> zasa podľa tohto webu „organizoval nácvik epidémie </a:t>
            </a:r>
            <a:r>
              <a:rPr lang="sk-SK" dirty="0" err="1">
                <a:latin typeface="Times New Roman" panose="02020603050405020304" pitchFamily="18" charset="0"/>
                <a:cs typeface="Times New Roman" panose="02020603050405020304" pitchFamily="18" charset="0"/>
              </a:rPr>
              <a:t>koronavírusu</a:t>
            </a:r>
            <a:r>
              <a:rPr lang="sk-SK" dirty="0">
                <a:latin typeface="Times New Roman" panose="02020603050405020304" pitchFamily="18" charset="0"/>
                <a:cs typeface="Times New Roman" panose="02020603050405020304" pitchFamily="18" charset="0"/>
              </a:rPr>
              <a:t>“ ešte pred objavením nákazy v Číne. Tvrdil, že „zástupcovia bielej rasy sú za štandardných podmienok voči </a:t>
            </a:r>
            <a:r>
              <a:rPr lang="sk-SK" dirty="0" err="1">
                <a:latin typeface="Times New Roman" panose="02020603050405020304" pitchFamily="18" charset="0"/>
                <a:cs typeface="Times New Roman" panose="02020603050405020304" pitchFamily="18" charset="0"/>
              </a:rPr>
              <a:t>koronavírusu</a:t>
            </a:r>
            <a:r>
              <a:rPr lang="sk-SK" dirty="0">
                <a:latin typeface="Times New Roman" panose="02020603050405020304" pitchFamily="18" charset="0"/>
                <a:cs typeface="Times New Roman" panose="02020603050405020304" pitchFamily="18" charset="0"/>
              </a:rPr>
              <a:t> v podstate imúnni“. 30. novembra 2020 napísal lož, že „vakcíny netreba, pandémia sa končí“. Tieto informácie nie sú pravdivé a denník ich nikdy neopravil.</a:t>
            </a:r>
          </a:p>
          <a:p>
            <a:r>
              <a:rPr lang="sk-SK" dirty="0">
                <a:latin typeface="Times New Roman" panose="02020603050405020304" pitchFamily="18" charset="0"/>
                <a:cs typeface="Times New Roman" panose="02020603050405020304" pitchFamily="18" charset="0"/>
              </a:rPr>
              <a:t>(Denník N)</a:t>
            </a:r>
          </a:p>
        </p:txBody>
      </p:sp>
      <p:sp>
        <p:nvSpPr>
          <p:cNvPr id="5" name="Zástupný objekt pre obrázok 4"/>
          <p:cNvSpPr>
            <a:spLocks noGrp="1"/>
          </p:cNvSpPr>
          <p:nvPr>
            <p:ph type="pic" sz="quarter" idx="10"/>
          </p:nvPr>
        </p:nvSpPr>
        <p:spPr/>
      </p:sp>
      <p:pic>
        <p:nvPicPr>
          <p:cNvPr id="12" name="Obrázok 11" descr="https://a-static.projektn.sk/2020/12/hlavny-dennik-reklamy3.png"/>
          <p:cNvPicPr/>
          <p:nvPr/>
        </p:nvPicPr>
        <p:blipFill>
          <a:blip r:embed="rId4">
            <a:extLst>
              <a:ext uri="{28A0092B-C50C-407E-A947-70E740481C1C}">
                <a14:useLocalDpi xmlns:a14="http://schemas.microsoft.com/office/drawing/2010/main" val="0"/>
              </a:ext>
            </a:extLst>
          </a:blip>
          <a:srcRect/>
          <a:stretch>
            <a:fillRect/>
          </a:stretch>
        </p:blipFill>
        <p:spPr bwMode="auto">
          <a:xfrm>
            <a:off x="4765431" y="1257300"/>
            <a:ext cx="7426569" cy="4176346"/>
          </a:xfrm>
          <a:prstGeom prst="rect">
            <a:avLst/>
          </a:prstGeom>
          <a:noFill/>
          <a:ln>
            <a:noFill/>
          </a:ln>
        </p:spPr>
      </p:pic>
      <p:sp>
        <p:nvSpPr>
          <p:cNvPr id="6" name="Obdĺžnik 5"/>
          <p:cNvSpPr/>
          <p:nvPr/>
        </p:nvSpPr>
        <p:spPr>
          <a:xfrm>
            <a:off x="6308364" y="5875640"/>
            <a:ext cx="4908234" cy="981423"/>
          </a:xfrm>
          <a:prstGeom prst="rect">
            <a:avLst/>
          </a:prstGeom>
        </p:spPr>
        <p:txBody>
          <a:bodyPr wrap="square">
            <a:spAutoFit/>
          </a:bodyPr>
          <a:lstStyle/>
          <a:p>
            <a:pPr>
              <a:lnSpc>
                <a:spcPct val="107000"/>
              </a:lnSpc>
              <a:spcAft>
                <a:spcPts val="800"/>
              </a:spcAft>
            </a:pPr>
            <a:r>
              <a:rPr lang="sk-SK" dirty="0">
                <a:solidFill>
                  <a:srgbClr val="181818"/>
                </a:solidFill>
                <a:latin typeface="Calibri" panose="020F0502020204030204" pitchFamily="34" charset="0"/>
                <a:ea typeface="Calibri" panose="020F0502020204030204" pitchFamily="34" charset="0"/>
                <a:cs typeface="Times New Roman" panose="02020603050405020304" pitchFamily="18" charset="0"/>
              </a:rPr>
              <a:t>Ukážky platených reklám Hlavného denníka, ktoré šírili informácie z ruských dezinformačných zdrojov.</a:t>
            </a:r>
            <a:endParaRPr lang="sk-SK"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285568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pic>
        <p:nvPicPr>
          <p:cNvPr id="3" name="Obrázok 2"/>
          <p:cNvPicPr>
            <a:picLocks noChangeAspect="1"/>
          </p:cNvPicPr>
          <p:nvPr/>
        </p:nvPicPr>
        <p:blipFill>
          <a:blip r:embed="rId3"/>
          <a:stretch>
            <a:fillRect/>
          </a:stretch>
        </p:blipFill>
        <p:spPr>
          <a:xfrm>
            <a:off x="-3048000" y="-1714500"/>
            <a:ext cx="18288000" cy="10287000"/>
          </a:xfrm>
          <a:prstGeom prst="rect">
            <a:avLst/>
          </a:prstGeom>
        </p:spPr>
      </p:pic>
    </p:spTree>
    <p:extLst>
      <p:ext uri="{BB962C8B-B14F-4D97-AF65-F5344CB8AC3E}">
        <p14:creationId xmlns:p14="http://schemas.microsoft.com/office/powerpoint/2010/main" val="37234411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375138" y="157014"/>
            <a:ext cx="11676184" cy="6543971"/>
          </a:xfrm>
          <a:prstGeom prst="rect">
            <a:avLst/>
          </a:prstGeom>
        </p:spPr>
        <p:txBody>
          <a:bodyPr wrap="square">
            <a:spAutoFit/>
          </a:bodyPr>
          <a:lstStyle/>
          <a:p>
            <a:pPr>
              <a:lnSpc>
                <a:spcPct val="107000"/>
              </a:lnSpc>
              <a:spcAft>
                <a:spcPts val="800"/>
              </a:spcAft>
            </a:pPr>
            <a:r>
              <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https://dennikn.sk/blog/562295/hlavnespravy-sk-postupne-primiesavanie-jedu/?fbclid=IwAR2nZOY3HxrklbQYtAUvucX-UKJBvIv8ZyYtYzcR6eGWI6xZ--iOzbc1b4o</a:t>
            </a:r>
            <a:endPar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k-SK" dirty="0"/>
              <a:t>Svojím názvom a dizajnom sa ničím nelíšia od bežných spravodajských webových stránok. </a:t>
            </a:r>
          </a:p>
          <a:p>
            <a:pPr>
              <a:lnSpc>
                <a:spcPct val="107000"/>
              </a:lnSpc>
              <a:spcAft>
                <a:spcPts val="800"/>
              </a:spcAft>
            </a:pPr>
            <a:r>
              <a:rPr lang="sk-SK" dirty="0"/>
              <a:t>Podľa vyhľadávača Google Hlavnespravy.sk v roku 2008 publikovali </a:t>
            </a:r>
            <a:r>
              <a:rPr lang="sk-SK" u="sng" dirty="0">
                <a:hlinkClick r:id="rId3"/>
              </a:rPr>
              <a:t>iba dva články</a:t>
            </a:r>
            <a:r>
              <a:rPr lang="sk-SK" dirty="0"/>
              <a:t>, v roku 2009 </a:t>
            </a:r>
            <a:r>
              <a:rPr lang="sk-SK" u="sng" dirty="0">
                <a:hlinkClick r:id="rId4"/>
              </a:rPr>
              <a:t>päť článkov</a:t>
            </a:r>
            <a:r>
              <a:rPr lang="sk-SK" dirty="0"/>
              <a:t>, v roku 2010 </a:t>
            </a:r>
            <a:r>
              <a:rPr lang="sk-SK" u="sng" dirty="0">
                <a:hlinkClick r:id="rId5"/>
              </a:rPr>
              <a:t>dva články</a:t>
            </a:r>
            <a:r>
              <a:rPr lang="sk-SK" dirty="0"/>
              <a:t>, v roku 2011 </a:t>
            </a:r>
            <a:r>
              <a:rPr lang="sk-SK" u="sng" dirty="0">
                <a:hlinkClick r:id="rId6"/>
              </a:rPr>
              <a:t>šesť článkov</a:t>
            </a:r>
            <a:r>
              <a:rPr lang="sk-SK" dirty="0"/>
              <a:t>. Zlom nastal až </a:t>
            </a:r>
            <a:r>
              <a:rPr lang="sk-SK" u="sng" dirty="0">
                <a:hlinkClick r:id="rId7"/>
              </a:rPr>
              <a:t>9. júla 2012</a:t>
            </a:r>
            <a:r>
              <a:rPr lang="sk-SK" dirty="0"/>
              <a:t> – od tohto dátumu začal server publikovať niekoľko článkov denne. Z výberu prevzatých agentúrnych článkov bolo cítiť, že sa chceli profilovať ako konzervatívny, kresťansky zameraný web. </a:t>
            </a:r>
          </a:p>
          <a:p>
            <a:pPr>
              <a:lnSpc>
                <a:spcPct val="107000"/>
              </a:lnSpc>
              <a:spcAft>
                <a:spcPts val="800"/>
              </a:spcAft>
            </a:pPr>
            <a:r>
              <a:rPr lang="sk-SK" dirty="0"/>
              <a:t>Náhly nárast aktivity od júla 2012.</a:t>
            </a:r>
          </a:p>
          <a:p>
            <a:pPr>
              <a:lnSpc>
                <a:spcPct val="107000"/>
              </a:lnSpc>
              <a:spcAft>
                <a:spcPts val="800"/>
              </a:spcAft>
            </a:pPr>
            <a:r>
              <a:rPr lang="sk-SK" dirty="0"/>
              <a:t>Chválospevy na Putina v tej dobe ešte neboli na programe dňa a o Ukrajinu sa Hlavné správy prakticky nezaujímali. </a:t>
            </a:r>
          </a:p>
          <a:p>
            <a:pPr>
              <a:lnSpc>
                <a:spcPct val="107000"/>
              </a:lnSpc>
              <a:spcAft>
                <a:spcPts val="800"/>
              </a:spcAft>
            </a:pPr>
            <a:r>
              <a:rPr lang="sk-SK" dirty="0"/>
              <a:t>Až po skončení hlavnej vlny </a:t>
            </a:r>
            <a:r>
              <a:rPr lang="sk-SK" dirty="0" err="1"/>
              <a:t>majdanských</a:t>
            </a:r>
            <a:r>
              <a:rPr lang="sk-SK" dirty="0"/>
              <a:t> protestov, 5. marca 2014 uverejnili Hlavnespravy.sk </a:t>
            </a:r>
            <a:r>
              <a:rPr lang="sk-SK" u="sng" dirty="0">
                <a:hlinkClick r:id="rId8"/>
              </a:rPr>
              <a:t>článok prevzatý z ruského propagandistického servera RUSSIA TODAY</a:t>
            </a:r>
            <a:r>
              <a:rPr lang="sk-SK" dirty="0"/>
              <a:t> o tom, že demonštrantov na </a:t>
            </a:r>
            <a:r>
              <a:rPr lang="sk-SK" dirty="0" err="1"/>
              <a:t>Majdanskom</a:t>
            </a:r>
            <a:r>
              <a:rPr lang="sk-SK" dirty="0"/>
              <a:t> námestí postrieľali </a:t>
            </a:r>
            <a:r>
              <a:rPr lang="sk-SK" i="1" dirty="0"/>
              <a:t>„žoldnieri najatí </a:t>
            </a:r>
            <a:r>
              <a:rPr lang="sk-SK" i="1" dirty="0" err="1"/>
              <a:t>Majdanom</a:t>
            </a:r>
            <a:r>
              <a:rPr lang="sk-SK" i="1" dirty="0"/>
              <a:t>“</a:t>
            </a:r>
            <a:r>
              <a:rPr lang="sk-SK" dirty="0"/>
              <a:t>. Následne sa už </a:t>
            </a:r>
            <a:r>
              <a:rPr lang="sk-SK" u="sng" dirty="0">
                <a:hlinkClick r:id="rId9"/>
              </a:rPr>
              <a:t>všetky články, obsahujúce slovo „</a:t>
            </a:r>
            <a:r>
              <a:rPr lang="sk-SK" u="sng" dirty="0" err="1">
                <a:hlinkClick r:id="rId9"/>
              </a:rPr>
              <a:t>Majdan</a:t>
            </a:r>
            <a:r>
              <a:rPr lang="sk-SK" u="sng" dirty="0">
                <a:hlinkClick r:id="rId9"/>
              </a:rPr>
              <a:t>“, niesli v silnom pro-kremeľskom a </a:t>
            </a:r>
            <a:r>
              <a:rPr lang="sk-SK" u="sng" dirty="0" err="1">
                <a:hlinkClick r:id="rId9"/>
              </a:rPr>
              <a:t>protiukrajinskom</a:t>
            </a:r>
            <a:r>
              <a:rPr lang="sk-SK" u="sng" dirty="0">
                <a:hlinkClick r:id="rId9"/>
              </a:rPr>
              <a:t> duchu</a:t>
            </a:r>
            <a:r>
              <a:rPr lang="sk-SK" dirty="0"/>
              <a:t>. </a:t>
            </a:r>
          </a:p>
          <a:p>
            <a:pPr>
              <a:lnSpc>
                <a:spcPct val="107000"/>
              </a:lnSpc>
              <a:spcAft>
                <a:spcPts val="800"/>
              </a:spcAft>
            </a:pPr>
            <a:r>
              <a:rPr lang="sk-SK" dirty="0"/>
              <a:t>V tomto období už môžeme považovať vývoj Hlavných správ za prakticky ukončený: základná orientácia sa ujasnila. Diera na trhu, ktorej sa obvykle vyhýbal dokonca aj bulvár, bola objavená. Okrem tendenčného výberu správ začali Hlavnespravy.sk používať a uverejňovať voči určitým skupinám pejoratívne, urážlivé, doslova nenávistné výrazy. </a:t>
            </a:r>
          </a:p>
          <a:p>
            <a:pPr>
              <a:lnSpc>
                <a:spcPct val="107000"/>
              </a:lnSpc>
              <a:spcAft>
                <a:spcPts val="800"/>
              </a:spcAft>
            </a:pPr>
            <a:r>
              <a:rPr lang="sk-SK" dirty="0"/>
              <a:t>Všetky uvedené dezinformácie z dielne najčítanejšieho slovenského dezinformačného webu Hlavnespravy.sk sme priebežne odhaľovali na </a:t>
            </a:r>
            <a:r>
              <a:rPr lang="sk-SK" dirty="0" err="1"/>
              <a:t>facebookovej</a:t>
            </a:r>
            <a:r>
              <a:rPr lang="sk-SK" dirty="0"/>
              <a:t> stránke </a:t>
            </a:r>
            <a:r>
              <a:rPr lang="sk-SK" u="sng" dirty="0">
                <a:hlinkClick r:id="rId10"/>
              </a:rPr>
              <a:t>Dezinformácie – </a:t>
            </a:r>
            <a:r>
              <a:rPr lang="sk-SK" u="sng" dirty="0" err="1">
                <a:hlinkClick r:id="rId10"/>
              </a:rPr>
              <a:t>Hoaxy</a:t>
            </a:r>
            <a:r>
              <a:rPr lang="sk-SK" u="sng" dirty="0">
                <a:hlinkClick r:id="rId10"/>
              </a:rPr>
              <a:t> – Propaganda</a:t>
            </a:r>
            <a:r>
              <a:rPr lang="sk-SK" dirty="0"/>
              <a:t>. </a:t>
            </a:r>
            <a:endParaRPr lang="sk-SK"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713395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pic>
        <p:nvPicPr>
          <p:cNvPr id="3" name="Obrázok 2"/>
          <p:cNvPicPr>
            <a:picLocks noChangeAspect="1"/>
          </p:cNvPicPr>
          <p:nvPr/>
        </p:nvPicPr>
        <p:blipFill>
          <a:blip r:embed="rId2"/>
          <a:stretch>
            <a:fillRect/>
          </a:stretch>
        </p:blipFill>
        <p:spPr>
          <a:xfrm>
            <a:off x="144968" y="774810"/>
            <a:ext cx="5749026" cy="4285859"/>
          </a:xfrm>
          <a:prstGeom prst="rect">
            <a:avLst/>
          </a:prstGeom>
        </p:spPr>
      </p:pic>
      <p:pic>
        <p:nvPicPr>
          <p:cNvPr id="4" name="Obrázok 3"/>
          <p:cNvPicPr>
            <a:picLocks noChangeAspect="1"/>
          </p:cNvPicPr>
          <p:nvPr/>
        </p:nvPicPr>
        <p:blipFill>
          <a:blip r:embed="rId3"/>
          <a:stretch>
            <a:fillRect/>
          </a:stretch>
        </p:blipFill>
        <p:spPr>
          <a:xfrm>
            <a:off x="4322835" y="949569"/>
            <a:ext cx="4689437" cy="4285859"/>
          </a:xfrm>
          <a:prstGeom prst="rect">
            <a:avLst/>
          </a:prstGeom>
        </p:spPr>
      </p:pic>
      <p:pic>
        <p:nvPicPr>
          <p:cNvPr id="5" name="Obrázok 4"/>
          <p:cNvPicPr>
            <a:picLocks noChangeAspect="1"/>
          </p:cNvPicPr>
          <p:nvPr/>
        </p:nvPicPr>
        <p:blipFill>
          <a:blip r:embed="rId4"/>
          <a:stretch>
            <a:fillRect/>
          </a:stretch>
        </p:blipFill>
        <p:spPr>
          <a:xfrm>
            <a:off x="8293281" y="542294"/>
            <a:ext cx="2731245" cy="5773412"/>
          </a:xfrm>
          <a:prstGeom prst="rect">
            <a:avLst/>
          </a:prstGeom>
        </p:spPr>
      </p:pic>
    </p:spTree>
    <p:extLst>
      <p:ext uri="{BB962C8B-B14F-4D97-AF65-F5344CB8AC3E}">
        <p14:creationId xmlns:p14="http://schemas.microsoft.com/office/powerpoint/2010/main" val="21971490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259079" y="60573"/>
            <a:ext cx="11932919" cy="4247317"/>
          </a:xfrm>
          <a:prstGeom prst="rect">
            <a:avLst/>
          </a:prstGeom>
        </p:spPr>
        <p:txBody>
          <a:bodyPr wrap="square">
            <a:spAutoFit/>
          </a:bodyPr>
          <a:lstStyle/>
          <a:p>
            <a:r>
              <a:rPr lang="sk-SK" dirty="0">
                <a:hlinkClick r:id="rId2"/>
              </a:rPr>
              <a:t>https://www.facebook.com/transparencysk/posts/337004088474680</a:t>
            </a:r>
            <a:endParaRPr lang="sk-SK" dirty="0"/>
          </a:p>
          <a:p>
            <a:endParaRPr lang="sk-SK" dirty="0"/>
          </a:p>
          <a:p>
            <a:r>
              <a:rPr lang="sk-SK" dirty="0"/>
              <a:t>S portálmi, ako sú Hlavné správy, máme bohaté skúsenosti aj my v </a:t>
            </a:r>
            <a:r>
              <a:rPr lang="sk-SK" dirty="0" err="1"/>
              <a:t>Transparency</a:t>
            </a:r>
            <a:r>
              <a:rPr lang="sk-SK" dirty="0"/>
              <a:t>. Takzvané alternatívne média zväčša nedodržiavajú ani základné žurnalistické štandardy. Príkladom je aj skúsenosť našej bývalej kolegyne Zuzany Hlávkovej, ktorá otvorila kauzu Predsedníctva v Rade EÚ. Zuzana vystúpila aj na jednom z protestov za Slušné Slovensko, čo neušlo ani Hlavným správam. </a:t>
            </a:r>
          </a:p>
          <a:p>
            <a:r>
              <a:rPr lang="sk-SK" dirty="0"/>
              <a:t>Zuzana sa odhodlala požadovať od portálu Hlavné správy zverejnenie reakcie na zavádzajúce tvrdenia z článku bývalého politika SNS Rafaela </a:t>
            </a:r>
            <a:r>
              <a:rPr lang="sk-SK" dirty="0" err="1"/>
              <a:t>Rafaja</a:t>
            </a:r>
            <a:r>
              <a:rPr lang="sk-SK" dirty="0"/>
              <a:t> ‘Víťazný marec 2018?‘. Rafaj sa v ňom snažil dokazovať, že za protestmi po vraždách novinára Jána </a:t>
            </a:r>
            <a:r>
              <a:rPr lang="sk-SK" dirty="0" err="1"/>
              <a:t>Kuciaka</a:t>
            </a:r>
            <a:r>
              <a:rPr lang="sk-SK" dirty="0"/>
              <a:t> a jeho snúbenice Martiny </a:t>
            </a:r>
            <a:r>
              <a:rPr lang="sk-SK" dirty="0" err="1"/>
              <a:t>Kušnírovej</a:t>
            </a:r>
            <a:r>
              <a:rPr lang="sk-SK" dirty="0"/>
              <a:t> stojí chobotnica tretieho sektora s hlavou filantropa a miliardára Georgea </a:t>
            </a:r>
            <a:r>
              <a:rPr lang="sk-SK" dirty="0" err="1"/>
              <a:t>Sorosa</a:t>
            </a:r>
            <a:r>
              <a:rPr lang="sk-SK" dirty="0"/>
              <a:t>. Medzi jej chápadlá zahrnul aj Zuzanu, ktorú s organizátormi protestov prepájal cez absolvovanie Sokratovho inštitútu. Tam však Hlávková vystupovala iba ako hostka v diskusii, podobne ako na pódiu jedného z protestov v Žiline.</a:t>
            </a:r>
          </a:p>
          <a:p>
            <a:r>
              <a:rPr lang="sk-SK" dirty="0"/>
              <a:t>Predstavitelia portálu ju najskôr odkazovali priamo na </a:t>
            </a:r>
            <a:r>
              <a:rPr lang="sk-SK" dirty="0" err="1"/>
              <a:t>Rafaja</a:t>
            </a:r>
            <a:r>
              <a:rPr lang="sk-SK" dirty="0"/>
              <a:t>, jej reakciu napokon takmer dva týždne po pôvodnom článku predsa len zverejnili. Hneď však za ňu doplnili aj ďalšiu </a:t>
            </a:r>
            <a:r>
              <a:rPr lang="sk-SK" dirty="0" err="1"/>
              <a:t>Rafajovu</a:t>
            </a:r>
            <a:r>
              <a:rPr lang="sk-SK" dirty="0"/>
              <a:t> </a:t>
            </a:r>
            <a:r>
              <a:rPr lang="sk-SK" dirty="0" err="1"/>
              <a:t>protireakciu</a:t>
            </a:r>
            <a:r>
              <a:rPr lang="sk-SK" dirty="0"/>
              <a:t>, v ktorej sa okrem ďalšieho spochybňovania zameral aj na výpočet svojich skúsenosti a úspechov. Aj tento prístup dobre ilustruje, v čom spočíva rozdiel medzi takzvanými alternatívnymi a štandardnými médiami.</a:t>
            </a:r>
          </a:p>
        </p:txBody>
      </p:sp>
      <p:pic>
        <p:nvPicPr>
          <p:cNvPr id="5" name="Obrázok 4"/>
          <p:cNvPicPr>
            <a:picLocks noChangeAspect="1"/>
          </p:cNvPicPr>
          <p:nvPr/>
        </p:nvPicPr>
        <p:blipFill>
          <a:blip r:embed="rId3"/>
          <a:stretch>
            <a:fillRect/>
          </a:stretch>
        </p:blipFill>
        <p:spPr>
          <a:xfrm>
            <a:off x="4770974" y="3960108"/>
            <a:ext cx="5180333" cy="2958465"/>
          </a:xfrm>
          <a:prstGeom prst="rect">
            <a:avLst/>
          </a:prstGeom>
        </p:spPr>
      </p:pic>
    </p:spTree>
    <p:extLst>
      <p:ext uri="{BB962C8B-B14F-4D97-AF65-F5344CB8AC3E}">
        <p14:creationId xmlns:p14="http://schemas.microsoft.com/office/powerpoint/2010/main" val="17969024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103429" y="0"/>
            <a:ext cx="1088570" cy="6858000"/>
          </a:xfrm>
          <a:prstGeom prst="rect">
            <a:avLst/>
          </a:prstGeom>
          <a:solidFill>
            <a:srgbClr val="3733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685519" y="1086293"/>
            <a:ext cx="10386549" cy="646331"/>
          </a:xfrm>
          <a:prstGeom prst="rect">
            <a:avLst/>
          </a:prstGeom>
          <a:noFill/>
        </p:spPr>
        <p:txBody>
          <a:bodyPr wrap="square" rtlCol="0">
            <a:spAutoFit/>
          </a:bodyPr>
          <a:lstStyle/>
          <a:p>
            <a:r>
              <a:rPr lang="sk-SK" sz="3600" dirty="0">
                <a:solidFill>
                  <a:srgbClr val="FF9F1B"/>
                </a:solidFill>
                <a:ea typeface="Nexa Bold" charset="0"/>
                <a:cs typeface="Nexa Bold" charset="0"/>
              </a:rPr>
              <a:t>Chyba 3: Robíme skratky, generalizujeme</a:t>
            </a:r>
            <a:endParaRPr lang="en-US" sz="3600" dirty="0">
              <a:solidFill>
                <a:schemeClr val="tx1">
                  <a:lumMod val="75000"/>
                  <a:lumOff val="25000"/>
                </a:schemeClr>
              </a:solidFill>
              <a:ea typeface="Nexa Bold" charset="0"/>
              <a:cs typeface="Nexa Bold" charset="0"/>
            </a:endParaRPr>
          </a:p>
        </p:txBody>
      </p:sp>
      <p:sp>
        <p:nvSpPr>
          <p:cNvPr id="16" name="Rectangle 15"/>
          <p:cNvSpPr/>
          <p:nvPr/>
        </p:nvSpPr>
        <p:spPr>
          <a:xfrm>
            <a:off x="358346" y="358346"/>
            <a:ext cx="679622" cy="679622"/>
          </a:xfrm>
          <a:prstGeom prst="rect">
            <a:avLst/>
          </a:prstGeom>
          <a:solidFill>
            <a:srgbClr val="FF9F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32">
            <a:extLst>
              <a:ext uri="{FF2B5EF4-FFF2-40B4-BE49-F238E27FC236}">
                <a16:creationId xmlns:a16="http://schemas.microsoft.com/office/drawing/2014/main" id="{01252B98-D191-443F-92F4-A56850871523}"/>
              </a:ext>
            </a:extLst>
          </p:cNvPr>
          <p:cNvSpPr txBox="1"/>
          <p:nvPr/>
        </p:nvSpPr>
        <p:spPr>
          <a:xfrm>
            <a:off x="358346" y="6301947"/>
            <a:ext cx="654346" cy="246221"/>
          </a:xfrm>
          <a:prstGeom prst="rect">
            <a:avLst/>
          </a:prstGeom>
          <a:noFill/>
        </p:spPr>
        <p:txBody>
          <a:bodyPr wrap="none" rtlCol="0">
            <a:spAutoFit/>
          </a:bodyPr>
          <a:lstStyle/>
          <a:p>
            <a:r>
              <a:rPr lang="en-US" sz="1000" b="1" dirty="0">
                <a:solidFill>
                  <a:schemeClr val="tx1">
                    <a:lumMod val="75000"/>
                    <a:lumOff val="25000"/>
                  </a:schemeClr>
                </a:solidFill>
                <a:ea typeface="Roboto Medium" charset="0"/>
                <a:cs typeface="Roboto Medium" charset="0"/>
              </a:rPr>
              <a:t>Slide</a:t>
            </a:r>
            <a:r>
              <a:rPr lang="en-US" sz="1000" dirty="0">
                <a:solidFill>
                  <a:schemeClr val="tx1">
                    <a:lumMod val="75000"/>
                    <a:lumOff val="25000"/>
                  </a:schemeClr>
                </a:solidFill>
                <a:ea typeface="Roboto Medium" charset="0"/>
                <a:cs typeface="Roboto Medium" charset="0"/>
              </a:rPr>
              <a:t> / </a:t>
            </a:r>
            <a:r>
              <a:rPr lang="sk-SK" sz="1000" dirty="0">
                <a:solidFill>
                  <a:schemeClr val="tx1">
                    <a:lumMod val="75000"/>
                    <a:lumOff val="25000"/>
                  </a:schemeClr>
                </a:solidFill>
                <a:ea typeface="Roboto Medium" charset="0"/>
                <a:cs typeface="Roboto Medium" charset="0"/>
              </a:rPr>
              <a:t> </a:t>
            </a:r>
            <a:fld id="{2B5BFC6D-B859-4C2D-9CEB-E6CBC04EB439}" type="slidenum">
              <a:rPr lang="sk-SK" sz="1000" smtClean="0">
                <a:solidFill>
                  <a:schemeClr val="tx1">
                    <a:lumMod val="75000"/>
                    <a:lumOff val="25000"/>
                  </a:schemeClr>
                </a:solidFill>
                <a:ea typeface="Roboto Thin" charset="0"/>
                <a:cs typeface="Roboto Thin" charset="0"/>
              </a:rPr>
              <a:t>34</a:t>
            </a:fld>
            <a:endParaRPr lang="en-US" sz="1000" dirty="0">
              <a:solidFill>
                <a:schemeClr val="tx1">
                  <a:lumMod val="75000"/>
                  <a:lumOff val="25000"/>
                </a:schemeClr>
              </a:solidFill>
              <a:ea typeface="Roboto Thin" charset="0"/>
              <a:cs typeface="Roboto Thin" charset="0"/>
            </a:endParaRPr>
          </a:p>
        </p:txBody>
      </p:sp>
      <p:sp>
        <p:nvSpPr>
          <p:cNvPr id="3" name="Picture Placeholder 2"/>
          <p:cNvSpPr>
            <a:spLocks noGrp="1"/>
          </p:cNvSpPr>
          <p:nvPr>
            <p:ph type="pic" sz="quarter" idx="10"/>
          </p:nvPr>
        </p:nvSpPr>
        <p:spPr>
          <a:xfrm>
            <a:off x="8730714" y="0"/>
            <a:ext cx="4481383" cy="6858000"/>
          </a:xfrm>
        </p:spPr>
      </p:sp>
      <p:pic>
        <p:nvPicPr>
          <p:cNvPr id="9" name="Obrázok 8">
            <a:extLst>
              <a:ext uri="{FF2B5EF4-FFF2-40B4-BE49-F238E27FC236}">
                <a16:creationId xmlns:a16="http://schemas.microsoft.com/office/drawing/2014/main" id="{3119FF94-913C-4DC9-806B-A7988F6CE142}"/>
              </a:ext>
            </a:extLst>
          </p:cNvPr>
          <p:cNvPicPr>
            <a:picLocks noChangeAspect="1"/>
          </p:cNvPicPr>
          <p:nvPr/>
        </p:nvPicPr>
        <p:blipFill>
          <a:blip r:embed="rId3"/>
          <a:stretch>
            <a:fillRect/>
          </a:stretch>
        </p:blipFill>
        <p:spPr>
          <a:xfrm>
            <a:off x="440312" y="406671"/>
            <a:ext cx="532946" cy="604238"/>
          </a:xfrm>
          <a:prstGeom prst="rect">
            <a:avLst/>
          </a:prstGeom>
        </p:spPr>
      </p:pic>
      <p:pic>
        <p:nvPicPr>
          <p:cNvPr id="2" name="Obrázok 1"/>
          <p:cNvPicPr>
            <a:picLocks noChangeAspect="1"/>
          </p:cNvPicPr>
          <p:nvPr/>
        </p:nvPicPr>
        <p:blipFill>
          <a:blip r:embed="rId4"/>
          <a:stretch>
            <a:fillRect/>
          </a:stretch>
        </p:blipFill>
        <p:spPr>
          <a:xfrm>
            <a:off x="1439334" y="1780949"/>
            <a:ext cx="7792804" cy="4375847"/>
          </a:xfrm>
          <a:prstGeom prst="rect">
            <a:avLst/>
          </a:prstGeom>
        </p:spPr>
      </p:pic>
    </p:spTree>
    <p:extLst>
      <p:ext uri="{BB962C8B-B14F-4D97-AF65-F5344CB8AC3E}">
        <p14:creationId xmlns:p14="http://schemas.microsoft.com/office/powerpoint/2010/main" val="33145739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84667" y="173938"/>
            <a:ext cx="12107333" cy="7336752"/>
          </a:xfrm>
          <a:prstGeom prst="rect">
            <a:avLst/>
          </a:prstGeom>
        </p:spPr>
        <p:txBody>
          <a:bodyPr wrap="square">
            <a:spAutoFit/>
          </a:bodyPr>
          <a:lstStyle/>
          <a:p>
            <a:pPr>
              <a:lnSpc>
                <a:spcPct val="107000"/>
              </a:lnSpc>
              <a:spcAft>
                <a:spcPts val="800"/>
              </a:spcAft>
            </a:pPr>
            <a:r>
              <a:rPr lang="sk-SK" dirty="0">
                <a:latin typeface="Times New Roman" panose="02020603050405020304" pitchFamily="18" charset="0"/>
                <a:ea typeface="Times New Roman" panose="02020603050405020304" pitchFamily="18" charset="0"/>
                <a:cs typeface="Times New Roman" panose="02020603050405020304" pitchFamily="18" charset="0"/>
                <a:hlinkClick r:id="rId3"/>
              </a:rPr>
              <a:t>https://komentare.sme.sk/c/22910835/je-cas-ucit-deti-pravdu-sovietsky-zvaz-nas-neoslobodil.html?ref=njct</a:t>
            </a:r>
            <a:endParaRPr lang="sk-SK" dirty="0">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Aft>
                <a:spcPts val="800"/>
              </a:spcAft>
            </a:pPr>
            <a:endParaRPr lang="sk-SK" sz="16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sk-SK" b="1" dirty="0"/>
              <a:t>Je čas učiť deti pravdu: Sovietsky zväz nás neoslobodil </a:t>
            </a:r>
            <a:endParaRPr lang="sk-SK" dirty="0"/>
          </a:p>
          <a:p>
            <a:r>
              <a:rPr lang="sk-SK" dirty="0"/>
              <a:t>Podľa sovietskej verzie dejín zvíťazili v druhej svetovej – Veľkej vlasteneckej vojne – </a:t>
            </a:r>
            <a:r>
              <a:rPr lang="sk-SK" dirty="0" err="1"/>
              <a:t>Sovieti</a:t>
            </a:r>
            <a:r>
              <a:rPr lang="sk-SK" dirty="0"/>
              <a:t>, teda najmä Rusi, a potom ešte tak trochu aj Američania, Briti a Francúzi. No hlavne tí </a:t>
            </a:r>
            <a:r>
              <a:rPr lang="sk-SK" dirty="0" err="1"/>
              <a:t>Sovieti</a:t>
            </a:r>
            <a:r>
              <a:rPr lang="sk-SK" dirty="0"/>
              <a:t>, teda hlavne Rusi.</a:t>
            </a:r>
          </a:p>
          <a:p>
            <a:r>
              <a:rPr lang="sk-SK" dirty="0"/>
              <a:t>To </a:t>
            </a:r>
            <a:r>
              <a:rPr lang="sk-SK" dirty="0" err="1"/>
              <a:t>Sovieti</a:t>
            </a:r>
            <a:r>
              <a:rPr lang="sk-SK" dirty="0"/>
              <a:t> od nás vyhnali Nemcov a oslobodili nás od nacistov, teda zverov, a urobili to za cenu nesmiernych ľudských obetí, takže si zaslúžia našu vďaku. A tiež to urobili z čisto humanistických pohnútok, lebo takí proste sú: oslobodzujú.</a:t>
            </a:r>
          </a:p>
          <a:p>
            <a:r>
              <a:rPr lang="sk-SK" dirty="0"/>
              <a:t>Toľko dnes platná sovietska verzia dejín. Niežeby na nej nebolo niečo pravdy. S dôrazom na niečo.</a:t>
            </a:r>
          </a:p>
          <a:p>
            <a:r>
              <a:rPr lang="sk-SK" dirty="0" err="1"/>
              <a:t>Sovieti</a:t>
            </a:r>
            <a:r>
              <a:rPr lang="sk-SK" dirty="0"/>
              <a:t> v druhej svetovej vojne napríklad – spolu s inými – naozaj zvíťazili. To oni od nás – spolu s Rumunmi aj československou armádou – naozaj vyhnali Nemcov a Nemci vtedy naozaj boli nacistami a správali sa ako zvery. Naozaj to urobili za cenu nesmiernych ľudských obetí.</a:t>
            </a:r>
          </a:p>
          <a:p>
            <a:r>
              <a:rPr lang="sk-SK" dirty="0"/>
              <a:t>Potiaľ je to pravda; zvyšok je na tom omnoho horšie, medzery sú pred aj po.</a:t>
            </a:r>
          </a:p>
          <a:p>
            <a:r>
              <a:rPr lang="sk-SK" dirty="0"/>
              <a:t>...</a:t>
            </a:r>
          </a:p>
          <a:p>
            <a:r>
              <a:rPr lang="sk-SK" dirty="0"/>
              <a:t>Áno, aj </a:t>
            </a:r>
            <a:r>
              <a:rPr lang="sk-SK" dirty="0" err="1"/>
              <a:t>Sovieti</a:t>
            </a:r>
            <a:r>
              <a:rPr lang="sk-SK" dirty="0"/>
              <a:t> v druhej svetovej vojne naozaj zvíťazili, vyhnali od nás Nemcov a vztýčili vlajku v Berlíne. Urobili to za cenu nesmiernych, dokonca prehnaných ľudských obetí, lebo presne tak to Rusi robia ešte aj dnes a jeden by povedal, že inak to ani robiť nevedia.</a:t>
            </a:r>
          </a:p>
          <a:p>
            <a:r>
              <a:rPr lang="sk-SK" dirty="0"/>
              <a:t>No a potom </a:t>
            </a:r>
            <a:r>
              <a:rPr lang="sk-SK" dirty="0" err="1"/>
              <a:t>Sovieti</a:t>
            </a:r>
            <a:r>
              <a:rPr lang="sk-SK" dirty="0"/>
              <a:t> to naše nedávno oslobodené Československo po komunistickom prevrate v roku 1948 zaradili do sovietskej sféry vplyvu presne tak ako celú východnú Európu. A držali ju štyridsať rokov. To nebolo oslobodenie: osloboditeľa spoznáte totiž podľa toho, že vás oslobodí a dá pokoj.</a:t>
            </a:r>
          </a:p>
          <a:p>
            <a:r>
              <a:rPr lang="sk-SK" dirty="0"/>
              <a:t>Lenže Sovietsky zväz sa v roku 1968 vrátil do Československa a v roku 1956 urobil poriadok v Maďarsku. V Berlíne narástol múr a v Poľsku tiež veľmi dobre vedia, prečo svojho východného suseda nemajú radi. Sovietsky zväz v spolupráci s miestnymi komunistami nastolil vo všetkých krajinách východného bloku diktatúru a násilím ju tam udržiaval.</a:t>
            </a:r>
          </a:p>
          <a:p>
            <a:r>
              <a:rPr lang="sk-SK" dirty="0"/>
              <a:t>To je niečo úplne iné ako oslobodenie, však?</a:t>
            </a:r>
            <a:r>
              <a:rPr lang="sk-SK" b="1" dirty="0"/>
              <a:t> </a:t>
            </a:r>
            <a:endParaRPr lang="sk-SK" dirty="0"/>
          </a:p>
          <a:p>
            <a:endParaRPr lang="sk-SK" dirty="0"/>
          </a:p>
          <a:p>
            <a:pPr>
              <a:lnSpc>
                <a:spcPct val="107000"/>
              </a:lnSpc>
              <a:spcAft>
                <a:spcPts val="800"/>
              </a:spcAft>
            </a:pPr>
            <a:endParaRPr lang="sk-SK"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734106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pic>
        <p:nvPicPr>
          <p:cNvPr id="4" name="Obrázok 3"/>
          <p:cNvPicPr>
            <a:picLocks noChangeAspect="1"/>
          </p:cNvPicPr>
          <p:nvPr/>
        </p:nvPicPr>
        <p:blipFill rotWithShape="1">
          <a:blip r:embed="rId3"/>
          <a:srcRect l="13460" t="14102" r="14503" b="6056"/>
          <a:stretch/>
        </p:blipFill>
        <p:spPr>
          <a:xfrm>
            <a:off x="6321059" y="1327640"/>
            <a:ext cx="6002824" cy="3745522"/>
          </a:xfrm>
          <a:prstGeom prst="rect">
            <a:avLst/>
          </a:prstGeom>
        </p:spPr>
      </p:pic>
      <p:sp>
        <p:nvSpPr>
          <p:cNvPr id="5" name="Obdĺžnik 4"/>
          <p:cNvSpPr/>
          <p:nvPr/>
        </p:nvSpPr>
        <p:spPr>
          <a:xfrm>
            <a:off x="225059" y="0"/>
            <a:ext cx="6096000" cy="7349704"/>
          </a:xfrm>
          <a:prstGeom prst="rect">
            <a:avLst/>
          </a:prstGeom>
        </p:spPr>
        <p:txBody>
          <a:bodyPr>
            <a:spAutoFit/>
          </a:bodyPr>
          <a:lstStyle/>
          <a:p>
            <a:r>
              <a:rPr lang="sk-SK" sz="3600" dirty="0">
                <a:solidFill>
                  <a:srgbClr val="FF9F1B"/>
                </a:solidFill>
                <a:ea typeface="Nexa Bold" charset="0"/>
                <a:cs typeface="Nexa Bold" charset="0"/>
              </a:rPr>
              <a:t>Chyba 4: Klamstvo ako pracovný nástroj</a:t>
            </a:r>
            <a:endParaRPr lang="sk-SK" sz="36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4"/>
            </a:endParaRPr>
          </a:p>
          <a:p>
            <a:pPr>
              <a:lnSpc>
                <a:spcPct val="107000"/>
              </a:lnSpc>
              <a:spcAft>
                <a:spcPts val="800"/>
              </a:spcAft>
            </a:pPr>
            <a:r>
              <a:rPr lang="sk-SK" sz="14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4"/>
              </a:rPr>
              <a:t>https://refresher.sk/110348-Erik-Tomas-tvrdil-ze-na-protestoch-za-Jana-Kuciaka-a-Martinu-Kusnirovu-boli-drevene-sibenice-Nie-je-to-pravda-odpoveda-Seliga</a:t>
            </a:r>
            <a:endParaRPr lang="sk-SK" sz="1400" u="sng" dirty="0">
              <a:solidFill>
                <a:srgbClr val="0563C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k-SK" sz="1400" u="sng" dirty="0">
                <a:hlinkClick r:id="rId5"/>
              </a:rPr>
              <a:t>https://www.startitup.sk/erik-tomas-obvinil-vladu-z-tajnostkarstva-my-ale-presne-vieme-kolko-ockovanych-zomrelo-odkazuju-data-bez-patosu/</a:t>
            </a:r>
            <a:endParaRPr lang="sk-SK" sz="1400" u="sng" dirty="0"/>
          </a:p>
          <a:p>
            <a:r>
              <a:rPr lang="sk-SK" sz="1400" b="1" dirty="0"/>
              <a:t>Poslanec strany Hlas-SD Erik Tomáš si v nedeľnej diskusnej relácii na TA3 vymýšľal, že počas protestov Za slušné Slovensko organizátori dali doviesť na námestia drevené šibenice. Jeden z organizátorov protestov Juraj </a:t>
            </a:r>
            <a:r>
              <a:rPr lang="sk-SK" sz="1400" b="1" dirty="0" err="1"/>
              <a:t>Šeliga</a:t>
            </a:r>
            <a:r>
              <a:rPr lang="sk-SK" sz="1400" b="1" dirty="0"/>
              <a:t> upozornil, že Erik Tomáš klame</a:t>
            </a:r>
            <a:r>
              <a:rPr lang="sk-SK" sz="1400" dirty="0"/>
              <a:t>. „</a:t>
            </a:r>
            <a:r>
              <a:rPr lang="sk-SK" sz="1400" i="1" dirty="0"/>
              <a:t>Na oficiálnych protestoch Za slušné Slovensko nikdy neboli drevené šibenice, nikto nevyzýval na násilie, nikdy iniciatíva Za slušné Slovensko nebola protestovať pred domami politikov.“</a:t>
            </a:r>
            <a:r>
              <a:rPr lang="sk-SK" sz="1400" dirty="0"/>
              <a:t> </a:t>
            </a:r>
            <a:r>
              <a:rPr lang="sk-SK" sz="1400" b="1" dirty="0"/>
              <a:t>Fotografia, ktorú v televízii prezentoval Erik Tomáš, pochádza pravdepodobne z protestov z roku 2012.</a:t>
            </a:r>
          </a:p>
          <a:p>
            <a:endParaRPr lang="sk-SK" sz="1400" b="1" dirty="0"/>
          </a:p>
          <a:p>
            <a:endParaRPr lang="sk-SK" sz="1400" b="1" dirty="0"/>
          </a:p>
          <a:p>
            <a:pPr lvl="0"/>
            <a:r>
              <a:rPr lang="sk-SK" sz="1400" b="1" dirty="0"/>
              <a:t>Erik Tomáš dnes vyhlásil, že zdravotnícke inštitúcie nezverejňujú údaje o tom, koľko z obetí COVID bolo zaočkovaných či nezaočkovaných.</a:t>
            </a:r>
          </a:p>
          <a:p>
            <a:pPr lvl="0"/>
            <a:r>
              <a:rPr lang="sk-SK" sz="1400" dirty="0"/>
              <a:t>Uviedol, že „práve toto tajnostkárstvo ešte prehlbuje tú nedôveru ľudí vo vládu a prijímané opatrenia“. </a:t>
            </a:r>
            <a:r>
              <a:rPr lang="sk-SK" sz="1400" b="1" dirty="0"/>
              <a:t>Dané údaje sú však uvádzané na dennej báze.</a:t>
            </a:r>
          </a:p>
          <a:p>
            <a:r>
              <a:rPr lang="sk-SK" sz="1400" dirty="0"/>
              <a:t>Podpredseda strany Hlas – sociálna demokracia tvrdil, že nikde nie sú zverejňované štatistiky o tom, koľko z obetí COVID-19 bolo nezaočkovaných. Inštitúcie však tieto informácie uvádzajú na dennej báze. Dané informácie sú však uverejňované na dennej báze, sprostredkúvajú ich aj </a:t>
            </a:r>
            <a:r>
              <a:rPr lang="sk-SK" sz="1400" u="sng" dirty="0">
                <a:hlinkClick r:id="rId6"/>
              </a:rPr>
              <a:t>médiá</a:t>
            </a:r>
            <a:r>
              <a:rPr lang="sk-SK" sz="1400" dirty="0"/>
              <a:t>. Analytici z Dát bez pátosu Tomášovi odkazujú, že si má problematiku, o ktorej sa vedie diskusia, naštudovať. </a:t>
            </a:r>
            <a:r>
              <a:rPr lang="sk-SK" sz="1400" b="1" dirty="0"/>
              <a:t>Analytici zároveň poďakovali Ministerstvu Zdravotníctva Slovenskej Republiky, Národnému centru zdravotníckych informácií a Inštitútu zdravotných analýz za to, že túto štatistku spracovávajú. </a:t>
            </a:r>
          </a:p>
          <a:p>
            <a:pPr>
              <a:lnSpc>
                <a:spcPct val="107000"/>
              </a:lnSpc>
              <a:spcAft>
                <a:spcPts val="800"/>
              </a:spcAft>
            </a:pPr>
            <a:endParaRPr lang="sk-SK" sz="1200" dirty="0"/>
          </a:p>
          <a:p>
            <a:pPr>
              <a:lnSpc>
                <a:spcPct val="107000"/>
              </a:lnSpc>
              <a:spcAft>
                <a:spcPts val="800"/>
              </a:spcAft>
            </a:pPr>
            <a:endParaRPr lang="sk-SK" sz="12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039966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pic>
        <p:nvPicPr>
          <p:cNvPr id="3" name="Obrázok 2"/>
          <p:cNvPicPr>
            <a:picLocks noChangeAspect="1"/>
          </p:cNvPicPr>
          <p:nvPr/>
        </p:nvPicPr>
        <p:blipFill>
          <a:blip r:embed="rId3"/>
          <a:stretch>
            <a:fillRect/>
          </a:stretch>
        </p:blipFill>
        <p:spPr>
          <a:xfrm>
            <a:off x="676351" y="246185"/>
            <a:ext cx="10103018" cy="6222621"/>
          </a:xfrm>
          <a:prstGeom prst="rect">
            <a:avLst/>
          </a:prstGeom>
        </p:spPr>
      </p:pic>
    </p:spTree>
    <p:extLst>
      <p:ext uri="{BB962C8B-B14F-4D97-AF65-F5344CB8AC3E}">
        <p14:creationId xmlns:p14="http://schemas.microsoft.com/office/powerpoint/2010/main" val="20780889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773723" y="509954"/>
            <a:ext cx="10374923" cy="6236323"/>
          </a:xfrm>
          <a:prstGeom prst="rect">
            <a:avLst/>
          </a:prstGeom>
        </p:spPr>
        <p:txBody>
          <a:bodyPr wrap="square">
            <a:spAutoFit/>
          </a:bodyPr>
          <a:lstStyle/>
          <a:p>
            <a:pPr>
              <a:lnSpc>
                <a:spcPct val="107000"/>
              </a:lnSpc>
              <a:spcAft>
                <a:spcPts val="800"/>
              </a:spcAft>
            </a:pPr>
            <a:r>
              <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https://hnonline.sk/svet/969022-odhalenie-nemeckej-televizie-kotlebovci-dostavali-peniaze-od-prokremelskeho-podnikatela?fbclid=IwAR2Vkx2U5CEUJEYwElKkduaV7FxIxju9MFScH7Dz3DEXfoC2_mtfQ_1-BSg</a:t>
            </a:r>
            <a:endPar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k-SK" b="1" dirty="0"/>
              <a:t>Odhalenie nemeckej televízie: </a:t>
            </a:r>
            <a:r>
              <a:rPr lang="sk-SK" b="1" dirty="0" err="1"/>
              <a:t>Kotlebovci</a:t>
            </a:r>
            <a:r>
              <a:rPr lang="sk-SK" b="1" dirty="0"/>
              <a:t> dostávali peniaze od </a:t>
            </a:r>
            <a:r>
              <a:rPr lang="sk-SK" b="1" dirty="0" err="1"/>
              <a:t>prokremeľského</a:t>
            </a:r>
            <a:r>
              <a:rPr lang="sk-SK" b="1" dirty="0"/>
              <a:t> podnikateľa</a:t>
            </a:r>
          </a:p>
          <a:p>
            <a:pPr>
              <a:lnSpc>
                <a:spcPct val="107000"/>
              </a:lnSpc>
              <a:spcAft>
                <a:spcPts val="800"/>
              </a:spcAft>
            </a:pPr>
            <a:r>
              <a:rPr lang="sk-SK" b="1" i="1" dirty="0"/>
              <a:t>Z tisícov uniknutých e-mailov vyplýva, že ruský podnikateľ </a:t>
            </a:r>
            <a:r>
              <a:rPr lang="sk-SK" b="1" i="1" dirty="0" err="1"/>
              <a:t>Konstantin</a:t>
            </a:r>
            <a:r>
              <a:rPr lang="sk-SK" b="1" i="1" dirty="0"/>
              <a:t> </a:t>
            </a:r>
            <a:r>
              <a:rPr lang="sk-SK" b="1" i="1" dirty="0" err="1"/>
              <a:t>Malofejev</a:t>
            </a:r>
            <a:r>
              <a:rPr lang="sk-SK" b="1" i="1" dirty="0"/>
              <a:t> financuje demonštrácie proti Západu a Severoatlantickej aliancii.</a:t>
            </a:r>
            <a:endParaRPr lang="sk-SK" dirty="0"/>
          </a:p>
          <a:p>
            <a:pPr>
              <a:lnSpc>
                <a:spcPct val="107000"/>
              </a:lnSpc>
              <a:spcAft>
                <a:spcPts val="800"/>
              </a:spcAft>
            </a:pPr>
            <a:r>
              <a:rPr lang="sk-SK" dirty="0" err="1"/>
              <a:t>Konstantin</a:t>
            </a:r>
            <a:r>
              <a:rPr lang="sk-SK" dirty="0"/>
              <a:t> </a:t>
            </a:r>
            <a:r>
              <a:rPr lang="sk-SK" dirty="0" err="1"/>
              <a:t>Malofejev</a:t>
            </a:r>
            <a:r>
              <a:rPr lang="sk-SK" dirty="0"/>
              <a:t> je na sankčnom zozname Európskej únie, sprostredkovane financuje demonštrácie proti Západu a Severoatlantickej aliancii na Slovensku, v Česku, v Poľsku alebo v Maďarsku. Uviedla to investigatívna relácia </a:t>
            </a:r>
            <a:r>
              <a:rPr lang="sk-SK" dirty="0" err="1"/>
              <a:t>Frontal</a:t>
            </a:r>
            <a:r>
              <a:rPr lang="sk-SK" dirty="0"/>
              <a:t> 21 nemeckej verejnoprávnej televízie ZDF, ktorá má k dispozícii tisíce uniknutých e-mailov.</a:t>
            </a:r>
          </a:p>
          <a:p>
            <a:r>
              <a:rPr lang="sk-SK" dirty="0"/>
              <a:t>Z elektronickej korešpondencie vyplýva, že </a:t>
            </a:r>
            <a:r>
              <a:rPr lang="sk-SK" dirty="0" err="1"/>
              <a:t>Malofejev</a:t>
            </a:r>
            <a:r>
              <a:rPr lang="sk-SK" dirty="0"/>
              <a:t> poskytol 100 000 eur bieloruskému podnikateľovi Alexandrovi </a:t>
            </a:r>
            <a:r>
              <a:rPr lang="sk-SK" dirty="0" err="1"/>
              <a:t>Usovskému</a:t>
            </a:r>
            <a:r>
              <a:rPr lang="sk-SK" dirty="0"/>
              <a:t>, ktorý potom peniaze preposielal spriazneným aktivistom. Akej politickej orientácie sú, je pritom </a:t>
            </a:r>
            <a:r>
              <a:rPr lang="sk-SK" dirty="0" err="1"/>
              <a:t>Usovskému</a:t>
            </a:r>
            <a:r>
              <a:rPr lang="sk-SK" dirty="0"/>
              <a:t> podľa jeho vlastných slov jedno.</a:t>
            </a:r>
          </a:p>
          <a:p>
            <a:r>
              <a:rPr lang="sk-SK" i="1" dirty="0"/>
              <a:t>"Pracujem so všetkými, ktorí sú pripravení mi pomôcť,"</a:t>
            </a:r>
            <a:r>
              <a:rPr lang="sk-SK" dirty="0"/>
              <a:t> povedal reportérom s tým, že jeho cieľom je zastaviť vojnu na východe Ukrajiny. </a:t>
            </a:r>
            <a:r>
              <a:rPr lang="sk-SK" i="1" dirty="0"/>
              <a:t>"V Poľsku pracujem s pravicou, na Slovensku s ľavicou, v Česku s ľavicou, v Maďarsku s pravicou."</a:t>
            </a:r>
            <a:endParaRPr lang="sk-SK" dirty="0"/>
          </a:p>
          <a:p>
            <a:r>
              <a:rPr lang="sk-SK" dirty="0"/>
              <a:t>Na Slovensku </a:t>
            </a:r>
            <a:r>
              <a:rPr lang="sk-SK" dirty="0" err="1"/>
              <a:t>Usovskij</a:t>
            </a:r>
            <a:r>
              <a:rPr lang="sk-SK" dirty="0"/>
              <a:t> podporuje extrémistickú stranu </a:t>
            </a:r>
            <a:r>
              <a:rPr lang="sk-SK" dirty="0" err="1"/>
              <a:t>Kotleba</a:t>
            </a:r>
            <a:r>
              <a:rPr lang="sk-SK" dirty="0"/>
              <a:t>-Ľudová strana Naše Slovensko aj ľavicových odporcov NATO. </a:t>
            </a:r>
            <a:r>
              <a:rPr lang="sk-SK" dirty="0" err="1"/>
              <a:t>Kotleba</a:t>
            </a:r>
            <a:r>
              <a:rPr lang="sk-SK" dirty="0"/>
              <a:t> má byť pre </a:t>
            </a:r>
            <a:r>
              <a:rPr lang="sk-SK" dirty="0" err="1"/>
              <a:t>Usovského</a:t>
            </a:r>
            <a:r>
              <a:rPr lang="sk-SK" dirty="0"/>
              <a:t> zaujímavý tým, že je jeho strana v parlamente.</a:t>
            </a:r>
          </a:p>
          <a:p>
            <a:r>
              <a:rPr lang="sk-SK" dirty="0"/>
              <a:t>Z uniknutých e-mailov je podľa nemeckých reportérov zrejmé, že </a:t>
            </a:r>
            <a:r>
              <a:rPr lang="sk-SK" i="1" dirty="0"/>
              <a:t>"</a:t>
            </a:r>
            <a:r>
              <a:rPr lang="sk-SK" i="1" dirty="0" err="1"/>
              <a:t>Usovský</a:t>
            </a:r>
            <a:r>
              <a:rPr lang="sk-SK" i="1" dirty="0"/>
              <a:t> hľadal investora na referendum o vystúpení Slovenska z NATO,"</a:t>
            </a:r>
            <a:r>
              <a:rPr lang="sk-SK" dirty="0"/>
              <a:t> na ktoré </a:t>
            </a:r>
            <a:r>
              <a:rPr lang="sk-SK" dirty="0" err="1"/>
              <a:t>kotlebovci</a:t>
            </a:r>
            <a:r>
              <a:rPr lang="sk-SK" dirty="0"/>
              <a:t> zbierajú podpisy. </a:t>
            </a:r>
            <a:endParaRPr lang="sk-SK"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293955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263236" y="343271"/>
            <a:ext cx="7239000" cy="388696"/>
          </a:xfrm>
          <a:prstGeom prst="rect">
            <a:avLst/>
          </a:prstGeom>
        </p:spPr>
        <p:txBody>
          <a:bodyPr wrap="square">
            <a:spAutoFit/>
          </a:bodyPr>
          <a:lstStyle/>
          <a:p>
            <a:pPr>
              <a:lnSpc>
                <a:spcPct val="107000"/>
              </a:lnSpc>
              <a:spcAft>
                <a:spcPts val="800"/>
              </a:spcAft>
            </a:pPr>
            <a:r>
              <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https://www.facebook.com/zcaputova/posts/524616282355079</a:t>
            </a:r>
            <a:endParaRPr lang="sk-SK"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Obrázok 3"/>
          <p:cNvPicPr>
            <a:picLocks noChangeAspect="1"/>
          </p:cNvPicPr>
          <p:nvPr/>
        </p:nvPicPr>
        <p:blipFill rotWithShape="1">
          <a:blip r:embed="rId3"/>
          <a:srcRect l="31123" t="10914" r="30641" b="15399"/>
          <a:stretch/>
        </p:blipFill>
        <p:spPr>
          <a:xfrm>
            <a:off x="695322" y="977159"/>
            <a:ext cx="5083621" cy="5515249"/>
          </a:xfrm>
          <a:prstGeom prst="rect">
            <a:avLst/>
          </a:prstGeom>
        </p:spPr>
      </p:pic>
      <p:pic>
        <p:nvPicPr>
          <p:cNvPr id="5" name="Obrázok 4"/>
          <p:cNvPicPr>
            <a:picLocks noChangeAspect="1"/>
          </p:cNvPicPr>
          <p:nvPr/>
        </p:nvPicPr>
        <p:blipFill rotWithShape="1">
          <a:blip r:embed="rId4"/>
          <a:srcRect l="30040" t="19885" r="30642" b="9633"/>
          <a:stretch/>
        </p:blipFill>
        <p:spPr>
          <a:xfrm>
            <a:off x="6192981" y="977159"/>
            <a:ext cx="5708073" cy="5760441"/>
          </a:xfrm>
          <a:prstGeom prst="rect">
            <a:avLst/>
          </a:prstGeom>
        </p:spPr>
      </p:pic>
    </p:spTree>
    <p:extLst>
      <p:ext uri="{BB962C8B-B14F-4D97-AF65-F5344CB8AC3E}">
        <p14:creationId xmlns:p14="http://schemas.microsoft.com/office/powerpoint/2010/main" val="6200825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957827" y="1397003"/>
            <a:ext cx="3435927" cy="981423"/>
          </a:xfrm>
          <a:prstGeom prst="rect">
            <a:avLst/>
          </a:prstGeom>
        </p:spPr>
        <p:txBody>
          <a:bodyPr wrap="square">
            <a:spAutoFit/>
          </a:bodyPr>
          <a:lstStyle/>
          <a:p>
            <a:pPr>
              <a:lnSpc>
                <a:spcPct val="107000"/>
              </a:lnSpc>
              <a:spcAft>
                <a:spcPts val="800"/>
              </a:spcAft>
            </a:pPr>
            <a:r>
              <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https://www.facebook.com/vladimir.snidl/posts/10228192303771643</a:t>
            </a:r>
            <a:endParaRPr lang="sk-SK"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Obrázok 3"/>
          <p:cNvPicPr>
            <a:picLocks noChangeAspect="1"/>
          </p:cNvPicPr>
          <p:nvPr/>
        </p:nvPicPr>
        <p:blipFill rotWithShape="1">
          <a:blip r:embed="rId3"/>
          <a:srcRect l="32204" t="14759" r="32084" b="8351"/>
          <a:stretch/>
        </p:blipFill>
        <p:spPr>
          <a:xfrm>
            <a:off x="6194459" y="1152479"/>
            <a:ext cx="4366700" cy="5292969"/>
          </a:xfrm>
          <a:prstGeom prst="rect">
            <a:avLst/>
          </a:prstGeom>
        </p:spPr>
      </p:pic>
      <p:sp>
        <p:nvSpPr>
          <p:cNvPr id="5" name="Obdĺžnik 4"/>
          <p:cNvSpPr/>
          <p:nvPr/>
        </p:nvSpPr>
        <p:spPr>
          <a:xfrm>
            <a:off x="866482" y="275055"/>
            <a:ext cx="7039812" cy="646331"/>
          </a:xfrm>
          <a:prstGeom prst="rect">
            <a:avLst/>
          </a:prstGeom>
        </p:spPr>
        <p:txBody>
          <a:bodyPr wrap="none">
            <a:spAutoFit/>
          </a:bodyPr>
          <a:lstStyle/>
          <a:p>
            <a:r>
              <a:rPr lang="sk-SK" sz="3600" dirty="0">
                <a:solidFill>
                  <a:srgbClr val="FF9F1B"/>
                </a:solidFill>
                <a:ea typeface="Nexa Bold" charset="0"/>
                <a:cs typeface="Nexa Bold" charset="0"/>
              </a:rPr>
              <a:t>Chyba 5: Aj zatajovanie je informácia</a:t>
            </a:r>
            <a:endParaRPr lang="en-US" sz="3600" dirty="0">
              <a:solidFill>
                <a:schemeClr val="tx1">
                  <a:lumMod val="75000"/>
                  <a:lumOff val="25000"/>
                </a:schemeClr>
              </a:solidFill>
              <a:ea typeface="Nexa Bold" charset="0"/>
              <a:cs typeface="Nexa Bold" charset="0"/>
            </a:endParaRPr>
          </a:p>
        </p:txBody>
      </p:sp>
    </p:spTree>
    <p:extLst>
      <p:ext uri="{BB962C8B-B14F-4D97-AF65-F5344CB8AC3E}">
        <p14:creationId xmlns:p14="http://schemas.microsoft.com/office/powerpoint/2010/main" val="26061050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pic>
        <p:nvPicPr>
          <p:cNvPr id="5" name="Obrázok 4"/>
          <p:cNvPicPr>
            <a:picLocks noChangeAspect="1"/>
          </p:cNvPicPr>
          <p:nvPr/>
        </p:nvPicPr>
        <p:blipFill>
          <a:blip r:embed="rId3"/>
          <a:stretch>
            <a:fillRect/>
          </a:stretch>
        </p:blipFill>
        <p:spPr>
          <a:xfrm>
            <a:off x="7835812" y="1676526"/>
            <a:ext cx="4230991" cy="2633700"/>
          </a:xfrm>
          <a:prstGeom prst="rect">
            <a:avLst/>
          </a:prstGeom>
        </p:spPr>
      </p:pic>
      <p:sp>
        <p:nvSpPr>
          <p:cNvPr id="11" name="Obdĺžnik 10"/>
          <p:cNvSpPr/>
          <p:nvPr/>
        </p:nvSpPr>
        <p:spPr>
          <a:xfrm>
            <a:off x="247236" y="509955"/>
            <a:ext cx="7525978" cy="6247864"/>
          </a:xfrm>
          <a:prstGeom prst="rect">
            <a:avLst/>
          </a:prstGeom>
        </p:spPr>
        <p:txBody>
          <a:bodyPr wrap="square">
            <a:spAutoFit/>
          </a:bodyPr>
          <a:lstStyle/>
          <a:p>
            <a:r>
              <a:rPr lang="sk-SK" sz="3600" dirty="0">
                <a:solidFill>
                  <a:srgbClr val="FF9F1B"/>
                </a:solidFill>
                <a:ea typeface="Nexa Bold" charset="0"/>
                <a:cs typeface="Nexa Bold" charset="0"/>
              </a:rPr>
              <a:t>Aj zatajovanie je informácia</a:t>
            </a:r>
            <a:endParaRPr lang="en-US" sz="3600" dirty="0">
              <a:solidFill>
                <a:schemeClr val="tx1">
                  <a:lumMod val="75000"/>
                  <a:lumOff val="25000"/>
                </a:schemeClr>
              </a:solidFill>
              <a:ea typeface="Nexa Bold" charset="0"/>
              <a:cs typeface="Nexa Bold" charset="0"/>
            </a:endParaRPr>
          </a:p>
          <a:p>
            <a:endParaRPr lang="sk-SK" sz="1400" dirty="0"/>
          </a:p>
          <a:p>
            <a:r>
              <a:rPr lang="sk-SK" sz="1400" dirty="0"/>
              <a:t>https://zive.aktuality.sk/clanok/xkgsq3x/blaha-mal-silne-reci-o-slobode-slova-teraz-maze-vlastne-fb-statusy-o-covide/?fbclid=IwAR3XQ4kRebslh_-W0Zz5HaiAaTtnStS1KdAx_2dWollXUcdo_O7NfNny1Go</a:t>
            </a:r>
          </a:p>
          <a:p>
            <a:endParaRPr lang="sk-SK" sz="1400" dirty="0"/>
          </a:p>
          <a:p>
            <a:r>
              <a:rPr lang="sk-SK" sz="1400" b="1" dirty="0"/>
              <a:t>Blaha mal silné reči o slobode slova, teraz maže vlastné FB statusy o </a:t>
            </a:r>
            <a:r>
              <a:rPr lang="sk-SK" sz="1400" b="1" dirty="0" err="1"/>
              <a:t>Covide</a:t>
            </a:r>
            <a:endParaRPr lang="sk-SK" sz="1400" b="1" dirty="0"/>
          </a:p>
          <a:p>
            <a:endParaRPr lang="sk-SK" sz="1400" dirty="0"/>
          </a:p>
          <a:p>
            <a:r>
              <a:rPr lang="sk-SK" sz="1400" dirty="0"/>
              <a:t>Zdroj: Branislav </a:t>
            </a:r>
            <a:r>
              <a:rPr lang="sk-SK" sz="1400" dirty="0" err="1"/>
              <a:t>Wáclav</a:t>
            </a:r>
            <a:r>
              <a:rPr lang="sk-SK" sz="1400" dirty="0"/>
              <a:t>, Aktuality.sk / Ľuboš Blaha, </a:t>
            </a:r>
            <a:r>
              <a:rPr lang="sk-SK" sz="1400" dirty="0" err="1"/>
              <a:t>reprofoto</a:t>
            </a:r>
            <a:r>
              <a:rPr lang="sk-SK" sz="1400" dirty="0"/>
              <a:t> Facebook / úprava Redakcia</a:t>
            </a:r>
          </a:p>
          <a:p>
            <a:r>
              <a:rPr lang="sk-SK" sz="1400" dirty="0"/>
              <a:t>Martin </a:t>
            </a:r>
            <a:r>
              <a:rPr lang="sk-SK" sz="1400" dirty="0" err="1"/>
              <a:t>Hodás</a:t>
            </a:r>
            <a:endParaRPr lang="sk-SK" sz="1400" dirty="0"/>
          </a:p>
          <a:p>
            <a:endParaRPr lang="sk-SK" sz="1400" dirty="0"/>
          </a:p>
          <a:p>
            <a:r>
              <a:rPr lang="sk-SK" sz="1400" dirty="0"/>
              <a:t>Z poslancovho profilu zmizla drvivá väčšina príspevkov o </a:t>
            </a:r>
            <a:r>
              <a:rPr lang="sk-SK" sz="1400" dirty="0" err="1"/>
              <a:t>Covide</a:t>
            </a:r>
            <a:r>
              <a:rPr lang="sk-SK" sz="1400" dirty="0"/>
              <a:t> a očkovaní. Môže ísť o stratégiu, ako sa vyhnúť ďalším trestom od Facebooku.</a:t>
            </a:r>
          </a:p>
          <a:p>
            <a:r>
              <a:rPr lang="sk-SK" sz="1400" dirty="0"/>
              <a:t>•	</a:t>
            </a:r>
            <a:r>
              <a:rPr lang="sk-SK" sz="1400" b="1" dirty="0"/>
              <a:t>Z </a:t>
            </a:r>
            <a:r>
              <a:rPr lang="sk-SK" sz="1400" b="1" dirty="0" err="1"/>
              <a:t>facebookového</a:t>
            </a:r>
            <a:r>
              <a:rPr lang="sk-SK" sz="1400" b="1" dirty="0"/>
              <a:t> profilu Ľuboša Blahu zmizlo aspoň 30 statusov k téme Covidu-19, zverejnených za posledné 3 mesiace.</a:t>
            </a:r>
          </a:p>
          <a:p>
            <a:r>
              <a:rPr lang="sk-SK" sz="1400" b="1" dirty="0"/>
              <a:t>•	Facebook potvrdil, že ich nezmazal. Musel tak preto spraviť samotný Blaha.</a:t>
            </a:r>
          </a:p>
          <a:p>
            <a:r>
              <a:rPr lang="sk-SK" sz="1400" b="1" dirty="0"/>
              <a:t>•	Sieť Blahovi vo februári udelila trest za jeden z jeho niekoľko týždňov starých statusov.</a:t>
            </a:r>
          </a:p>
          <a:p>
            <a:r>
              <a:rPr lang="sk-SK" sz="1400" b="1" dirty="0"/>
              <a:t>•	Je pravdepodobné, že poslanec sa zmazaním starších statusov cielene snaží zabrániť opakovaniu podobnej situácie.</a:t>
            </a:r>
          </a:p>
          <a:p>
            <a:r>
              <a:rPr lang="sk-SK" sz="1400" b="1" dirty="0"/>
              <a:t>•	Za opakované prehrešky mu môže hroziť 30-dňový </a:t>
            </a:r>
            <a:r>
              <a:rPr lang="sk-SK" sz="1400" b="1" dirty="0" err="1"/>
              <a:t>ban</a:t>
            </a:r>
            <a:r>
              <a:rPr lang="sk-SK" sz="1400" b="1" dirty="0"/>
              <a:t> či dokonca zrušenie FB stránky.</a:t>
            </a:r>
          </a:p>
          <a:p>
            <a:endParaRPr lang="sk-SK" sz="1400" dirty="0"/>
          </a:p>
          <a:p>
            <a:r>
              <a:rPr lang="sk-SK" sz="1400" dirty="0"/>
              <a:t>Opozičný poslanec za stranu Smer-SD Ľuboš Blaha vymazal zo svojho </a:t>
            </a:r>
            <a:r>
              <a:rPr lang="sk-SK" sz="1400" dirty="0" err="1"/>
              <a:t>facebookového</a:t>
            </a:r>
            <a:r>
              <a:rPr lang="sk-SK" sz="1400" dirty="0"/>
              <a:t> profilu desiatky statusov na tému ochorenia Covid-19 a očkovania proti nemu. Pravdepodobne sa tak stalo v nadväznosti na nedávny 24-hodinový trest, ktorý dostal od sociálnej siete za opakované porušovanie jej pravidiel týkajúcich sa práve obsahu súvisiacim s pandémiou </a:t>
            </a:r>
            <a:r>
              <a:rPr lang="sk-SK" sz="1400" dirty="0" err="1"/>
              <a:t>koronavírusu</a:t>
            </a:r>
            <a:r>
              <a:rPr lang="sk-SK" sz="1400" dirty="0"/>
              <a:t> SARS-CoV-2.</a:t>
            </a:r>
          </a:p>
          <a:p>
            <a:r>
              <a:rPr lang="sk-SK" sz="1400" dirty="0"/>
              <a:t>Blahov </a:t>
            </a:r>
            <a:r>
              <a:rPr lang="sk-SK" sz="1400" dirty="0" err="1"/>
              <a:t>facebookový</a:t>
            </a:r>
            <a:r>
              <a:rPr lang="sk-SK" sz="1400" dirty="0"/>
              <a:t> profil sleduje viac ako 170-tisíc Slovákov. Poslanec je pritom známy tým, že vo veľkom maže kritické komentáre, i tie vecné a slušne prezentované. Tentoraz však zmazal aspoň tridsiatku vlastných príspevkov publikovaných od polovice novembra.</a:t>
            </a:r>
          </a:p>
        </p:txBody>
      </p:sp>
    </p:spTree>
    <p:extLst>
      <p:ext uri="{BB962C8B-B14F-4D97-AF65-F5344CB8AC3E}">
        <p14:creationId xmlns:p14="http://schemas.microsoft.com/office/powerpoint/2010/main" val="21507976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pic>
        <p:nvPicPr>
          <p:cNvPr id="3" name="Obrázok 2"/>
          <p:cNvPicPr>
            <a:picLocks noChangeAspect="1"/>
          </p:cNvPicPr>
          <p:nvPr/>
        </p:nvPicPr>
        <p:blipFill>
          <a:blip r:embed="rId2"/>
          <a:stretch>
            <a:fillRect/>
          </a:stretch>
        </p:blipFill>
        <p:spPr>
          <a:xfrm>
            <a:off x="2853690" y="0"/>
            <a:ext cx="5613378" cy="6719679"/>
          </a:xfrm>
          <a:prstGeom prst="rect">
            <a:avLst/>
          </a:prstGeom>
        </p:spPr>
      </p:pic>
    </p:spTree>
    <p:extLst>
      <p:ext uri="{BB962C8B-B14F-4D97-AF65-F5344CB8AC3E}">
        <p14:creationId xmlns:p14="http://schemas.microsoft.com/office/powerpoint/2010/main" val="19710695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243840" y="194995"/>
            <a:ext cx="11521440" cy="6463308"/>
          </a:xfrm>
          <a:prstGeom prst="rect">
            <a:avLst/>
          </a:prstGeom>
        </p:spPr>
        <p:txBody>
          <a:bodyPr wrap="square">
            <a:spAutoFit/>
          </a:bodyPr>
          <a:lstStyle/>
          <a:p>
            <a:r>
              <a:rPr lang="sk-SK" dirty="0">
                <a:hlinkClick r:id="rId2"/>
              </a:rPr>
              <a:t>https://m.facebook.com/story.php?story_fbid=10227973829438052&amp;id=1442194694&amp;m_entstream_source=permalink</a:t>
            </a:r>
            <a:endParaRPr lang="sk-SK" dirty="0"/>
          </a:p>
          <a:p>
            <a:endParaRPr lang="sk-SK" dirty="0"/>
          </a:p>
          <a:p>
            <a:r>
              <a:rPr lang="sk-SK" dirty="0"/>
              <a:t>11.5.2019</a:t>
            </a:r>
          </a:p>
          <a:p>
            <a:r>
              <a:rPr lang="sk-SK" dirty="0"/>
              <a:t>„To nie je o láske k Putinovi. To je o sile, ktorú dnes má jedine Rusko. Silu zachrániť svet pred americkými vojnami. MIER!"</a:t>
            </a:r>
          </a:p>
          <a:p>
            <a:r>
              <a:rPr lang="sk-SK" dirty="0"/>
              <a:t>https://www.facebook.com/204799759.../posts/2305110656394167</a:t>
            </a:r>
          </a:p>
          <a:p>
            <a:r>
              <a:rPr lang="sk-SK" dirty="0"/>
              <a:t>5.7.2019</a:t>
            </a:r>
          </a:p>
          <a:p>
            <a:r>
              <a:rPr lang="sk-SK" dirty="0"/>
              <a:t>„VIDIEŤ PUTINA NAŽIVO JE ZÁŽITOK</a:t>
            </a:r>
          </a:p>
          <a:p>
            <a:r>
              <a:rPr lang="sk-SK" dirty="0"/>
              <a:t>Prvýkrát som mal možnosť vypočuť si prejav prezidenta Putina naživo a môžem potvrdiť, že má neuveriteľnú charizmu."</a:t>
            </a:r>
          </a:p>
          <a:p>
            <a:r>
              <a:rPr lang="sk-SK" dirty="0"/>
              <a:t>https://www.facebook.com/204799759.../posts/2347061212199111</a:t>
            </a:r>
          </a:p>
          <a:p>
            <a:r>
              <a:rPr lang="sk-SK" dirty="0"/>
              <a:t>30.7.2019</a:t>
            </a:r>
          </a:p>
          <a:p>
            <a:r>
              <a:rPr lang="sk-SK" dirty="0"/>
              <a:t>„</a:t>
            </a:r>
            <a:r>
              <a:rPr lang="sk-SK" dirty="0" err="1"/>
              <a:t>Majdany</a:t>
            </a:r>
            <a:r>
              <a:rPr lang="sk-SK" dirty="0"/>
              <a:t> si Američania môžu skúšať inde, ale nie v Rusku. Tam s tými ich liberálnymi mládežníkmi zatočia, ani sa nespamätajú. A áno, opakujem, ja tlieskam. A smejem sa veľmi. </a:t>
            </a:r>
            <a:r>
              <a:rPr lang="sk-SK" dirty="0" err="1"/>
              <a:t>Good</a:t>
            </a:r>
            <a:r>
              <a:rPr lang="sk-SK" dirty="0"/>
              <a:t> </a:t>
            </a:r>
            <a:r>
              <a:rPr lang="sk-SK" dirty="0" err="1"/>
              <a:t>job</a:t>
            </a:r>
            <a:r>
              <a:rPr lang="sk-SK" dirty="0"/>
              <a:t>, </a:t>
            </a:r>
            <a:r>
              <a:rPr lang="sk-SK" dirty="0" err="1"/>
              <a:t>Mr</a:t>
            </a:r>
            <a:r>
              <a:rPr lang="sk-SK" dirty="0"/>
              <a:t>. Putin."</a:t>
            </a:r>
          </a:p>
          <a:p>
            <a:r>
              <a:rPr lang="sk-SK" dirty="0"/>
              <a:t>https://www.facebook.com/204799759.../posts/2364886370416595</a:t>
            </a:r>
          </a:p>
          <a:p>
            <a:r>
              <a:rPr lang="sk-SK" dirty="0"/>
              <a:t>1.10.2019</a:t>
            </a:r>
          </a:p>
          <a:p>
            <a:r>
              <a:rPr lang="sk-SK" dirty="0"/>
              <a:t>„Putin má neuveriteľnú charizmu a srší z neho skúsenosť a sebavedomie."</a:t>
            </a:r>
          </a:p>
          <a:p>
            <a:r>
              <a:rPr lang="sk-SK" dirty="0"/>
              <a:t>https://www.facebook.com/204799759.../posts/2412546992317199</a:t>
            </a:r>
          </a:p>
          <a:p>
            <a:r>
              <a:rPr lang="sk-SK" dirty="0"/>
              <a:t>7.10.2019</a:t>
            </a:r>
          </a:p>
          <a:p>
            <a:r>
              <a:rPr lang="sk-SK" dirty="0"/>
              <a:t>„V skutočnosti je Putin </a:t>
            </a:r>
            <a:r>
              <a:rPr lang="sk-SK" dirty="0" err="1"/>
              <a:t>najskúsenejši</a:t>
            </a:r>
            <a:r>
              <a:rPr lang="sk-SK" dirty="0"/>
              <a:t> svetový líder, ktorý má charizmu, autoritu a štátnickú múdrosť, vďaka ktorej urobil za 20 rokov zo zdevastovaného </a:t>
            </a:r>
            <a:r>
              <a:rPr lang="sk-SK" dirty="0" err="1"/>
              <a:t>jeľcinovského</a:t>
            </a:r>
            <a:r>
              <a:rPr lang="sk-SK" dirty="0"/>
              <a:t> Ruska jednu silnú a stabilnú veľmoc, ktorá na Západe opäť budí rešpekt."</a:t>
            </a:r>
          </a:p>
          <a:p>
            <a:r>
              <a:rPr lang="sk-SK" dirty="0"/>
              <a:t>„Vďaka Putinovi je Rusko garanciou mieru vo svete a za to mu patrí vďaka každého normálneho človeka."</a:t>
            </a:r>
          </a:p>
          <a:p>
            <a:r>
              <a:rPr lang="sk-SK" dirty="0"/>
              <a:t>„Putin je Pán Politik. A žiaden zo západných lídrov mu nesiaha ani po členky."</a:t>
            </a:r>
          </a:p>
          <a:p>
            <a:r>
              <a:rPr lang="sk-SK" dirty="0">
                <a:hlinkClick r:id="rId3"/>
              </a:rPr>
              <a:t>https://www.facebook.com/204799759.../posts/2417919025113329</a:t>
            </a:r>
            <a:endParaRPr lang="sk-SK" dirty="0"/>
          </a:p>
          <a:p>
            <a:endParaRPr lang="sk-SK" dirty="0"/>
          </a:p>
        </p:txBody>
      </p:sp>
    </p:spTree>
    <p:extLst>
      <p:ext uri="{BB962C8B-B14F-4D97-AF65-F5344CB8AC3E}">
        <p14:creationId xmlns:p14="http://schemas.microsoft.com/office/powerpoint/2010/main" val="30360067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106680" y="363915"/>
            <a:ext cx="13030200" cy="6494085"/>
          </a:xfrm>
          <a:prstGeom prst="rect">
            <a:avLst/>
          </a:prstGeom>
        </p:spPr>
        <p:txBody>
          <a:bodyPr wrap="square">
            <a:spAutoFit/>
          </a:bodyPr>
          <a:lstStyle/>
          <a:p>
            <a:r>
              <a:rPr lang="sk-SK" sz="1600" dirty="0"/>
              <a:t>7.10.2020</a:t>
            </a:r>
          </a:p>
          <a:p>
            <a:r>
              <a:rPr lang="sk-SK" sz="1600" dirty="0"/>
              <a:t>„Videl som ho minulý rok naživo prednášať na konferencii v Moskve a môžem potvrdiť - málokto má takú charizmu ako on. Vladimír </a:t>
            </a:r>
            <a:r>
              <a:rPr lang="sk-SK" sz="1600" dirty="0" err="1"/>
              <a:t>Vladimirovič</a:t>
            </a:r>
            <a:r>
              <a:rPr lang="sk-SK" sz="1600" dirty="0"/>
              <a:t> Putin. Štátnik. A skutočný líder. Aj zo Slovenska znie - všetko najlepšie k narodeninám, pán prezident 🙂"</a:t>
            </a:r>
          </a:p>
          <a:p>
            <a:r>
              <a:rPr lang="sk-SK" sz="1600" dirty="0"/>
              <a:t>https://www.facebook.com/204799759.../posts/2760179834220578</a:t>
            </a:r>
          </a:p>
          <a:p>
            <a:r>
              <a:rPr lang="sk-SK" sz="1600" dirty="0"/>
              <a:t>20.6.2020</a:t>
            </a:r>
          </a:p>
          <a:p>
            <a:r>
              <a:rPr lang="sk-SK" sz="1600" dirty="0"/>
              <a:t>„Vladimír Putin už zase vyškolil západných ideológov ako malých chlapcov. PUTIN TO DAL NA PÁNA"</a:t>
            </a:r>
          </a:p>
          <a:p>
            <a:r>
              <a:rPr lang="sk-SK" sz="1600" dirty="0"/>
              <a:t>https://www.facebook.com/204799759.../posts/2655113941393835</a:t>
            </a:r>
          </a:p>
          <a:p>
            <a:r>
              <a:rPr lang="sk-SK" sz="1600" dirty="0"/>
              <a:t>18.3.2021</a:t>
            </a:r>
          </a:p>
          <a:p>
            <a:r>
              <a:rPr lang="sk-SK" sz="1600" dirty="0"/>
              <a:t>„Vladimír Putin zareagoval ako štátnik. Odkázal </a:t>
            </a:r>
            <a:r>
              <a:rPr lang="sk-SK" sz="1600" dirty="0" err="1"/>
              <a:t>Bidenovi</a:t>
            </a:r>
            <a:r>
              <a:rPr lang="sk-SK" sz="1600" dirty="0"/>
              <a:t>, že mu želá veľa zdravia a </a:t>
            </a:r>
            <a:r>
              <a:rPr lang="sk-SK" sz="1600" dirty="0" err="1"/>
              <a:t>umravnil</a:t>
            </a:r>
            <a:r>
              <a:rPr lang="sk-SK" sz="1600" dirty="0"/>
              <a:t> ho ako otec, ktorý vychováva svojho drzého loptoša. Bez ponižovania, bez urážania - s úctou a noblesou. Takto má vyzerať štátnik. Klobúk dolu."</a:t>
            </a:r>
          </a:p>
          <a:p>
            <a:r>
              <a:rPr lang="sk-SK" sz="1600" dirty="0"/>
              <a:t>https://www.facebook.com/204799759.../posts/2904660166439210</a:t>
            </a:r>
          </a:p>
          <a:p>
            <a:r>
              <a:rPr lang="sk-SK" sz="1600" dirty="0"/>
              <a:t>21.4.2021</a:t>
            </a:r>
          </a:p>
          <a:p>
            <a:r>
              <a:rPr lang="sk-SK" sz="1600" dirty="0"/>
              <a:t>„V Ruskej federácii predstúpi prezident Vladimír Putin pred parlament a svojim štátnickým príhovorom spojí celý národ."</a:t>
            </a:r>
          </a:p>
          <a:p>
            <a:r>
              <a:rPr lang="sk-SK" sz="1600" dirty="0"/>
              <a:t>https://www.facebook.com/204799759.../posts/2932850173620209</a:t>
            </a:r>
          </a:p>
          <a:p>
            <a:r>
              <a:rPr lang="sk-SK" sz="1600" dirty="0"/>
              <a:t>5.12.2021</a:t>
            </a:r>
          </a:p>
          <a:p>
            <a:r>
              <a:rPr lang="sk-SK" sz="1600" dirty="0"/>
              <a:t>„To znamená, že Putin si zaslúži úctu a </a:t>
            </a:r>
            <a:r>
              <a:rPr lang="sk-SK" sz="1600" dirty="0" err="1"/>
              <a:t>protiruské</a:t>
            </a:r>
            <a:r>
              <a:rPr lang="sk-SK" sz="1600" dirty="0"/>
              <a:t> útoky sú nielen naivné a hlúpe, ale to navyše aj škodí Slovensku."</a:t>
            </a:r>
          </a:p>
          <a:p>
            <a:r>
              <a:rPr lang="sk-SK" sz="1600" dirty="0"/>
              <a:t>https://www.facebook.com/1000446187.../posts/447554496741837</a:t>
            </a:r>
          </a:p>
          <a:p>
            <a:r>
              <a:rPr lang="sk-SK" sz="1600" dirty="0"/>
              <a:t>21.1.2022</a:t>
            </a:r>
          </a:p>
          <a:p>
            <a:r>
              <a:rPr lang="sk-SK" sz="1600" dirty="0"/>
              <a:t>„Putin s </a:t>
            </a:r>
            <a:r>
              <a:rPr lang="sk-SK" sz="1600" dirty="0" err="1"/>
              <a:t>Lavrovom</a:t>
            </a:r>
            <a:r>
              <a:rPr lang="sk-SK" sz="1600" dirty="0"/>
              <a:t> sú výnimočné osobnosti, kým </a:t>
            </a:r>
            <a:r>
              <a:rPr lang="sk-SK" sz="1600" dirty="0" err="1"/>
              <a:t>Biden</a:t>
            </a:r>
            <a:r>
              <a:rPr lang="sk-SK" sz="1600" dirty="0"/>
              <a:t> so </a:t>
            </a:r>
            <a:r>
              <a:rPr lang="sk-SK" sz="1600" dirty="0" err="1"/>
              <a:t>Sorosom</a:t>
            </a:r>
            <a:r>
              <a:rPr lang="sk-SK" sz="1600" dirty="0"/>
              <a:t> sú </a:t>
            </a:r>
            <a:r>
              <a:rPr lang="sk-SK" sz="1600" dirty="0" err="1"/>
              <a:t>neoliberálne</a:t>
            </a:r>
            <a:r>
              <a:rPr lang="sk-SK" sz="1600" dirty="0"/>
              <a:t> múmie."</a:t>
            </a:r>
          </a:p>
          <a:p>
            <a:r>
              <a:rPr lang="sk-SK" sz="1600" dirty="0"/>
              <a:t>https://www.facebook.com/1000446187.../posts/476333680530585</a:t>
            </a:r>
          </a:p>
          <a:p>
            <a:r>
              <a:rPr lang="sk-SK" sz="1600" dirty="0"/>
              <a:t>1.2.2022</a:t>
            </a:r>
          </a:p>
          <a:p>
            <a:r>
              <a:rPr lang="sk-SK" sz="1600" dirty="0"/>
              <a:t>„Ruský prezident Putin vraj chce použiť silu. To je čistý </a:t>
            </a:r>
            <a:r>
              <a:rPr lang="sk-SK" sz="1600" dirty="0" err="1"/>
              <a:t>hoax</a:t>
            </a:r>
            <a:r>
              <a:rPr lang="sk-SK" sz="1600" dirty="0"/>
              <a:t>, Putin naopak hovorí o dialógu a mierovom hľadaní riešenia."</a:t>
            </a:r>
          </a:p>
          <a:p>
            <a:r>
              <a:rPr lang="sk-SK" sz="1600" dirty="0"/>
              <a:t>https://www.facebook.com/1000446187.../posts/483112686519351</a:t>
            </a:r>
          </a:p>
          <a:p>
            <a:r>
              <a:rPr lang="sk-SK" sz="1600" dirty="0"/>
              <a:t>20.2.2022</a:t>
            </a:r>
          </a:p>
          <a:p>
            <a:r>
              <a:rPr lang="sk-SK" sz="1600" dirty="0"/>
              <a:t>„Našťastie - prezident Vladimír Putin je zjavne jediný, kto chce v Európe zachrániť mier. Držme mu v tom palce!"</a:t>
            </a:r>
          </a:p>
          <a:p>
            <a:r>
              <a:rPr lang="sk-SK" sz="1600" dirty="0"/>
              <a:t>https://www.facebook.com/1000446187.../posts/495024231994863</a:t>
            </a:r>
          </a:p>
        </p:txBody>
      </p:sp>
    </p:spTree>
    <p:extLst>
      <p:ext uri="{BB962C8B-B14F-4D97-AF65-F5344CB8AC3E}">
        <p14:creationId xmlns:p14="http://schemas.microsoft.com/office/powerpoint/2010/main" val="11416927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167639" y="0"/>
            <a:ext cx="11887199" cy="7435625"/>
          </a:xfrm>
          <a:prstGeom prst="rect">
            <a:avLst/>
          </a:prstGeom>
        </p:spPr>
        <p:txBody>
          <a:bodyPr wrap="square">
            <a:spAutoFit/>
          </a:bodyPr>
          <a:lstStyle/>
          <a:p>
            <a:pPr>
              <a:lnSpc>
                <a:spcPct val="107000"/>
              </a:lnSpc>
              <a:spcAft>
                <a:spcPts val="800"/>
              </a:spcAft>
            </a:pPr>
            <a:r>
              <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https://domov.sme.sk/c/22846502/sav-vyzyva-lubosa-blahu-aby-okamzite-ukoncil-svoje-posobenie-v-akademii.html</a:t>
            </a:r>
            <a:endPar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endParaRPr>
          </a:p>
          <a:p>
            <a:r>
              <a:rPr lang="sk-SK" b="1" dirty="0"/>
              <a:t>Akadémia na svojom webe zverejnila vyhlásenie, ktoré podporuje väčšina štatutárnych zástupcov vedeckých pracovísk SAV. V ňom vyzýva poslanca</a:t>
            </a:r>
            <a:r>
              <a:rPr lang="sk-SK" b="1" u="sng" dirty="0">
                <a:hlinkClick r:id="rId3"/>
              </a:rPr>
              <a:t> Ľuboša Blahu</a:t>
            </a:r>
            <a:r>
              <a:rPr lang="sk-SK" b="1" dirty="0"/>
              <a:t> (Smer), aby okamžite ukončil svoje pôsobenie v akadémii.</a:t>
            </a:r>
          </a:p>
          <a:p>
            <a:r>
              <a:rPr lang="sk-SK" dirty="0"/>
              <a:t>Vyzýva Blahu, pracovníka Ústavu politických vied SAV, aby okamžite ukončil svoje pôsobenie v akadémii s tým, že opakovanie a hrubo nerešpektuje etické štandardy vedca a zneužíva slobodu prejavu.</a:t>
            </a:r>
          </a:p>
          <a:p>
            <a:r>
              <a:rPr lang="sk-SK" dirty="0"/>
              <a:t>"Pripomíname, že uvedený kolega bol opakovane upozorňovaný na svoje nevhodné správanie. Bez akejkoľvek sebareflexie dotyčného. Plne stojíme za vyjadreniami Etickej komisie SAV," uvádza sa vo vyhlásení.</a:t>
            </a:r>
          </a:p>
          <a:p>
            <a:r>
              <a:rPr lang="sk-SK" dirty="0"/>
              <a:t>Etická komisia SAV okrem iného k </a:t>
            </a:r>
            <a:r>
              <a:rPr lang="sk-SK" dirty="0" err="1"/>
              <a:t>Blahovmu</a:t>
            </a:r>
            <a:r>
              <a:rPr lang="sk-SK" dirty="0"/>
              <a:t> správaniu sa konštatovala, že postavenie vedca sa viaže na istú zodpovednosť vyplývajúcu z členstva v akademickej komunite.</a:t>
            </a:r>
          </a:p>
          <a:p>
            <a:r>
              <a:rPr lang="sk-SK" dirty="0"/>
              <a:t>"Tejto zodpovednosti sa nemožno zbaviť ani pri paralelnom výkone inej funkcie/iného povolania. Člen akademickej obce musí primerane zachovávať isté štandardy správania sa aj v prípade výkonu neakademickej funkcie. Vo všeobecnosti možno legitímne očakávať, že vedec bude politickú diskusiu kultivovať, nie degradovať," dodáva sa vo vyhlásení.</a:t>
            </a:r>
          </a:p>
          <a:p>
            <a:endParaRPr lang="sk-SK" dirty="0"/>
          </a:p>
          <a:p>
            <a:r>
              <a:rPr lang="sk-SK" u="sng" dirty="0">
                <a:hlinkClick r:id="rId4"/>
              </a:rPr>
              <a:t>https://kosicednes.sk/spravy/zo-sav-ma-nevystvu-reaguje-blaha-na-vyzvu-akademie/</a:t>
            </a:r>
            <a:endParaRPr lang="sk-SK" u="sng" dirty="0"/>
          </a:p>
          <a:p>
            <a:pPr fontAlgn="base"/>
            <a:r>
              <a:rPr lang="sk-SK" dirty="0"/>
              <a:t>„</a:t>
            </a:r>
            <a:r>
              <a:rPr lang="sk-SK" b="1" i="1" dirty="0"/>
              <a:t>Považujem to za ďalší znak politizácie akademických inštitúcií a fašizácie slovenskej spoločnosti. Ak sa </a:t>
            </a:r>
            <a:r>
              <a:rPr lang="sk-SK" b="1" i="1" dirty="0" err="1"/>
              <a:t>neoliberáli</a:t>
            </a:r>
            <a:r>
              <a:rPr lang="sk-SK" b="1" i="1" dirty="0"/>
              <a:t> štorcujú, je to pre mňa jasný dôkaz, že robím svoju politiku dobre</a:t>
            </a:r>
            <a:r>
              <a:rPr lang="sk-SK" i="1" dirty="0"/>
              <a:t>,</a:t>
            </a:r>
            <a:r>
              <a:rPr lang="sk-SK" dirty="0"/>
              <a:t>“ napísal</a:t>
            </a:r>
            <a:r>
              <a:rPr lang="sk-SK" b="1" dirty="0"/>
              <a:t> </a:t>
            </a:r>
            <a:r>
              <a:rPr lang="sk-SK" dirty="0"/>
              <a:t>Blaha na sociálnej sieti. Vyhlásil, že je slobodný človek a</a:t>
            </a:r>
            <a:r>
              <a:rPr lang="sk-SK" b="1" dirty="0"/>
              <a:t> </a:t>
            </a:r>
            <a:r>
              <a:rPr lang="sk-SK" dirty="0"/>
              <a:t>má právo na svoje ľavicové názory a za svoju politickú činnosť sa nezodpovedá SAV, ale občanom SR, ktorí mu dali dôveru v parlamentných voľbách.</a:t>
            </a:r>
          </a:p>
          <a:p>
            <a:pPr fontAlgn="base"/>
            <a:r>
              <a:rPr lang="sk-SK" dirty="0"/>
              <a:t>„</a:t>
            </a:r>
            <a:r>
              <a:rPr lang="sk-SK" b="1" i="1" dirty="0"/>
              <a:t>Ak majú kolegovia k mojim štúdiám vedecké výhrady, rád si vypočujem, ale predpokladám, že nemajú erudíciu na to, aby hodnotili moje vedecké texty. J</a:t>
            </a:r>
            <a:r>
              <a:rPr lang="sk-SK" i="1" dirty="0"/>
              <a:t>ediné, čo dokážu, sú politické útoky a štvavé kampane proti opozícii. Žiadam ich, nech láskavo nezneužívajú vedeckú pôdu na lacné politikárčenie,</a:t>
            </a:r>
            <a:r>
              <a:rPr lang="sk-SK" dirty="0"/>
              <a:t>“ uviedol poslanec Smeru-SD.</a:t>
            </a:r>
          </a:p>
          <a:p>
            <a:pPr fontAlgn="base"/>
            <a:r>
              <a:rPr lang="sk-SK" dirty="0"/>
              <a:t>Vyjadril obavu, že SAV sa pod vedením Pavla </a:t>
            </a:r>
            <a:r>
              <a:rPr lang="sk-SK" dirty="0" err="1"/>
              <a:t>Šajgalíka</a:t>
            </a:r>
            <a:r>
              <a:rPr lang="sk-SK" dirty="0"/>
              <a:t> premieňa „</a:t>
            </a:r>
            <a:r>
              <a:rPr lang="sk-SK" i="1" dirty="0"/>
              <a:t>na politicko-ideologickú pobočku </a:t>
            </a:r>
            <a:r>
              <a:rPr lang="sk-SK" i="1" dirty="0" err="1"/>
              <a:t>Hegerovej</a:t>
            </a:r>
            <a:r>
              <a:rPr lang="sk-SK" i="1" dirty="0"/>
              <a:t> vlády</a:t>
            </a:r>
            <a:r>
              <a:rPr lang="sk-SK" dirty="0"/>
              <a:t>“. Podľa Blahu </a:t>
            </a:r>
            <a:r>
              <a:rPr lang="sk-SK" dirty="0" err="1"/>
              <a:t>Šajgalíkova</a:t>
            </a:r>
            <a:r>
              <a:rPr lang="sk-SK" dirty="0"/>
              <a:t> dcéra bola dosadená na významný kultúrny post v Trnavskom samosprávnom kraji županom Jozefom Viskupičom, vrcholovým politikom </a:t>
            </a:r>
            <a:r>
              <a:rPr lang="sk-SK" dirty="0" err="1"/>
              <a:t>OĽaNO</a:t>
            </a:r>
            <a:r>
              <a:rPr lang="sk-SK" dirty="0"/>
              <a:t> a </a:t>
            </a:r>
            <a:r>
              <a:rPr lang="sk-SK" dirty="0" err="1"/>
              <a:t>Matovičovým</a:t>
            </a:r>
            <a:r>
              <a:rPr lang="sk-SK" dirty="0"/>
              <a:t> bratrancom</a:t>
            </a:r>
            <a:r>
              <a:rPr lang="sk-SK"/>
              <a:t>. </a:t>
            </a:r>
            <a:endParaRPr lang="sk-SK" dirty="0"/>
          </a:p>
          <a:p>
            <a:endParaRPr lang="sk-SK" dirty="0"/>
          </a:p>
          <a:p>
            <a:pPr>
              <a:lnSpc>
                <a:spcPct val="107000"/>
              </a:lnSpc>
              <a:spcAft>
                <a:spcPts val="800"/>
              </a:spcAft>
            </a:pPr>
            <a:endParaRPr lang="sk-SK"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140586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158262" y="190650"/>
            <a:ext cx="7719646" cy="7355860"/>
          </a:xfrm>
          <a:prstGeom prst="rect">
            <a:avLst/>
          </a:prstGeom>
        </p:spPr>
        <p:txBody>
          <a:bodyPr wrap="square">
            <a:spAutoFit/>
          </a:bodyPr>
          <a:lstStyle/>
          <a:p>
            <a:r>
              <a:rPr lang="sk-SK" sz="2400" dirty="0">
                <a:solidFill>
                  <a:srgbClr val="FF9F1B"/>
                </a:solidFill>
                <a:ea typeface="Nexa Bold" charset="0"/>
                <a:cs typeface="Nexa Bold" charset="0"/>
              </a:rPr>
              <a:t>Chyba 6: Očakávate objektivitu, ale nie je to tak</a:t>
            </a:r>
          </a:p>
          <a:p>
            <a:endParaRPr lang="sk-SK" sz="24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endParaRPr>
          </a:p>
          <a:p>
            <a:r>
              <a:rPr lang="sk-SK" sz="1400" dirty="0">
                <a:hlinkClick r:id="rId4"/>
              </a:rPr>
              <a:t>https://www.omediach.com/blog/22382-zacala-vojna-no-v-rtvs-sa-rano-smialo-varilo-a-cvicilo-po-dnesku-by-mal-sef-spravodajstva-v-rtvs-skoncit</a:t>
            </a:r>
            <a:endParaRPr lang="sk-SK" sz="1400" dirty="0"/>
          </a:p>
          <a:p>
            <a:endParaRPr lang="sk-SK" dirty="0"/>
          </a:p>
          <a:p>
            <a:r>
              <a:rPr lang="sk-SK" b="1" dirty="0"/>
              <a:t>Začala vojna, no v RTVS sa ráno smialo, varilo a cvičilo. Po dnešku by mal šéf spravodajstva v RTVS skončiť</a:t>
            </a:r>
          </a:p>
          <a:p>
            <a:endParaRPr lang="sk-SK" dirty="0"/>
          </a:p>
          <a:p>
            <a:r>
              <a:rPr lang="sk-SK" dirty="0"/>
              <a:t>Ráno sa celá Európa zobudila do vojny. Rusko zaútočilo na Ukrajinu. Médiá informovali, že výbuchy bolo počuť len 150 kilometrov od slovenských hraníc. Situácia je naozaj vážna, Rusko napadlo Ukrajinu a Vladimír Putin začal vojenskú inváziu u nášho suseda. Pár kilometrov od nás.</a:t>
            </a:r>
          </a:p>
          <a:p>
            <a:r>
              <a:rPr lang="sk-SK" dirty="0"/>
              <a:t>Vo vysielaní na televíznych okruhoch RTVS </a:t>
            </a:r>
            <a:r>
              <a:rPr lang="sk-SK" dirty="0" err="1"/>
              <a:t>akokeby</a:t>
            </a:r>
            <a:r>
              <a:rPr lang="sk-SK" dirty="0"/>
              <a:t> sa nič nedialo. Ráno od 6:00 vysielali reprízu včerajšieho Dámskeho klubu, o 7:30 zaradili bežné Ranné správy a potom zas o vojne nič - šiel dokument o potápaní na Maldivách a starý film. Cvičilo sa tam, varilo, smialo... o vojne do 7:30 ani slovo.</a:t>
            </a:r>
          </a:p>
          <a:p>
            <a:r>
              <a:rPr lang="sk-SK" dirty="0"/>
              <a:t>Prvý status na </a:t>
            </a:r>
            <a:r>
              <a:rPr lang="sk-SK" dirty="0" err="1"/>
              <a:t>facebooku</a:t>
            </a:r>
            <a:r>
              <a:rPr lang="sk-SK" dirty="0"/>
              <a:t> RTVS o 9:45 vyšiel s titulkom: </a:t>
            </a:r>
            <a:r>
              <a:rPr lang="sk-SK" b="1" dirty="0"/>
              <a:t>„Putin povolil vojenskú operáciu na východe.“</a:t>
            </a:r>
            <a:r>
              <a:rPr lang="sk-SK" dirty="0"/>
              <a:t> Nie, zaútočil, ale "povolil operáciu".</a:t>
            </a:r>
          </a:p>
          <a:p>
            <a:endParaRPr lang="sk-SK" dirty="0"/>
          </a:p>
          <a:p>
            <a:r>
              <a:rPr lang="sk-SK" dirty="0"/>
              <a:t>Na čele spravodajstva je bývalý hovorca ministerstva za SNS </a:t>
            </a:r>
            <a:r>
              <a:rPr lang="sk-SK" u="sng" dirty="0" err="1">
                <a:hlinkClick r:id="rId5"/>
              </a:rPr>
              <a:t>Vahram</a:t>
            </a:r>
            <a:r>
              <a:rPr lang="sk-SK" u="sng" dirty="0">
                <a:hlinkClick r:id="rId5"/>
              </a:rPr>
              <a:t> </a:t>
            </a:r>
            <a:r>
              <a:rPr lang="sk-SK" u="sng" dirty="0" err="1">
                <a:hlinkClick r:id="rId5"/>
              </a:rPr>
              <a:t>CHuguryan</a:t>
            </a:r>
            <a:r>
              <a:rPr lang="sk-SK" dirty="0"/>
              <a:t>. Ten už viackrát ukázal, že nevie a pravdepodobne ani nechce vedieť, čo je objektívne nezávislé spravodajstvo. Myslím si, že je najvyšší čas, aby v RTVS skončil.</a:t>
            </a:r>
          </a:p>
          <a:p>
            <a:endParaRPr lang="sk-SK" dirty="0"/>
          </a:p>
          <a:p>
            <a:endParaRPr lang="sk-SK" dirty="0"/>
          </a:p>
          <a:p>
            <a:endParaRPr lang="sk-SK" dirty="0"/>
          </a:p>
        </p:txBody>
      </p:sp>
      <p:pic>
        <p:nvPicPr>
          <p:cNvPr id="4" name="Obrázok 3" descr="https://www.omediach.com/images/chuguryan_putin_fb_chuguryan.jpg">
            <a:hlinkClick r:id="rId6"/>
          </p:cNvPr>
          <p:cNvPicPr/>
          <p:nvPr/>
        </p:nvPicPr>
        <p:blipFill>
          <a:blip r:embed="rId7">
            <a:extLst>
              <a:ext uri="{28A0092B-C50C-407E-A947-70E740481C1C}">
                <a14:useLocalDpi xmlns:a14="http://schemas.microsoft.com/office/drawing/2010/main" val="0"/>
              </a:ext>
            </a:extLst>
          </a:blip>
          <a:srcRect/>
          <a:stretch>
            <a:fillRect/>
          </a:stretch>
        </p:blipFill>
        <p:spPr bwMode="auto">
          <a:xfrm>
            <a:off x="8176846" y="1406769"/>
            <a:ext cx="3930935" cy="2470640"/>
          </a:xfrm>
          <a:prstGeom prst="rect">
            <a:avLst/>
          </a:prstGeom>
          <a:noFill/>
          <a:ln>
            <a:noFill/>
          </a:ln>
        </p:spPr>
      </p:pic>
    </p:spTree>
    <p:extLst>
      <p:ext uri="{BB962C8B-B14F-4D97-AF65-F5344CB8AC3E}">
        <p14:creationId xmlns:p14="http://schemas.microsoft.com/office/powerpoint/2010/main" val="24422273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260837" y="371"/>
            <a:ext cx="7263511" cy="7633115"/>
          </a:xfrm>
          <a:prstGeom prst="rect">
            <a:avLst/>
          </a:prstGeom>
        </p:spPr>
        <p:txBody>
          <a:bodyPr wrap="square">
            <a:spAutoFit/>
          </a:bodyPr>
          <a:lstStyle/>
          <a:p>
            <a:pPr>
              <a:lnSpc>
                <a:spcPct val="107000"/>
              </a:lnSpc>
              <a:spcAft>
                <a:spcPts val="800"/>
              </a:spcAft>
            </a:pPr>
            <a:r>
              <a:rPr lang="sk-SK" sz="16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https://dennikn.sk/2738618/mediabrifing-spravodajca-rtvs-z-moskvy-prinasa-aj-propagandu-kremla/?ref=tit</a:t>
            </a:r>
            <a:endParaRPr lang="sk-SK" sz="1600" u="sng" dirty="0">
              <a:solidFill>
                <a:srgbClr val="0563C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k-SK" b="1" dirty="0" err="1"/>
              <a:t>MediaBrífing</a:t>
            </a:r>
            <a:r>
              <a:rPr lang="sk-SK" b="1" dirty="0"/>
              <a:t>: Spravodajca RTVS z Moskvy prináša aj propagandu Kremľa</a:t>
            </a:r>
          </a:p>
          <a:p>
            <a:r>
              <a:rPr lang="sk-SK" dirty="0"/>
              <a:t>Od tohto roku má RTVS svojho spravodajcu aj v Moskve. Stal sa ním Matej </a:t>
            </a:r>
            <a:r>
              <a:rPr lang="sk-SK" dirty="0" err="1"/>
              <a:t>Šulc</a:t>
            </a:r>
            <a:r>
              <a:rPr lang="sk-SK" dirty="0"/>
              <a:t>, ktorý bol v minulosti korešpondentom na Blízkom východe. Divákom a poslucháčom verejnoprávneho média teraz </a:t>
            </a:r>
            <a:r>
              <a:rPr lang="sk-SK" dirty="0" err="1"/>
              <a:t>Šulc</a:t>
            </a:r>
            <a:r>
              <a:rPr lang="sk-SK" dirty="0"/>
              <a:t> prináša aj informácie o konflikte na Ukrajine. Vie byť aj kritický a vecný, avšak niektoré jeho vstupy vyzneli presne tak, ako by si to mohli v Kremli želať.</a:t>
            </a:r>
          </a:p>
          <a:p>
            <a:pPr lvl="0"/>
            <a:r>
              <a:rPr lang="sk-SK" dirty="0"/>
              <a:t>Keď Rusko uznalo separatistické republiky na východe Ukrajiny, poslucháči Rádia Slovenska sa dozvedeli, že „rozhodnutie vítajú aj Moskovčania“. Podľa jedného obyvateľa malo Rusko regióny uznať už v roku 2014, druhý povedal, že </a:t>
            </a:r>
            <a:r>
              <a:rPr lang="sk-SK" b="1" dirty="0"/>
              <a:t>Ukrajina vykonáva „vojenskú, teroristickú činnosť“</a:t>
            </a:r>
            <a:r>
              <a:rPr lang="sk-SK" dirty="0"/>
              <a:t>.</a:t>
            </a:r>
          </a:p>
          <a:p>
            <a:pPr lvl="0"/>
            <a:r>
              <a:rPr lang="sk-SK" dirty="0"/>
              <a:t>V ďalšej reportáži </a:t>
            </a:r>
            <a:r>
              <a:rPr lang="sk-SK" dirty="0" err="1"/>
              <a:t>Šulc</a:t>
            </a:r>
            <a:r>
              <a:rPr lang="sk-SK" dirty="0"/>
              <a:t> priniesol Putinove nepodložené obvinenia, že Ukrajina sa chystá na Donbase „rozpútať bleskovú vojnu“. ... Vraj jeho rozhodnutie „padlo s cieľom </a:t>
            </a:r>
            <a:r>
              <a:rPr lang="sk-SK" b="1" dirty="0"/>
              <a:t>upevniť mier a ochrániť bezpečnosť ľudí</a:t>
            </a:r>
            <a:r>
              <a:rPr lang="sk-SK" dirty="0"/>
              <a:t>„. Šíril tiež Putinove dezinformácie o tom, že </a:t>
            </a:r>
            <a:r>
              <a:rPr lang="sk-SK" b="1" dirty="0"/>
              <a:t>Ukrajinu vytvorili hrubým odtrhnutím od Ruska</a:t>
            </a:r>
            <a:r>
              <a:rPr lang="sk-SK" dirty="0"/>
              <a:t> spolupracovníci Lenina, no nevysvetlil, že to </a:t>
            </a:r>
            <a:r>
              <a:rPr lang="sk-SK" u="sng" dirty="0">
                <a:hlinkClick r:id="rId3"/>
              </a:rPr>
              <a:t>nie je pravda</a:t>
            </a:r>
            <a:r>
              <a:rPr lang="sk-SK" dirty="0"/>
              <a:t>. Pred dvoma týždňami </a:t>
            </a:r>
            <a:r>
              <a:rPr lang="sk-SK" dirty="0" err="1"/>
              <a:t>Šulc</a:t>
            </a:r>
            <a:r>
              <a:rPr lang="sk-SK" dirty="0"/>
              <a:t> informoval, že na Ukrajinu sú „</a:t>
            </a:r>
            <a:r>
              <a:rPr lang="sk-SK" dirty="0" err="1"/>
              <a:t>pompované</a:t>
            </a:r>
            <a:r>
              <a:rPr lang="sk-SK" dirty="0"/>
              <a:t> zbrane“, čo vraj vytvára „možné predpoklady pre </a:t>
            </a:r>
            <a:r>
              <a:rPr lang="sk-SK" b="1" dirty="0"/>
              <a:t>agresívne akcie ukrajinskej sily</a:t>
            </a:r>
            <a:r>
              <a:rPr lang="sk-SK" dirty="0"/>
              <a:t> na Donbase“. Vo štvrtok ráno, keď svet sledoval ruskú inváziu, </a:t>
            </a:r>
            <a:r>
              <a:rPr lang="sk-SK" dirty="0" err="1"/>
              <a:t>Šulc</a:t>
            </a:r>
            <a:r>
              <a:rPr lang="sk-SK" dirty="0"/>
              <a:t> v rozhlase hovoril o tom, že podľa bežných ľudí išli Rusi </a:t>
            </a:r>
            <a:r>
              <a:rPr lang="sk-SK" b="1" dirty="0"/>
              <a:t>„zachrániť utlačovaný ľud na Donbase“</a:t>
            </a:r>
            <a:r>
              <a:rPr lang="sk-SK" dirty="0"/>
              <a:t>, no poslucháčov neupozornil, že takéto názory zmanipulovanej verejnosti sa vôbec nezakladajú na faktoch.</a:t>
            </a:r>
          </a:p>
          <a:p>
            <a:pPr>
              <a:lnSpc>
                <a:spcPct val="107000"/>
              </a:lnSpc>
              <a:spcAft>
                <a:spcPts val="800"/>
              </a:spcAft>
            </a:pPr>
            <a:endParaRPr lang="sk-SK" b="1" dirty="0"/>
          </a:p>
          <a:p>
            <a:pPr>
              <a:lnSpc>
                <a:spcPct val="107000"/>
              </a:lnSpc>
              <a:spcAft>
                <a:spcPts val="800"/>
              </a:spcAft>
            </a:pPr>
            <a:endParaRPr lang="sk-SK"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Obrázok 3"/>
          <p:cNvPicPr>
            <a:picLocks noChangeAspect="1"/>
          </p:cNvPicPr>
          <p:nvPr/>
        </p:nvPicPr>
        <p:blipFill>
          <a:blip r:embed="rId4"/>
          <a:stretch>
            <a:fillRect/>
          </a:stretch>
        </p:blipFill>
        <p:spPr>
          <a:xfrm>
            <a:off x="7747412" y="1398349"/>
            <a:ext cx="4407790" cy="2316681"/>
          </a:xfrm>
          <a:prstGeom prst="rect">
            <a:avLst/>
          </a:prstGeom>
        </p:spPr>
      </p:pic>
      <p:sp>
        <p:nvSpPr>
          <p:cNvPr id="5" name="Obdĺžnik 4"/>
          <p:cNvSpPr/>
          <p:nvPr/>
        </p:nvSpPr>
        <p:spPr>
          <a:xfrm>
            <a:off x="8071338" y="3989994"/>
            <a:ext cx="3543300" cy="2462213"/>
          </a:xfrm>
          <a:prstGeom prst="rect">
            <a:avLst/>
          </a:prstGeom>
        </p:spPr>
        <p:txBody>
          <a:bodyPr wrap="square">
            <a:spAutoFit/>
          </a:bodyPr>
          <a:lstStyle/>
          <a:p>
            <a:r>
              <a:rPr lang="sk-SK" sz="1400" b="1" dirty="0">
                <a:solidFill>
                  <a:srgbClr val="181818"/>
                </a:solidFill>
                <a:latin typeface="Lumin Serif"/>
              </a:rPr>
              <a:t>Medzičasom:</a:t>
            </a:r>
          </a:p>
          <a:p>
            <a:r>
              <a:rPr lang="sk-SK" sz="1400" b="1" dirty="0">
                <a:solidFill>
                  <a:srgbClr val="181818"/>
                </a:solidFill>
                <a:latin typeface="Lumin Serif"/>
              </a:rPr>
              <a:t>Spravodajca RTVS v Moskve Matej </a:t>
            </a:r>
            <a:r>
              <a:rPr lang="sk-SK" sz="1400" b="1" dirty="0" err="1">
                <a:solidFill>
                  <a:srgbClr val="181818"/>
                </a:solidFill>
                <a:latin typeface="Lumin Serif"/>
              </a:rPr>
              <a:t>Šulc</a:t>
            </a:r>
            <a:r>
              <a:rPr lang="sk-SK" sz="1400" b="1" dirty="0">
                <a:solidFill>
                  <a:srgbClr val="181818"/>
                </a:solidFill>
                <a:latin typeface="Lumin Serif"/>
              </a:rPr>
              <a:t> odišiel z Ruska</a:t>
            </a:r>
            <a:r>
              <a:rPr lang="sk-SK" sz="1400" dirty="0">
                <a:solidFill>
                  <a:srgbClr val="181818"/>
                </a:solidFill>
                <a:latin typeface="Lumin Serif"/>
              </a:rPr>
              <a:t>. „Dospel k tomu, že by odtiaľ nevedel prinášať nestranné a dobré spravodajstvo. Jeho pôsobenie by bolo zbytočné. Presunul sa na Ukrajinu ako náš druhý spravodajca,“ </a:t>
            </a:r>
            <a:r>
              <a:rPr lang="sk-SK" sz="1400" dirty="0">
                <a:solidFill>
                  <a:srgbClr val="BF2134"/>
                </a:solidFill>
                <a:latin typeface="Lumin Serif"/>
                <a:hlinkClick r:id="rId5"/>
              </a:rPr>
              <a:t>povedal v rozhovore</a:t>
            </a:r>
            <a:r>
              <a:rPr lang="sk-SK" sz="1400" dirty="0">
                <a:solidFill>
                  <a:srgbClr val="181818"/>
                </a:solidFill>
                <a:latin typeface="Lumin Serif"/>
              </a:rPr>
              <a:t> poverený šéf verejnoprávneho spravodajstva Attila Lovász. Pred týždňom sme </a:t>
            </a:r>
            <a:r>
              <a:rPr lang="sk-SK" sz="1400" dirty="0">
                <a:solidFill>
                  <a:srgbClr val="BF2134"/>
                </a:solidFill>
                <a:latin typeface="Lumin Serif"/>
                <a:hlinkClick r:id="rId6"/>
              </a:rPr>
              <a:t>upozornili</a:t>
            </a:r>
            <a:r>
              <a:rPr lang="sk-SK" sz="1400" dirty="0">
                <a:solidFill>
                  <a:srgbClr val="181818"/>
                </a:solidFill>
                <a:latin typeface="Lumin Serif"/>
              </a:rPr>
              <a:t>, že spravodajca prinášal z Moskvy aj propagandu Kremľa.</a:t>
            </a:r>
            <a:endParaRPr lang="sk-SK" sz="1400" dirty="0"/>
          </a:p>
        </p:txBody>
      </p:sp>
    </p:spTree>
    <p:extLst>
      <p:ext uri="{BB962C8B-B14F-4D97-AF65-F5344CB8AC3E}">
        <p14:creationId xmlns:p14="http://schemas.microsoft.com/office/powerpoint/2010/main" val="42717394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193964" y="426312"/>
            <a:ext cx="7716982" cy="6714659"/>
          </a:xfrm>
          <a:prstGeom prst="rect">
            <a:avLst/>
          </a:prstGeom>
        </p:spPr>
        <p:txBody>
          <a:bodyPr wrap="square">
            <a:spAutoFit/>
          </a:bodyPr>
          <a:lstStyle/>
          <a:p>
            <a:pPr>
              <a:spcAft>
                <a:spcPts val="2250"/>
              </a:spcAft>
            </a:pPr>
            <a:r>
              <a:rPr lang="sk-SK" dirty="0">
                <a:solidFill>
                  <a:srgbClr val="00B0F0"/>
                </a:solidFill>
                <a:latin typeface="Calibri" panose="020F0502020204030204" pitchFamily="34" charset="0"/>
                <a:ea typeface="Calibri" panose="020F0502020204030204" pitchFamily="34" charset="0"/>
                <a:cs typeface="Times New Roman" panose="02020603050405020304" pitchFamily="18" charset="0"/>
              </a:rPr>
              <a:t>Je vojna. Vojaci zabíjajú civilistov Bombardujú divadlá, školy, nemocnice – toto v Rusku nevedia. </a:t>
            </a:r>
          </a:p>
          <a:p>
            <a:pPr>
              <a:spcAft>
                <a:spcPts val="2250"/>
              </a:spcAft>
            </a:pPr>
            <a:r>
              <a:rPr lang="sk-SK" b="1" dirty="0">
                <a:solidFill>
                  <a:srgbClr val="181818"/>
                </a:solidFill>
                <a:latin typeface="Times New Roman" panose="02020603050405020304" pitchFamily="18" charset="0"/>
                <a:ea typeface="Times New Roman" panose="02020603050405020304" pitchFamily="18" charset="0"/>
              </a:rPr>
              <a:t>Ruské médiá smú o Ukrajine písať len podľa ruských oficiálnych zdrojov</a:t>
            </a:r>
          </a:p>
          <a:p>
            <a:r>
              <a:rPr lang="sk-SK" dirty="0"/>
              <a:t>Ruský cenzúrny úrad </a:t>
            </a:r>
            <a:r>
              <a:rPr lang="sk-SK" dirty="0" err="1"/>
              <a:t>Roskomnadzor</a:t>
            </a:r>
            <a:r>
              <a:rPr lang="sk-SK" dirty="0"/>
              <a:t> nariadil médiám, aby pri informovaní o konflikte na Ukrajine kontrolovali správnosť svojich správ, pričom za jediný dôveryhodný zdroj sa považujú len oficiálne ruské vyjadrenia.</a:t>
            </a:r>
          </a:p>
          <a:p>
            <a:pPr lvl="0"/>
            <a:r>
              <a:rPr lang="sk-SK" dirty="0"/>
              <a:t>Za šírenie „nepravdivých informácií“ môžu médiá dostať </a:t>
            </a:r>
            <a:r>
              <a:rPr lang="sk-SK" b="1" dirty="0"/>
              <a:t>pokutu</a:t>
            </a:r>
            <a:r>
              <a:rPr lang="sk-SK" dirty="0"/>
              <a:t> do výšky päť miliónov rubľov, v prepočte viac ako 50-tisíc eur.</a:t>
            </a:r>
          </a:p>
          <a:p>
            <a:pPr lvl="0"/>
            <a:r>
              <a:rPr lang="sk-SK" dirty="0"/>
              <a:t>Šírenie akýchkoľvek „falošných informácií“ vraj môže viesť k </a:t>
            </a:r>
            <a:r>
              <a:rPr lang="sk-SK" b="1" dirty="0"/>
              <a:t>obmedzeniu činnosti médií</a:t>
            </a:r>
            <a:r>
              <a:rPr lang="sk-SK" dirty="0"/>
              <a:t>.</a:t>
            </a:r>
          </a:p>
          <a:p>
            <a:pPr lvl="0"/>
            <a:r>
              <a:rPr lang="sk-SK" dirty="0"/>
              <a:t>Šírenie nepravdivých informácií na internete môže viesť k ich </a:t>
            </a:r>
            <a:r>
              <a:rPr lang="sk-SK" b="1" dirty="0"/>
              <a:t>zablokovaniu</a:t>
            </a:r>
            <a:r>
              <a:rPr lang="sk-SK" dirty="0"/>
              <a:t>.</a:t>
            </a:r>
          </a:p>
          <a:p>
            <a:pPr lvl="0"/>
            <a:r>
              <a:rPr lang="sk-SK" dirty="0"/>
              <a:t>Nezávislej rozhlasovej stanici Echo Moskvy hrozí pokuta za to, že vo vysielaní zaznela ukrajinčina, informoval denník </a:t>
            </a:r>
            <a:r>
              <a:rPr lang="sk-SK" dirty="0" err="1"/>
              <a:t>Kommersant</a:t>
            </a:r>
            <a:r>
              <a:rPr lang="sk-SK" dirty="0"/>
              <a:t>.</a:t>
            </a:r>
          </a:p>
          <a:p>
            <a:r>
              <a:rPr lang="sk-SK" b="1" dirty="0"/>
              <a:t>Kontext:</a:t>
            </a:r>
            <a:r>
              <a:rPr lang="sk-SK" dirty="0"/>
              <a:t> Rusko patrí medzi svetových lídrov v obmedzovaní slobody slova. Nezávislé médiá sú v krajine pokutované a obmedzované, označované sú za zahraničných agentov, kritickí novinári sú zatýkaní a vyšetrovaní. Digitálne platformy musia mazať všetko, čo úrady označia za „zakázaný obsah“.</a:t>
            </a:r>
          </a:p>
          <a:p>
            <a:r>
              <a:rPr lang="sk-SK" dirty="0"/>
              <a:t>Pred pár dňami museli viaceré ruské médiá odstrániť články o Putinovom luxusnom sídle a okázalom životnom štýle ďalších vplyvných ruských predstaviteľov. Ak by žiadosti cenzúrneho úradu nevyhoveli, bol by ich obsah na ruskom území zablokovaný.</a:t>
            </a:r>
          </a:p>
          <a:p>
            <a:pPr>
              <a:spcAft>
                <a:spcPts val="2250"/>
              </a:spcAft>
            </a:pPr>
            <a:endParaRPr lang="sk-SK" sz="1400" b="1" dirty="0">
              <a:effectLst/>
              <a:latin typeface="Times New Roman" panose="02020603050405020304" pitchFamily="18" charset="0"/>
              <a:ea typeface="Times New Roman" panose="02020603050405020304" pitchFamily="18" charset="0"/>
            </a:endParaRPr>
          </a:p>
        </p:txBody>
      </p:sp>
      <p:pic>
        <p:nvPicPr>
          <p:cNvPr id="4" name="Obrázok 3"/>
          <p:cNvPicPr>
            <a:picLocks noChangeAspect="1"/>
          </p:cNvPicPr>
          <p:nvPr/>
        </p:nvPicPr>
        <p:blipFill>
          <a:blip r:embed="rId2"/>
          <a:stretch>
            <a:fillRect/>
          </a:stretch>
        </p:blipFill>
        <p:spPr>
          <a:xfrm>
            <a:off x="7778113" y="792142"/>
            <a:ext cx="4413887" cy="2389839"/>
          </a:xfrm>
          <a:prstGeom prst="rect">
            <a:avLst/>
          </a:prstGeom>
        </p:spPr>
      </p:pic>
    </p:spTree>
    <p:extLst>
      <p:ext uri="{BB962C8B-B14F-4D97-AF65-F5344CB8AC3E}">
        <p14:creationId xmlns:p14="http://schemas.microsoft.com/office/powerpoint/2010/main" val="29753105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396240" y="355926"/>
            <a:ext cx="11079480" cy="7055906"/>
          </a:xfrm>
          <a:prstGeom prst="rect">
            <a:avLst/>
          </a:prstGeom>
        </p:spPr>
        <p:txBody>
          <a:bodyPr wrap="square">
            <a:spAutoFit/>
          </a:bodyPr>
          <a:lstStyle/>
          <a:p>
            <a:pPr>
              <a:lnSpc>
                <a:spcPct val="107000"/>
              </a:lnSpc>
              <a:spcAft>
                <a:spcPts val="800"/>
              </a:spcAft>
            </a:pPr>
            <a:r>
              <a:rPr lang="sk-SK" b="1" u="sng" kern="1800"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2"/>
              </a:rPr>
              <a:t>https://svet.sme.sk/c/22856840/ukrajina-vojna-rusko-internet-novinari-media.html?rtm_source=ranny_brifing_nl&amp;rtm_medium=email&amp;rtm_campaign=nl_09032022_22857502&amp;rtm_content=34612&amp;mail_code=nl_09032022_22857502</a:t>
            </a:r>
            <a:endParaRPr lang="sk-SK" b="1" u="sng" kern="1800"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Aft>
                <a:spcPts val="800"/>
              </a:spcAft>
            </a:pPr>
            <a:endParaRPr lang="sk-SK" sz="1000" b="1" u="sng" kern="18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endParaRPr>
          </a:p>
          <a:p>
            <a:r>
              <a:rPr lang="sk-SK" dirty="0"/>
              <a:t>V piatok sa na stránke nezávislého ruského denníka </a:t>
            </a:r>
            <a:r>
              <a:rPr lang="sk-SK" dirty="0" err="1"/>
              <a:t>Novaja</a:t>
            </a:r>
            <a:r>
              <a:rPr lang="sk-SK" dirty="0"/>
              <a:t> </a:t>
            </a:r>
            <a:r>
              <a:rPr lang="sk-SK" dirty="0" err="1"/>
              <a:t>Gazeta</a:t>
            </a:r>
            <a:r>
              <a:rPr lang="sk-SK" dirty="0"/>
              <a:t> objavil odkaz oznamujúci, že z webu čoskoro zmizne väčšina článkov, ktoré sa týkajú ruského útoku na</a:t>
            </a:r>
            <a:r>
              <a:rPr lang="sk-SK" u="sng" dirty="0">
                <a:hlinkClick r:id="rId3"/>
              </a:rPr>
              <a:t> Ukrajinu</a:t>
            </a:r>
            <a:r>
              <a:rPr lang="sk-SK" dirty="0"/>
              <a:t>. A ani ďalšie články o vojne zrejme vychádzať nebudú. „Vraciame sa do sovietskej éry,“ varujú novinári.</a:t>
            </a:r>
          </a:p>
          <a:p>
            <a:endParaRPr lang="sk-SK" dirty="0"/>
          </a:p>
          <a:p>
            <a:r>
              <a:rPr lang="sk-SK" dirty="0"/>
              <a:t>Situácia novinárov sa začala zhoršovať hneď po začiatku invázie. Novinári najskôr dostali zoznam slov, ktoré nemôžu používať. Články zmieňujúce vojnu, inváziu či útok museli byť okamžite vymazané. Následne Rusko schválilo zákon, ktorý zakazuje šírenie „klamlivých informácií“ o ruskej armáde a vojenských operáciách. V praxi tak aj za informovanie o útoku na Ukrajinu hrozí novinárom aj bežným občanom v Rusku až 15-ročné väzenie.</a:t>
            </a:r>
          </a:p>
          <a:p>
            <a:endParaRPr lang="sk-SK" dirty="0"/>
          </a:p>
          <a:p>
            <a:r>
              <a:rPr lang="sk-SK" dirty="0"/>
              <a:t>Minulý štvrtok najskôr ruské úrady zablokovali stránky rádia Echo Moskvy aj televízie </a:t>
            </a:r>
            <a:r>
              <a:rPr lang="sk-SK" dirty="0" err="1"/>
              <a:t>Dožď</a:t>
            </a:r>
            <a:r>
              <a:rPr lang="sk-SK" dirty="0"/>
              <a:t>. „Nie vojne,“ povedala posledné slová zakladateľka televízie </a:t>
            </a:r>
            <a:r>
              <a:rPr lang="sk-SK" dirty="0" err="1"/>
              <a:t>Natalia</a:t>
            </a:r>
            <a:r>
              <a:rPr lang="sk-SK" dirty="0"/>
              <a:t> </a:t>
            </a:r>
            <a:r>
              <a:rPr lang="sk-SK" dirty="0" err="1"/>
              <a:t>Sindejevová</a:t>
            </a:r>
            <a:r>
              <a:rPr lang="sk-SK" dirty="0"/>
              <a:t>. Následne sa na obrazovkách zjavili zábery z baletu Labutie jazero – podobne ako v roku 1991, keď vypukol prevrat proti </a:t>
            </a:r>
            <a:r>
              <a:rPr lang="sk-SK" dirty="0" err="1"/>
              <a:t>Gorbačovovi</a:t>
            </a:r>
            <a:r>
              <a:rPr lang="sk-SK" dirty="0"/>
              <a:t> a televízie o tom nemohli informovať.</a:t>
            </a:r>
          </a:p>
          <a:p>
            <a:r>
              <a:rPr lang="sk-SK" dirty="0"/>
              <a:t>S motívom Labutieho jazera - a jadrovým výbuchom v pozadí - vyšlo aj stredajšie vydanie denníka </a:t>
            </a:r>
            <a:r>
              <a:rPr lang="sk-SK" dirty="0" err="1"/>
              <a:t>Novaja</a:t>
            </a:r>
            <a:r>
              <a:rPr lang="sk-SK" dirty="0"/>
              <a:t> </a:t>
            </a:r>
            <a:r>
              <a:rPr lang="sk-SK" dirty="0" err="1"/>
              <a:t>Gazeta</a:t>
            </a:r>
            <a:r>
              <a:rPr lang="sk-SK" dirty="0"/>
              <a:t>.</a:t>
            </a:r>
          </a:p>
          <a:p>
            <a:endParaRPr lang="sk-SK" dirty="0"/>
          </a:p>
          <a:p>
            <a:r>
              <a:rPr lang="sk-SK" dirty="0"/>
              <a:t>Cenzúra sa netýka len médií, ale aj sociálnych sietí. Rusko zablokovalo prístup na sociálne siete Facebook a Twitter. Viaceré technologické firmy sa zase sťahujú z Ruska v reakcii na agresiu na Ukrajine, služby obmedzil </a:t>
            </a:r>
            <a:r>
              <a:rPr lang="sk-SK" dirty="0" err="1"/>
              <a:t>Netflix</a:t>
            </a:r>
            <a:r>
              <a:rPr lang="sk-SK" dirty="0"/>
              <a:t> aj </a:t>
            </a:r>
            <a:r>
              <a:rPr lang="sk-SK" dirty="0" err="1"/>
              <a:t>TikTok</a:t>
            </a:r>
            <a:r>
              <a:rPr lang="sk-SK" dirty="0"/>
              <a:t>, z krajiny sa sťahujú aj Apple, Samsung či Microsoft. Odstavenie hrozí aj službe </a:t>
            </a:r>
            <a:r>
              <a:rPr lang="sk-SK" dirty="0" err="1"/>
              <a:t>Youtube</a:t>
            </a:r>
            <a:r>
              <a:rPr lang="sk-SK" dirty="0"/>
              <a:t>. Nezávislý </a:t>
            </a:r>
            <a:r>
              <a:rPr lang="sk-SK" u="sng" dirty="0">
                <a:hlinkClick r:id="rId4"/>
              </a:rPr>
              <a:t>bieloruský web </a:t>
            </a:r>
            <a:r>
              <a:rPr lang="sk-SK" u="sng" dirty="0" err="1">
                <a:hlinkClick r:id="rId4"/>
              </a:rPr>
              <a:t>Nexta</a:t>
            </a:r>
            <a:r>
              <a:rPr lang="sk-SK" dirty="0"/>
              <a:t> minulý týždeň informoval aj o tom, že Rusko sa aktívne pripravuje na odstrihnutie sa od globálneho internetu. </a:t>
            </a:r>
          </a:p>
          <a:p>
            <a:endParaRPr lang="sk-SK" dirty="0"/>
          </a:p>
          <a:p>
            <a:endParaRPr lang="sk-SK" dirty="0"/>
          </a:p>
          <a:p>
            <a:pPr>
              <a:lnSpc>
                <a:spcPct val="107000"/>
              </a:lnSpc>
              <a:spcAft>
                <a:spcPts val="800"/>
              </a:spcAft>
            </a:pPr>
            <a:endParaRPr lang="sk-SK" sz="1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01418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0" y="187583"/>
            <a:ext cx="6673361" cy="7433060"/>
          </a:xfrm>
          <a:prstGeom prst="rect">
            <a:avLst/>
          </a:prstGeom>
        </p:spPr>
        <p:txBody>
          <a:bodyPr wrap="square">
            <a:spAutoFit/>
          </a:bodyPr>
          <a:lstStyle/>
          <a:p>
            <a:pPr>
              <a:lnSpc>
                <a:spcPct val="107000"/>
              </a:lnSpc>
              <a:spcAft>
                <a:spcPts val="800"/>
              </a:spcAft>
            </a:pPr>
            <a:r>
              <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https://dennikn.sk/2746087/slovo-vojna-je-zakazane-rusi-vidia-v-mediach-alternativnu-realitu-je-to-ako-v-tretej-risi-hovori-novinar/?fbclid=IwAR3yFoG4nVkbAKnBxt6OkodgyYLuzbY5lwvC_G0urFUaaWebP0NiS44m6yI</a:t>
            </a:r>
            <a:endPar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k-SK" b="1" dirty="0"/>
              <a:t>Slovo vojna je zakázané. Rusi vidia v médiách alternatívnu realitu, je to ako v Tretej ríši, hovorí novinár</a:t>
            </a:r>
          </a:p>
          <a:p>
            <a:pPr>
              <a:lnSpc>
                <a:spcPct val="107000"/>
              </a:lnSpc>
              <a:spcAft>
                <a:spcPts val="800"/>
              </a:spcAft>
            </a:pPr>
            <a:endParaRPr lang="sk-SK" b="1" dirty="0"/>
          </a:p>
          <a:p>
            <a:pPr>
              <a:lnSpc>
                <a:spcPct val="107000"/>
              </a:lnSpc>
              <a:spcAft>
                <a:spcPts val="800"/>
              </a:spcAft>
            </a:pPr>
            <a:r>
              <a:rPr lang="sk-SK" dirty="0"/>
              <a:t>Správy v televíziách, ale aj na provládnych portáloch či v novinách hovoria „o neustálych víťazstvách, o tom, že ukrajinská armáda je porazená a celá populácia víta jednotky s kvetmi“.</a:t>
            </a:r>
          </a:p>
          <a:p>
            <a:pPr>
              <a:lnSpc>
                <a:spcPct val="107000"/>
              </a:lnSpc>
              <a:spcAft>
                <a:spcPts val="800"/>
              </a:spcAft>
            </a:pPr>
            <a:r>
              <a:rPr lang="sk-SK" dirty="0"/>
              <a:t>Pokiaľ však ide o situáciu na bojisku, prinášajú len správy z Donbasu, kde ruské jednotky „pomáhajú proti útoku agresora z Ukrajiny“ na Doneckú a </a:t>
            </a:r>
            <a:r>
              <a:rPr lang="sk-SK" dirty="0" err="1"/>
              <a:t>Luhanskú</a:t>
            </a:r>
            <a:r>
              <a:rPr lang="sk-SK" dirty="0"/>
              <a:t> ľudovú republiku. O nejakom bombardovaní Charkova či Kyjeva nie je ani reči.</a:t>
            </a:r>
          </a:p>
          <a:p>
            <a:pPr>
              <a:lnSpc>
                <a:spcPct val="107000"/>
              </a:lnSpc>
              <a:spcAft>
                <a:spcPts val="800"/>
              </a:spcAft>
            </a:pPr>
            <a:r>
              <a:rPr lang="sk-SK" dirty="0"/>
              <a:t>Nad tým, čo sa objaví v ruských médiách, dohliada kontrolný úrad </a:t>
            </a:r>
            <a:r>
              <a:rPr lang="sk-SK" dirty="0" err="1"/>
              <a:t>Roskomnadzor</a:t>
            </a:r>
            <a:r>
              <a:rPr lang="sk-SK" dirty="0"/>
              <a:t>. Ten už v prvý deň „špeciálnej operácie“ oznámil, aby médiá čerpali informácie len z oficiálnych ruských zdrojov. V inom prípade budú na to upozornené a ich stránky môžu byť zablokované.</a:t>
            </a:r>
          </a:p>
          <a:p>
            <a:pPr>
              <a:lnSpc>
                <a:spcPct val="107000"/>
              </a:lnSpc>
              <a:spcAft>
                <a:spcPts val="800"/>
              </a:spcAft>
            </a:pPr>
            <a:r>
              <a:rPr lang="sk-SK" u="sng" dirty="0">
                <a:hlinkClick r:id="rId3"/>
              </a:rPr>
              <a:t>Podľa Reportérov bez hraníc v pondelok</a:t>
            </a:r>
            <a:r>
              <a:rPr lang="sk-SK" dirty="0"/>
              <a:t> zablokovali najmenej šesť médií.</a:t>
            </a:r>
          </a:p>
          <a:p>
            <a:pPr>
              <a:lnSpc>
                <a:spcPct val="107000"/>
              </a:lnSpc>
              <a:spcAft>
                <a:spcPts val="800"/>
              </a:spcAft>
            </a:pPr>
            <a:endParaRPr lang="sk-SK" b="1" dirty="0"/>
          </a:p>
          <a:p>
            <a:pPr>
              <a:lnSpc>
                <a:spcPct val="107000"/>
              </a:lnSpc>
              <a:spcAft>
                <a:spcPts val="800"/>
              </a:spcAft>
            </a:pPr>
            <a:endParaRPr lang="sk-SK" dirty="0">
              <a:latin typeface="Calibri" panose="020F0502020204030204" pitchFamily="34" charset="0"/>
              <a:ea typeface="Calibri" panose="020F0502020204030204" pitchFamily="34" charset="0"/>
              <a:cs typeface="Times New Roman" panose="02020603050405020304" pitchFamily="18" charset="0"/>
            </a:endParaRPr>
          </a:p>
        </p:txBody>
      </p:sp>
      <p:pic>
        <p:nvPicPr>
          <p:cNvPr id="6" name="Obrázok 5"/>
          <p:cNvPicPr>
            <a:picLocks noChangeAspect="1"/>
          </p:cNvPicPr>
          <p:nvPr/>
        </p:nvPicPr>
        <p:blipFill>
          <a:blip r:embed="rId4"/>
          <a:stretch>
            <a:fillRect/>
          </a:stretch>
        </p:blipFill>
        <p:spPr>
          <a:xfrm>
            <a:off x="6613739" y="334108"/>
            <a:ext cx="5450209" cy="2743199"/>
          </a:xfrm>
          <a:prstGeom prst="rect">
            <a:avLst/>
          </a:prstGeom>
        </p:spPr>
      </p:pic>
      <p:sp>
        <p:nvSpPr>
          <p:cNvPr id="7" name="Obdĺžnik 6"/>
          <p:cNvSpPr/>
          <p:nvPr/>
        </p:nvSpPr>
        <p:spPr>
          <a:xfrm>
            <a:off x="6491654" y="3156366"/>
            <a:ext cx="5700346" cy="685059"/>
          </a:xfrm>
          <a:prstGeom prst="rect">
            <a:avLst/>
          </a:prstGeom>
        </p:spPr>
        <p:txBody>
          <a:bodyPr wrap="square">
            <a:spAutoFit/>
          </a:bodyPr>
          <a:lstStyle/>
          <a:p>
            <a:pPr>
              <a:lnSpc>
                <a:spcPct val="107000"/>
              </a:lnSpc>
              <a:spcAft>
                <a:spcPts val="800"/>
              </a:spcAft>
            </a:pPr>
            <a:r>
              <a:rPr lang="sk-SK" dirty="0">
                <a:latin typeface="Calibri" panose="020F0502020204030204" pitchFamily="34" charset="0"/>
                <a:ea typeface="Calibri" panose="020F0502020204030204" pitchFamily="34" charset="0"/>
                <a:cs typeface="Times New Roman" panose="02020603050405020304" pitchFamily="18" charset="0"/>
              </a:rPr>
              <a:t>Titulná stránka portálu SMI2 z utorka rána, preložené Google </a:t>
            </a:r>
            <a:r>
              <a:rPr lang="sk-SK" dirty="0" err="1">
                <a:latin typeface="Calibri" panose="020F0502020204030204" pitchFamily="34" charset="0"/>
                <a:ea typeface="Calibri" panose="020F0502020204030204" pitchFamily="34" charset="0"/>
                <a:cs typeface="Times New Roman" panose="02020603050405020304" pitchFamily="18" charset="0"/>
              </a:rPr>
              <a:t>Translatorom</a:t>
            </a:r>
            <a:r>
              <a:rPr lang="sk-SK" dirty="0">
                <a:latin typeface="Calibri" panose="020F0502020204030204" pitchFamily="34" charset="0"/>
                <a:ea typeface="Calibri" panose="020F0502020204030204" pitchFamily="34" charset="0"/>
                <a:cs typeface="Times New Roman" panose="02020603050405020304" pitchFamily="18" charset="0"/>
              </a:rPr>
              <a:t>. </a:t>
            </a:r>
            <a:r>
              <a:rPr lang="sk-SK" dirty="0" err="1">
                <a:latin typeface="Calibri" panose="020F0502020204030204" pitchFamily="34" charset="0"/>
                <a:ea typeface="Calibri" panose="020F0502020204030204" pitchFamily="34" charset="0"/>
                <a:cs typeface="Times New Roman" panose="02020603050405020304" pitchFamily="18" charset="0"/>
              </a:rPr>
              <a:t>Reprofoto</a:t>
            </a:r>
            <a:r>
              <a:rPr lang="sk-SK" dirty="0">
                <a:latin typeface="Calibri" panose="020F0502020204030204" pitchFamily="34" charset="0"/>
                <a:ea typeface="Calibri" panose="020F0502020204030204" pitchFamily="34" charset="0"/>
                <a:cs typeface="Times New Roman" panose="02020603050405020304" pitchFamily="18" charset="0"/>
              </a:rPr>
              <a:t> – N</a:t>
            </a:r>
          </a:p>
        </p:txBody>
      </p:sp>
    </p:spTree>
    <p:extLst>
      <p:ext uri="{BB962C8B-B14F-4D97-AF65-F5344CB8AC3E}">
        <p14:creationId xmlns:p14="http://schemas.microsoft.com/office/powerpoint/2010/main" val="10131461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577362" y="388520"/>
            <a:ext cx="6808176" cy="6294415"/>
          </a:xfrm>
          <a:prstGeom prst="rect">
            <a:avLst/>
          </a:prstGeom>
        </p:spPr>
        <p:txBody>
          <a:bodyPr wrap="square">
            <a:spAutoFit/>
          </a:bodyPr>
          <a:lstStyle/>
          <a:p>
            <a:pPr>
              <a:lnSpc>
                <a:spcPct val="107000"/>
              </a:lnSpc>
              <a:spcAft>
                <a:spcPts val="0"/>
              </a:spcAft>
            </a:pPr>
            <a:r>
              <a:rPr lang="sk-SK" kern="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https://</a:t>
            </a:r>
            <a:r>
              <a:rPr lang="sk-SK" sz="1400" kern="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dennikn.sk/2702344/pribeh-placucej-kravy-a-ukrizovany-chlapec-ako-ruska-propaganda-vykresluje-ukrajinu-a-europu/ </a:t>
            </a:r>
          </a:p>
          <a:p>
            <a:pPr>
              <a:lnSpc>
                <a:spcPct val="107000"/>
              </a:lnSpc>
              <a:spcAft>
                <a:spcPts val="0"/>
              </a:spcAft>
            </a:pPr>
            <a:endParaRPr lang="sk-SK" sz="1400" kern="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pPr>
            <a:r>
              <a:rPr lang="sk-SK" sz="1400" b="1" dirty="0"/>
              <a:t>Ukrižovaný chlapec a príbeh plačúcej kravy. Ako ruská propaganda vykresľuje Ukrajinu a Európu</a:t>
            </a:r>
          </a:p>
          <a:p>
            <a:pPr>
              <a:lnSpc>
                <a:spcPct val="107000"/>
              </a:lnSpc>
            </a:pPr>
            <a:endParaRPr lang="sk-SK" sz="1400" dirty="0"/>
          </a:p>
          <a:p>
            <a:pPr>
              <a:lnSpc>
                <a:spcPct val="107000"/>
              </a:lnSpc>
            </a:pPr>
            <a:r>
              <a:rPr lang="sk-SK" sz="1400" dirty="0"/>
              <a:t>V júli roku 2014 ruská štátna televízia, konkrétne </a:t>
            </a:r>
            <a:r>
              <a:rPr lang="sk-SK" sz="1400" dirty="0" err="1">
                <a:hlinkClick r:id="rId3"/>
              </a:rPr>
              <a:t>Pervyj</a:t>
            </a:r>
            <a:r>
              <a:rPr lang="sk-SK" sz="1400" dirty="0">
                <a:hlinkClick r:id="rId3"/>
              </a:rPr>
              <a:t> </a:t>
            </a:r>
            <a:r>
              <a:rPr lang="sk-SK" sz="1400" dirty="0" err="1">
                <a:hlinkClick r:id="rId3"/>
              </a:rPr>
              <a:t>kanal</a:t>
            </a:r>
            <a:r>
              <a:rPr lang="sk-SK" sz="1400" dirty="0"/>
              <a:t>, zverejnila reportáž založenú na výpovedi ženy, ktorú predstavila ako Ukrajinku Galinu </a:t>
            </a:r>
            <a:r>
              <a:rPr lang="sk-SK" sz="1400" dirty="0" err="1"/>
              <a:t>Pyšňakovú</a:t>
            </a:r>
            <a:r>
              <a:rPr lang="sk-SK" sz="1400" dirty="0"/>
              <a:t> zo </a:t>
            </a:r>
            <a:r>
              <a:rPr lang="sk-SK" sz="1400" dirty="0" err="1"/>
              <a:t>Slavjanska</a:t>
            </a:r>
            <a:r>
              <a:rPr lang="sk-SK" sz="1400" dirty="0"/>
              <a:t>, matku štyroch detí.</a:t>
            </a:r>
          </a:p>
          <a:p>
            <a:r>
              <a:rPr lang="sk-SK" sz="1400" dirty="0"/>
              <a:t>Podrobne opísala, ako vraj na Leninovom námestí ukrajinskí ozbrojenci ukrižovali trojročného chlapca priamo na informačnej tabuli miestnej administratívy. A to pred zrakmi jeho matky. „Ako je toto dnes v centre Európy možné?“ zdesene reagovala moderátorka ruskej televízie a kládla dôraz na slovo „Európa“.</a:t>
            </a:r>
          </a:p>
          <a:p>
            <a:r>
              <a:rPr lang="sk-SK" sz="1400" dirty="0"/>
              <a:t>Príbeh, ktorý tento rok v lete oslávi osem rokov, sa stal symbolom ruskej propagandy i príkladom, aká dokáže byť hrubá, primitívna a nevyberavá. Ale aj účinná. Pretože táto mnohokrát vyvrátená kauza žije v ruských mysliach aj médiách ďalej.</a:t>
            </a:r>
          </a:p>
          <a:p>
            <a:endParaRPr lang="sk-SK" sz="1400" dirty="0"/>
          </a:p>
          <a:p>
            <a:pPr>
              <a:lnSpc>
                <a:spcPct val="107000"/>
              </a:lnSpc>
            </a:pPr>
            <a:r>
              <a:rPr lang="sk-SK" sz="1400" dirty="0"/>
              <a:t>Témy ruskej propagandy vo vzťahu k Ukrajine zostávajú teda v posledných ôsmich rokoch prakticky rovnaké. Najpopulárnejšie sú emóciami nabité príbehy z kategórie „neuveriteľné, ale stalo sa nášmu susedovi“ – ​​od seriózne vyzerajúcich komentárov a reportáží až po správy budiace u časti čitateľov skôr smiech než obavy. Napríklad populárny príbeh kravy, ktorá </a:t>
            </a:r>
            <a:r>
              <a:rPr lang="sk-SK" sz="1400" dirty="0">
                <a:hlinkClick r:id="rId4"/>
              </a:rPr>
              <a:t>plakala</a:t>
            </a:r>
            <a:r>
              <a:rPr lang="sk-SK" sz="1400" dirty="0"/>
              <a:t> pri pohľade na zverstvá páchané „ukrajinskými fašistami“, alebo tragédia znásilnenej dôchodkyne trpiacej epilepsiou.</a:t>
            </a:r>
          </a:p>
          <a:p>
            <a:pPr>
              <a:lnSpc>
                <a:spcPct val="107000"/>
              </a:lnSpc>
            </a:pPr>
            <a:endParaRPr lang="sk-SK" sz="1400" dirty="0"/>
          </a:p>
          <a:p>
            <a:pPr>
              <a:lnSpc>
                <a:spcPct val="107000"/>
              </a:lnSpc>
            </a:pPr>
            <a:r>
              <a:rPr lang="sk-SK" sz="1400" dirty="0"/>
              <a:t>Európsku úniu ruské médiá opisujú ako rozhádaný spolok, v ktorom majú hlavné slovo homosexuáli, Židia, poprípade homosexuálni Židia.</a:t>
            </a:r>
          </a:p>
          <a:p>
            <a:pPr>
              <a:lnSpc>
                <a:spcPct val="107000"/>
              </a:lnSpc>
              <a:spcAft>
                <a:spcPts val="0"/>
              </a:spcAft>
            </a:pPr>
            <a:endParaRPr lang="sk-SK"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Obrázok 3"/>
          <p:cNvPicPr>
            <a:picLocks noChangeAspect="1"/>
          </p:cNvPicPr>
          <p:nvPr/>
        </p:nvPicPr>
        <p:blipFill>
          <a:blip r:embed="rId5"/>
          <a:stretch>
            <a:fillRect/>
          </a:stretch>
        </p:blipFill>
        <p:spPr>
          <a:xfrm>
            <a:off x="7470137" y="473648"/>
            <a:ext cx="3670110" cy="1883827"/>
          </a:xfrm>
          <a:prstGeom prst="rect">
            <a:avLst/>
          </a:prstGeom>
        </p:spPr>
      </p:pic>
    </p:spTree>
    <p:extLst>
      <p:ext uri="{BB962C8B-B14F-4D97-AF65-F5344CB8AC3E}">
        <p14:creationId xmlns:p14="http://schemas.microsoft.com/office/powerpoint/2010/main" val="17486165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440267" y="237067"/>
            <a:ext cx="11311466" cy="6147837"/>
          </a:xfrm>
          <a:prstGeom prst="rect">
            <a:avLst/>
          </a:prstGeom>
        </p:spPr>
        <p:txBody>
          <a:bodyPr wrap="square">
            <a:spAutoFit/>
          </a:bodyPr>
          <a:lstStyle/>
          <a:p>
            <a:pPr>
              <a:lnSpc>
                <a:spcPct val="107000"/>
              </a:lnSpc>
              <a:spcAft>
                <a:spcPts val="1200"/>
              </a:spcAft>
            </a:pPr>
            <a:r>
              <a:rPr lang="sk-SK" sz="1600" b="1" dirty="0">
                <a:solidFill>
                  <a:srgbClr val="000000"/>
                </a:solidFill>
                <a:latin typeface="Courier"/>
                <a:ea typeface="Times New Roman" panose="02020603050405020304" pitchFamily="18" charset="0"/>
                <a:cs typeface="Times New Roman" panose="02020603050405020304" pitchFamily="18" charset="0"/>
              </a:rPr>
              <a:t>Samozvaná Donecká a </a:t>
            </a:r>
            <a:r>
              <a:rPr lang="sk-SK" sz="1600" b="1" dirty="0" err="1">
                <a:solidFill>
                  <a:srgbClr val="000000"/>
                </a:solidFill>
                <a:latin typeface="Courier"/>
                <a:ea typeface="Times New Roman" panose="02020603050405020304" pitchFamily="18" charset="0"/>
                <a:cs typeface="Times New Roman" panose="02020603050405020304" pitchFamily="18" charset="0"/>
              </a:rPr>
              <a:t>Luhanská</a:t>
            </a:r>
            <a:r>
              <a:rPr lang="sk-SK" sz="1600" b="1" dirty="0">
                <a:solidFill>
                  <a:srgbClr val="000000"/>
                </a:solidFill>
                <a:latin typeface="Courier"/>
                <a:ea typeface="Times New Roman" panose="02020603050405020304" pitchFamily="18" charset="0"/>
                <a:cs typeface="Times New Roman" panose="02020603050405020304" pitchFamily="18" charset="0"/>
              </a:rPr>
              <a:t> ľudová republika na východe Ukrajiny oznámili, že </a:t>
            </a:r>
            <a:r>
              <a:rPr lang="sk-SK" sz="1600" b="1" dirty="0">
                <a:solidFill>
                  <a:srgbClr val="00B0F0"/>
                </a:solidFill>
                <a:latin typeface="Courier"/>
                <a:ea typeface="Times New Roman" panose="02020603050405020304" pitchFamily="18" charset="0"/>
                <a:cs typeface="Times New Roman" panose="02020603050405020304" pitchFamily="18" charset="0"/>
              </a:rPr>
              <a:t>zablokovali prístup k sociálnym sieťam Facebook a </a:t>
            </a:r>
            <a:r>
              <a:rPr lang="sk-SK" sz="1600" b="1" dirty="0" err="1">
                <a:solidFill>
                  <a:srgbClr val="00B0F0"/>
                </a:solidFill>
                <a:latin typeface="Courier"/>
                <a:ea typeface="Times New Roman" panose="02020603050405020304" pitchFamily="18" charset="0"/>
                <a:cs typeface="Times New Roman" panose="02020603050405020304" pitchFamily="18" charset="0"/>
              </a:rPr>
              <a:t>Instagram</a:t>
            </a:r>
            <a:r>
              <a:rPr lang="sk-SK" sz="1600" b="1" dirty="0">
                <a:solidFill>
                  <a:srgbClr val="000000"/>
                </a:solidFill>
                <a:latin typeface="Courier"/>
                <a:ea typeface="Times New Roman" panose="02020603050405020304" pitchFamily="18" charset="0"/>
                <a:cs typeface="Times New Roman" panose="02020603050405020304" pitchFamily="18" charset="0"/>
              </a:rPr>
              <a:t>, čím sa pripojili k politike Ruska, ktoré tieto americké sociálne siete zakázalo už skôr. TASR o tom informuje na základe správy agentúry Reuters.</a:t>
            </a:r>
            <a:br>
              <a:rPr lang="sk-SK" sz="1600" b="1" dirty="0">
                <a:solidFill>
                  <a:srgbClr val="000000"/>
                </a:solidFill>
                <a:latin typeface="Courier"/>
                <a:ea typeface="Times New Roman" panose="02020603050405020304" pitchFamily="18" charset="0"/>
                <a:cs typeface="Times New Roman" panose="02020603050405020304" pitchFamily="18" charset="0"/>
              </a:rPr>
            </a:br>
            <a:r>
              <a:rPr lang="sk-SK" sz="1600" b="1" dirty="0">
                <a:solidFill>
                  <a:srgbClr val="000000"/>
                </a:solidFill>
                <a:latin typeface="Courier"/>
                <a:ea typeface="Times New Roman" panose="02020603050405020304" pitchFamily="18" charset="0"/>
                <a:cs typeface="Times New Roman" panose="02020603050405020304" pitchFamily="18" charset="0"/>
              </a:rPr>
              <a:t>"Prístup k informačným zdrojom americkej spoločnosti </a:t>
            </a:r>
            <a:r>
              <a:rPr lang="sk-SK" sz="1600" b="1" dirty="0" err="1">
                <a:solidFill>
                  <a:srgbClr val="000000"/>
                </a:solidFill>
                <a:latin typeface="Courier"/>
                <a:ea typeface="Times New Roman" panose="02020603050405020304" pitchFamily="18" charset="0"/>
                <a:cs typeface="Times New Roman" panose="02020603050405020304" pitchFamily="18" charset="0"/>
              </a:rPr>
              <a:t>Meta</a:t>
            </a:r>
            <a:r>
              <a:rPr lang="sk-SK" sz="1600" b="1" dirty="0">
                <a:solidFill>
                  <a:srgbClr val="000000"/>
                </a:solidFill>
                <a:latin typeface="Courier"/>
                <a:ea typeface="Times New Roman" panose="02020603050405020304" pitchFamily="18" charset="0"/>
                <a:cs typeface="Times New Roman" panose="02020603050405020304" pitchFamily="18" charset="0"/>
              </a:rPr>
              <a:t>, ktorá na svojich sociálnych sieťach povoľuje vyzývanie na násilie voči rusky hovoriacim užívateľom, bol zablokovaný... V súvislosti s týmto je na území republiky zablokovaný prístup k Facebooku a </a:t>
            </a:r>
            <a:r>
              <a:rPr lang="sk-SK" sz="1600" b="1" dirty="0" err="1">
                <a:solidFill>
                  <a:srgbClr val="000000"/>
                </a:solidFill>
                <a:latin typeface="Courier"/>
                <a:ea typeface="Times New Roman" panose="02020603050405020304" pitchFamily="18" charset="0"/>
                <a:cs typeface="Times New Roman" panose="02020603050405020304" pitchFamily="18" charset="0"/>
              </a:rPr>
              <a:t>Instagramu</a:t>
            </a:r>
            <a:r>
              <a:rPr lang="sk-SK" sz="1600" b="1" dirty="0">
                <a:solidFill>
                  <a:srgbClr val="000000"/>
                </a:solidFill>
                <a:latin typeface="Courier"/>
                <a:ea typeface="Times New Roman" panose="02020603050405020304" pitchFamily="18" charset="0"/>
                <a:cs typeface="Times New Roman" panose="02020603050405020304" pitchFamily="18" charset="0"/>
              </a:rPr>
              <a:t>," uviedlo ministerstvo pre komunikáciu Doneckej ľudovej republiky (DĽR).</a:t>
            </a:r>
            <a:br>
              <a:rPr lang="sk-SK" sz="1600" b="1" dirty="0">
                <a:solidFill>
                  <a:srgbClr val="000000"/>
                </a:solidFill>
                <a:latin typeface="Courier"/>
                <a:ea typeface="Times New Roman" panose="02020603050405020304" pitchFamily="18" charset="0"/>
                <a:cs typeface="Times New Roman" panose="02020603050405020304" pitchFamily="18" charset="0"/>
              </a:rPr>
            </a:br>
            <a:r>
              <a:rPr lang="sk-SK" sz="1600" b="1" dirty="0">
                <a:solidFill>
                  <a:srgbClr val="000000"/>
                </a:solidFill>
                <a:latin typeface="Courier"/>
                <a:ea typeface="Times New Roman" panose="02020603050405020304" pitchFamily="18" charset="0"/>
                <a:cs typeface="Times New Roman" panose="02020603050405020304" pitchFamily="18" charset="0"/>
              </a:rPr>
              <a:t>V samostatnom vyhlásení informovalo o podobnom opatrení aj ministerstvo pre komunikáciu </a:t>
            </a:r>
            <a:r>
              <a:rPr lang="sk-SK" sz="1600" b="1" dirty="0" err="1">
                <a:solidFill>
                  <a:srgbClr val="000000"/>
                </a:solidFill>
                <a:latin typeface="Courier"/>
                <a:ea typeface="Times New Roman" panose="02020603050405020304" pitchFamily="18" charset="0"/>
                <a:cs typeface="Times New Roman" panose="02020603050405020304" pitchFamily="18" charset="0"/>
              </a:rPr>
              <a:t>Luhanskej</a:t>
            </a:r>
            <a:r>
              <a:rPr lang="sk-SK" sz="1600" b="1" dirty="0">
                <a:solidFill>
                  <a:srgbClr val="000000"/>
                </a:solidFill>
                <a:latin typeface="Courier"/>
                <a:ea typeface="Times New Roman" panose="02020603050405020304" pitchFamily="18" charset="0"/>
                <a:cs typeface="Times New Roman" panose="02020603050405020304" pitchFamily="18" charset="0"/>
              </a:rPr>
              <a:t> ľudovej republiky (LĽR).</a:t>
            </a:r>
            <a:br>
              <a:rPr lang="sk-SK" sz="1600" b="1" dirty="0">
                <a:solidFill>
                  <a:srgbClr val="000000"/>
                </a:solidFill>
                <a:latin typeface="Courier"/>
                <a:ea typeface="Times New Roman" panose="02020603050405020304" pitchFamily="18" charset="0"/>
                <a:cs typeface="Times New Roman" panose="02020603050405020304" pitchFamily="18" charset="0"/>
              </a:rPr>
            </a:br>
            <a:r>
              <a:rPr lang="sk-SK" sz="1600" b="1" dirty="0">
                <a:solidFill>
                  <a:srgbClr val="000000"/>
                </a:solidFill>
                <a:latin typeface="Courier"/>
                <a:ea typeface="Times New Roman" panose="02020603050405020304" pitchFamily="18" charset="0"/>
                <a:cs typeface="Times New Roman" panose="02020603050405020304" pitchFamily="18" charset="0"/>
              </a:rPr>
              <a:t>Rusko zakázalo Facebook a </a:t>
            </a:r>
            <a:r>
              <a:rPr lang="sk-SK" sz="1600" b="1" dirty="0" err="1">
                <a:solidFill>
                  <a:srgbClr val="000000"/>
                </a:solidFill>
                <a:latin typeface="Courier"/>
                <a:ea typeface="Times New Roman" panose="02020603050405020304" pitchFamily="18" charset="0"/>
                <a:cs typeface="Times New Roman" panose="02020603050405020304" pitchFamily="18" charset="0"/>
              </a:rPr>
              <a:t>Instagram</a:t>
            </a:r>
            <a:r>
              <a:rPr lang="sk-SK" sz="1600" b="1" dirty="0">
                <a:solidFill>
                  <a:srgbClr val="000000"/>
                </a:solidFill>
                <a:latin typeface="Courier"/>
                <a:ea typeface="Times New Roman" panose="02020603050405020304" pitchFamily="18" charset="0"/>
                <a:cs typeface="Times New Roman" panose="02020603050405020304" pitchFamily="18" charset="0"/>
              </a:rPr>
              <a:t> v marci po tom, ako ruský súd uznal spoločnosť </a:t>
            </a:r>
            <a:r>
              <a:rPr lang="sk-SK" sz="1600" b="1" dirty="0" err="1">
                <a:solidFill>
                  <a:srgbClr val="000000"/>
                </a:solidFill>
                <a:latin typeface="Courier"/>
                <a:ea typeface="Times New Roman" panose="02020603050405020304" pitchFamily="18" charset="0"/>
                <a:cs typeface="Times New Roman" panose="02020603050405020304" pitchFamily="18" charset="0"/>
              </a:rPr>
              <a:t>Meta</a:t>
            </a:r>
            <a:r>
              <a:rPr lang="sk-SK" sz="1600" b="1" dirty="0">
                <a:solidFill>
                  <a:srgbClr val="000000"/>
                </a:solidFill>
                <a:latin typeface="Courier"/>
                <a:ea typeface="Times New Roman" panose="02020603050405020304" pitchFamily="18" charset="0"/>
                <a:cs typeface="Times New Roman" panose="02020603050405020304" pitchFamily="18" charset="0"/>
              </a:rPr>
              <a:t>, ktorá je materskou spoločnosťou týchto dvoch sociálnych sietí, za vinnú z "extrémistickej aktivity". Moskva pritom už o niečo skôr obmedzila prístup na Facebook, pretože naň mali obmedzený prístup ruské médiá.</a:t>
            </a:r>
            <a:br>
              <a:rPr lang="sk-SK" sz="1600" b="1" dirty="0">
                <a:solidFill>
                  <a:srgbClr val="000000"/>
                </a:solidFill>
                <a:latin typeface="Courier"/>
                <a:ea typeface="Times New Roman" panose="02020603050405020304" pitchFamily="18" charset="0"/>
                <a:cs typeface="Times New Roman" panose="02020603050405020304" pitchFamily="18" charset="0"/>
              </a:rPr>
            </a:br>
            <a:r>
              <a:rPr lang="sk-SK" sz="1600" b="1" dirty="0">
                <a:solidFill>
                  <a:srgbClr val="000000"/>
                </a:solidFill>
                <a:latin typeface="Courier"/>
                <a:ea typeface="Times New Roman" panose="02020603050405020304" pitchFamily="18" charset="0"/>
                <a:cs typeface="Times New Roman" panose="02020603050405020304" pitchFamily="18" charset="0"/>
              </a:rPr>
              <a:t>Zákaz </a:t>
            </a:r>
            <a:r>
              <a:rPr lang="sk-SK" sz="1600" b="1" dirty="0" err="1">
                <a:solidFill>
                  <a:srgbClr val="000000"/>
                </a:solidFill>
                <a:latin typeface="Courier"/>
                <a:ea typeface="Times New Roman" panose="02020603050405020304" pitchFamily="18" charset="0"/>
                <a:cs typeface="Times New Roman" panose="02020603050405020304" pitchFamily="18" charset="0"/>
              </a:rPr>
              <a:t>Instagramu</a:t>
            </a:r>
            <a:r>
              <a:rPr lang="sk-SK" sz="1600" b="1" dirty="0">
                <a:solidFill>
                  <a:srgbClr val="000000"/>
                </a:solidFill>
                <a:latin typeface="Courier"/>
                <a:ea typeface="Times New Roman" panose="02020603050405020304" pitchFamily="18" charset="0"/>
                <a:cs typeface="Times New Roman" panose="02020603050405020304" pitchFamily="18" charset="0"/>
              </a:rPr>
              <a:t> súvisí aj s rozhodnutím spoločnosti </a:t>
            </a:r>
            <a:r>
              <a:rPr lang="sk-SK" sz="1600" b="1" dirty="0" err="1">
                <a:solidFill>
                  <a:srgbClr val="000000"/>
                </a:solidFill>
                <a:latin typeface="Courier"/>
                <a:ea typeface="Times New Roman" panose="02020603050405020304" pitchFamily="18" charset="0"/>
                <a:cs typeface="Times New Roman" panose="02020603050405020304" pitchFamily="18" charset="0"/>
              </a:rPr>
              <a:t>Meta</a:t>
            </a:r>
            <a:r>
              <a:rPr lang="sk-SK" sz="1600" b="1" dirty="0">
                <a:solidFill>
                  <a:srgbClr val="000000"/>
                </a:solidFill>
                <a:latin typeface="Courier"/>
                <a:ea typeface="Times New Roman" panose="02020603050405020304" pitchFamily="18" charset="0"/>
                <a:cs typeface="Times New Roman" panose="02020603050405020304" pitchFamily="18" charset="0"/>
              </a:rPr>
              <a:t>, ktorá v marci oznámila, že užívateľom jej sociálnych sieti na Ukrajine dočasne umožní zverejňovať správy typu "Smrť ruským útočníkom".</a:t>
            </a:r>
            <a:br>
              <a:rPr lang="sk-SK" sz="1600" b="1" dirty="0">
                <a:solidFill>
                  <a:srgbClr val="000000"/>
                </a:solidFill>
                <a:latin typeface="Courier"/>
                <a:ea typeface="Times New Roman" panose="02020603050405020304" pitchFamily="18" charset="0"/>
                <a:cs typeface="Times New Roman" panose="02020603050405020304" pitchFamily="18" charset="0"/>
              </a:rPr>
            </a:br>
            <a:r>
              <a:rPr lang="sk-SK" sz="1600" b="1" dirty="0">
                <a:solidFill>
                  <a:srgbClr val="000000"/>
                </a:solidFill>
                <a:latin typeface="Courier"/>
                <a:ea typeface="Times New Roman" panose="02020603050405020304" pitchFamily="18" charset="0"/>
                <a:cs typeface="Times New Roman" panose="02020603050405020304" pitchFamily="18" charset="0"/>
              </a:rPr>
              <a:t>Rusko uznalo Doneckú a </a:t>
            </a:r>
            <a:r>
              <a:rPr lang="sk-SK" sz="1600" b="1" dirty="0" err="1">
                <a:solidFill>
                  <a:srgbClr val="000000"/>
                </a:solidFill>
                <a:latin typeface="Courier"/>
                <a:ea typeface="Times New Roman" panose="02020603050405020304" pitchFamily="18" charset="0"/>
                <a:cs typeface="Times New Roman" panose="02020603050405020304" pitchFamily="18" charset="0"/>
              </a:rPr>
              <a:t>Luhanskú</a:t>
            </a:r>
            <a:r>
              <a:rPr lang="sk-SK" sz="1600" b="1" dirty="0">
                <a:solidFill>
                  <a:srgbClr val="000000"/>
                </a:solidFill>
                <a:latin typeface="Courier"/>
                <a:ea typeface="Times New Roman" panose="02020603050405020304" pitchFamily="18" charset="0"/>
                <a:cs typeface="Times New Roman" panose="02020603050405020304" pitchFamily="18" charset="0"/>
              </a:rPr>
              <a:t> ľudovú republiku za nezávislé štáty krátko pred začiatkom vojenskej invázie na Ukrajinu, ktorej cieľom je podľa Moskvy okrem iného aj ochrániť rusky hovoriacich obyvateľov Ukrajiny. Tieto separatistické ukrajinské regióny majú s Ruskom blízke vzťahy odvtedy, čo podporili ruskú anexiu Krymu v roku 2014. Moskva oba regióny, ktoré spolu tvoria Donbas, finančne podporuje, na ich území sa používa rubeľ a na miestnych školách sa vyučuje podľa ruských učebných osnov, píše Reuters.</a:t>
            </a:r>
            <a:endParaRPr lang="sk-SK"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417475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326717" y="3147647"/>
            <a:ext cx="11458883" cy="4480970"/>
          </a:xfrm>
          <a:prstGeom prst="rect">
            <a:avLst/>
          </a:prstGeom>
        </p:spPr>
        <p:txBody>
          <a:bodyPr wrap="square">
            <a:spAutoFit/>
          </a:bodyPr>
          <a:lstStyle/>
          <a:p>
            <a:pPr>
              <a:lnSpc>
                <a:spcPct val="107000"/>
              </a:lnSpc>
              <a:spcAft>
                <a:spcPts val="800"/>
              </a:spcAft>
            </a:pPr>
            <a:r>
              <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https://medialne.trend.sk/internet/anonymous-hackli-dve-streamovacie-sluzby-namiesto-filmov-ukazali-vojnu-ukrajine?itm_site=medialne&amp;itm_template=hp&amp;itm_modul=topbox&amp;itm_position=1</a:t>
            </a:r>
            <a:endParaRPr lang="sk-SK" dirty="0">
              <a:latin typeface="Calibri" panose="020F0502020204030204" pitchFamily="34" charset="0"/>
              <a:ea typeface="Calibri" panose="020F0502020204030204" pitchFamily="34" charset="0"/>
              <a:cs typeface="Times New Roman" panose="02020603050405020304" pitchFamily="18" charset="0"/>
            </a:endParaRPr>
          </a:p>
          <a:p>
            <a:pPr fontAlgn="base"/>
            <a:r>
              <a:rPr lang="sk-SK" sz="2000" b="1" spc="-30" dirty="0" err="1">
                <a:solidFill>
                  <a:srgbClr val="000000"/>
                </a:solidFill>
                <a:latin typeface="Times New Roman" panose="02020603050405020304" pitchFamily="18" charset="0"/>
                <a:ea typeface="Times New Roman" panose="02020603050405020304" pitchFamily="18" charset="0"/>
              </a:rPr>
              <a:t>Anonymous</a:t>
            </a:r>
            <a:r>
              <a:rPr lang="sk-SK" sz="2000" b="1" spc="-30" dirty="0">
                <a:solidFill>
                  <a:srgbClr val="000000"/>
                </a:solidFill>
                <a:latin typeface="Times New Roman" panose="02020603050405020304" pitchFamily="18" charset="0"/>
                <a:ea typeface="Times New Roman" panose="02020603050405020304" pitchFamily="18" charset="0"/>
              </a:rPr>
              <a:t> </a:t>
            </a:r>
            <a:r>
              <a:rPr lang="sk-SK" sz="2000" b="1" spc="-30" dirty="0" err="1">
                <a:solidFill>
                  <a:srgbClr val="000000"/>
                </a:solidFill>
                <a:latin typeface="Times New Roman" panose="02020603050405020304" pitchFamily="18" charset="0"/>
                <a:ea typeface="Times New Roman" panose="02020603050405020304" pitchFamily="18" charset="0"/>
              </a:rPr>
              <a:t>hackli</a:t>
            </a:r>
            <a:r>
              <a:rPr lang="sk-SK" sz="2000" b="1" spc="-30" dirty="0">
                <a:solidFill>
                  <a:srgbClr val="000000"/>
                </a:solidFill>
                <a:latin typeface="Times New Roman" panose="02020603050405020304" pitchFamily="18" charset="0"/>
                <a:ea typeface="Times New Roman" panose="02020603050405020304" pitchFamily="18" charset="0"/>
              </a:rPr>
              <a:t> dve </a:t>
            </a:r>
            <a:r>
              <a:rPr lang="sk-SK" sz="2000" b="1" spc="-30" dirty="0" err="1">
                <a:solidFill>
                  <a:srgbClr val="000000"/>
                </a:solidFill>
                <a:latin typeface="Times New Roman" panose="02020603050405020304" pitchFamily="18" charset="0"/>
                <a:ea typeface="Times New Roman" panose="02020603050405020304" pitchFamily="18" charset="0"/>
              </a:rPr>
              <a:t>streamovacie</a:t>
            </a:r>
            <a:r>
              <a:rPr lang="sk-SK" sz="2000" b="1" spc="-30" dirty="0">
                <a:solidFill>
                  <a:srgbClr val="000000"/>
                </a:solidFill>
                <a:latin typeface="Times New Roman" panose="02020603050405020304" pitchFamily="18" charset="0"/>
                <a:ea typeface="Times New Roman" panose="02020603050405020304" pitchFamily="18" charset="0"/>
              </a:rPr>
              <a:t> služby. Namiesto filmov ukázali vojnu na Ukrajine</a:t>
            </a:r>
          </a:p>
          <a:p>
            <a:pPr fontAlgn="base"/>
            <a:r>
              <a:rPr lang="sk-SK" dirty="0" err="1"/>
              <a:t>Anonymous</a:t>
            </a:r>
            <a:r>
              <a:rPr lang="sk-SK" dirty="0"/>
              <a:t> už raz dostala do vysielania ruských televíznych staníc. Namiesto propagandy pustili ukrajinskú hymnu. „Anonymným“ </a:t>
            </a:r>
            <a:r>
              <a:rPr lang="sk-SK" dirty="0" err="1"/>
              <a:t>hekerom</a:t>
            </a:r>
            <a:r>
              <a:rPr lang="sk-SK" dirty="0"/>
              <a:t> sa to však podarilo znova. Informuje spravodajský portál </a:t>
            </a:r>
            <a:r>
              <a:rPr lang="sk-SK" u="sng" dirty="0">
                <a:hlinkClick r:id="rId3"/>
              </a:rPr>
              <a:t>živé.aktuality.sk.</a:t>
            </a:r>
            <a:endParaRPr lang="sk-SK" dirty="0"/>
          </a:p>
          <a:p>
            <a:pPr fontAlgn="base"/>
            <a:r>
              <a:rPr lang="sk-SK" dirty="0"/>
              <a:t>Tentokrát sa ich cieľom stali </a:t>
            </a:r>
            <a:r>
              <a:rPr lang="sk-SK" dirty="0" err="1"/>
              <a:t>streamovacie</a:t>
            </a:r>
            <a:r>
              <a:rPr lang="sk-SK" dirty="0"/>
              <a:t> platformy </a:t>
            </a:r>
            <a:r>
              <a:rPr lang="sk-SK" dirty="0" err="1"/>
              <a:t>Wink</a:t>
            </a:r>
            <a:r>
              <a:rPr lang="sk-SK" dirty="0"/>
              <a:t> a IVI, ktoré sa používajú na vysielanie televízie, či prehrávanie seriálov a filmov. </a:t>
            </a:r>
            <a:r>
              <a:rPr lang="sk-SK" dirty="0" err="1"/>
              <a:t>Hekeri</a:t>
            </a:r>
            <a:r>
              <a:rPr lang="sk-SK" dirty="0"/>
              <a:t> z </a:t>
            </a:r>
            <a:r>
              <a:rPr lang="sk-SK" dirty="0" err="1"/>
              <a:t>Anonymous</a:t>
            </a:r>
            <a:r>
              <a:rPr lang="sk-SK" dirty="0"/>
              <a:t> našli v elektronických službách chybu, a tak namiesto pôvodného obsahu mali diváci televíznych staníc </a:t>
            </a:r>
            <a:r>
              <a:rPr lang="sk-SK" dirty="0" err="1"/>
              <a:t>Russia</a:t>
            </a:r>
            <a:r>
              <a:rPr lang="sk-SK" dirty="0"/>
              <a:t> 24, </a:t>
            </a:r>
            <a:r>
              <a:rPr lang="sk-SK" dirty="0" err="1"/>
              <a:t>Channel</a:t>
            </a:r>
            <a:r>
              <a:rPr lang="sk-SK" dirty="0"/>
              <a:t> </a:t>
            </a:r>
            <a:r>
              <a:rPr lang="sk-SK" dirty="0" err="1"/>
              <a:t>One</a:t>
            </a:r>
            <a:r>
              <a:rPr lang="sk-SK" dirty="0"/>
              <a:t> a </a:t>
            </a:r>
            <a:r>
              <a:rPr lang="sk-SK" dirty="0" err="1"/>
              <a:t>Moscow</a:t>
            </a:r>
            <a:r>
              <a:rPr lang="sk-SK" dirty="0"/>
              <a:t> 24 v rámci služby možnosť vidieť skutočné zábery z vojny na Ukrajine. </a:t>
            </a:r>
          </a:p>
          <a:p>
            <a:pPr fontAlgn="base"/>
            <a:r>
              <a:rPr lang="sk-SK" dirty="0"/>
              <a:t>Skupina svoj úspech zverejnila na sociálnej sieti Twitter a správu podľa spravodajského webu potvrdil aj </a:t>
            </a:r>
            <a:r>
              <a:rPr lang="sk-SK" dirty="0" err="1"/>
              <a:t>Kyiv</a:t>
            </a:r>
            <a:r>
              <a:rPr lang="sk-SK" dirty="0"/>
              <a:t> </a:t>
            </a:r>
            <a:r>
              <a:rPr lang="sk-SK" dirty="0" err="1"/>
              <a:t>Independent</a:t>
            </a:r>
            <a:r>
              <a:rPr lang="sk-SK" dirty="0"/>
              <a:t>.</a:t>
            </a:r>
          </a:p>
          <a:p>
            <a:pPr fontAlgn="base"/>
            <a:r>
              <a:rPr lang="sk-SK" dirty="0" err="1"/>
              <a:t>Anonymous</a:t>
            </a:r>
            <a:r>
              <a:rPr lang="sk-SK" dirty="0"/>
              <a:t> sú skupina </a:t>
            </a:r>
            <a:r>
              <a:rPr lang="sk-SK" dirty="0" err="1"/>
              <a:t>hekerov</a:t>
            </a:r>
            <a:r>
              <a:rPr lang="sk-SK" dirty="0"/>
              <a:t>. Sami sa však skôr označujú za „</a:t>
            </a:r>
            <a:r>
              <a:rPr lang="sk-SK" dirty="0" err="1"/>
              <a:t>hackivistov</a:t>
            </a:r>
            <a:r>
              <a:rPr lang="sk-SK" dirty="0"/>
              <a:t>“, ktorí chcú upozorňovať na nespravodlivosť. V prípade vojny na Ukrajine </a:t>
            </a:r>
            <a:r>
              <a:rPr lang="sk-SK" dirty="0" err="1"/>
              <a:t>vyhlásli</a:t>
            </a:r>
            <a:r>
              <a:rPr lang="sk-SK" dirty="0"/>
              <a:t> Rusku kybernetickú vojnu, dodáva spravodajský portál.</a:t>
            </a:r>
          </a:p>
          <a:p>
            <a:r>
              <a:rPr lang="sk-SK" dirty="0"/>
              <a:t> </a:t>
            </a:r>
          </a:p>
          <a:p>
            <a:pPr fontAlgn="base"/>
            <a:endParaRPr lang="sk-SK" sz="4000" b="1" dirty="0">
              <a:effectLst/>
              <a:latin typeface="Times New Roman" panose="02020603050405020304" pitchFamily="18" charset="0"/>
              <a:ea typeface="Times New Roman" panose="02020603050405020304" pitchFamily="18" charset="0"/>
            </a:endParaRPr>
          </a:p>
        </p:txBody>
      </p:sp>
      <p:pic>
        <p:nvPicPr>
          <p:cNvPr id="8" name="Obrázok 7"/>
          <p:cNvPicPr>
            <a:picLocks noChangeAspect="1"/>
          </p:cNvPicPr>
          <p:nvPr/>
        </p:nvPicPr>
        <p:blipFill rotWithShape="1">
          <a:blip r:embed="rId4"/>
          <a:srcRect t="10706"/>
          <a:stretch/>
        </p:blipFill>
        <p:spPr>
          <a:xfrm>
            <a:off x="3410935" y="35170"/>
            <a:ext cx="4654235" cy="3112477"/>
          </a:xfrm>
          <a:prstGeom prst="rect">
            <a:avLst/>
          </a:prstGeom>
        </p:spPr>
      </p:pic>
    </p:spTree>
    <p:extLst>
      <p:ext uri="{BB962C8B-B14F-4D97-AF65-F5344CB8AC3E}">
        <p14:creationId xmlns:p14="http://schemas.microsoft.com/office/powerpoint/2010/main" val="42103868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406399" y="339053"/>
            <a:ext cx="11108267" cy="6881627"/>
          </a:xfrm>
          <a:prstGeom prst="rect">
            <a:avLst/>
          </a:prstGeom>
        </p:spPr>
        <p:txBody>
          <a:bodyPr wrap="square">
            <a:spAutoFit/>
          </a:bodyPr>
          <a:lstStyle/>
          <a:p>
            <a:pPr>
              <a:lnSpc>
                <a:spcPct val="107000"/>
              </a:lnSpc>
              <a:spcAft>
                <a:spcPts val="800"/>
              </a:spcAft>
            </a:pPr>
            <a:r>
              <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https://denikn.cz/minuta/884993/</a:t>
            </a:r>
            <a:endPar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endParaRPr>
          </a:p>
          <a:p>
            <a:r>
              <a:rPr lang="sk-SK" dirty="0"/>
              <a:t>Ruské </a:t>
            </a:r>
            <a:r>
              <a:rPr lang="sk-SK" dirty="0" err="1"/>
              <a:t>armádě</a:t>
            </a:r>
            <a:r>
              <a:rPr lang="sk-SK" dirty="0"/>
              <a:t> na </a:t>
            </a:r>
            <a:r>
              <a:rPr lang="sk-SK" dirty="0" err="1"/>
              <a:t>Ukrajině</a:t>
            </a:r>
            <a:r>
              <a:rPr lang="sk-SK" dirty="0"/>
              <a:t> velí </a:t>
            </a:r>
            <a:r>
              <a:rPr lang="sk-SK" dirty="0" err="1"/>
              <a:t>dlužníci</a:t>
            </a:r>
            <a:r>
              <a:rPr lang="sk-SK" dirty="0"/>
              <a:t> a piráti </a:t>
            </a:r>
            <a:r>
              <a:rPr lang="sk-SK" dirty="0" err="1"/>
              <a:t>silnic</a:t>
            </a:r>
            <a:endParaRPr lang="sk-SK"/>
          </a:p>
          <a:p>
            <a:endParaRPr lang="sk-SK" b="1" dirty="0"/>
          </a:p>
          <a:p>
            <a:r>
              <a:rPr lang="sk-SK" b="1" dirty="0"/>
              <a:t>Ruskému </a:t>
            </a:r>
            <a:r>
              <a:rPr lang="sk-SK" b="1" dirty="0" err="1"/>
              <a:t>investigativnímu</a:t>
            </a:r>
            <a:r>
              <a:rPr lang="sk-SK" b="1" dirty="0"/>
              <a:t> serveru Projekt </a:t>
            </a:r>
            <a:r>
              <a:rPr lang="sk-SK" b="1" dirty="0" err="1"/>
              <a:t>se</a:t>
            </a:r>
            <a:r>
              <a:rPr lang="sk-SK" b="1" dirty="0"/>
              <a:t> </a:t>
            </a:r>
            <a:r>
              <a:rPr lang="sk-SK" b="1" dirty="0" err="1"/>
              <a:t>podařilo</a:t>
            </a:r>
            <a:r>
              <a:rPr lang="sk-SK" b="1" dirty="0"/>
              <a:t> </a:t>
            </a:r>
            <a:r>
              <a:rPr lang="sk-SK" b="1" dirty="0" err="1"/>
              <a:t>získat</a:t>
            </a:r>
            <a:r>
              <a:rPr lang="sk-SK" b="1" dirty="0"/>
              <a:t> </a:t>
            </a:r>
            <a:r>
              <a:rPr lang="sk-SK" b="1" dirty="0" err="1"/>
              <a:t>jména</a:t>
            </a:r>
            <a:r>
              <a:rPr lang="sk-SK" b="1" dirty="0"/>
              <a:t> 166 ruských </a:t>
            </a:r>
            <a:r>
              <a:rPr lang="sk-SK" b="1" dirty="0" err="1"/>
              <a:t>důstojníků</a:t>
            </a:r>
            <a:r>
              <a:rPr lang="sk-SK" b="1" dirty="0"/>
              <a:t>, </a:t>
            </a:r>
            <a:r>
              <a:rPr lang="sk-SK" b="1" dirty="0" err="1"/>
              <a:t>kteří</a:t>
            </a:r>
            <a:r>
              <a:rPr lang="sk-SK" b="1" dirty="0"/>
              <a:t> </a:t>
            </a:r>
            <a:r>
              <a:rPr lang="sk-SK" b="1" dirty="0" err="1"/>
              <a:t>se</a:t>
            </a:r>
            <a:r>
              <a:rPr lang="sk-SK" b="1" dirty="0"/>
              <a:t> účastní </a:t>
            </a:r>
            <a:r>
              <a:rPr lang="sk-SK" b="1" dirty="0" err="1"/>
              <a:t>války</a:t>
            </a:r>
            <a:r>
              <a:rPr lang="sk-SK" b="1" dirty="0"/>
              <a:t> proti </a:t>
            </a:r>
            <a:r>
              <a:rPr lang="sk-SK" b="1" dirty="0" err="1"/>
              <a:t>Ukrajině</a:t>
            </a:r>
            <a:r>
              <a:rPr lang="sk-SK" b="1" dirty="0"/>
              <a:t>.</a:t>
            </a:r>
            <a:r>
              <a:rPr lang="sk-SK" dirty="0"/>
              <a:t> </a:t>
            </a:r>
            <a:r>
              <a:rPr lang="sk-SK" dirty="0" err="1"/>
              <a:t>Novináři</a:t>
            </a:r>
            <a:r>
              <a:rPr lang="sk-SK" dirty="0"/>
              <a:t> </a:t>
            </a:r>
            <a:r>
              <a:rPr lang="sk-SK" dirty="0" err="1"/>
              <a:t>vytvořili</a:t>
            </a:r>
            <a:r>
              <a:rPr lang="sk-SK" dirty="0"/>
              <a:t> </a:t>
            </a:r>
            <a:r>
              <a:rPr lang="sk-SK" dirty="0" err="1"/>
              <a:t>databázi</a:t>
            </a:r>
            <a:r>
              <a:rPr lang="sk-SK" dirty="0"/>
              <a:t>, </a:t>
            </a:r>
            <a:r>
              <a:rPr lang="sk-SK" dirty="0" err="1"/>
              <a:t>která</a:t>
            </a:r>
            <a:r>
              <a:rPr lang="sk-SK" dirty="0"/>
              <a:t> obsahuje </a:t>
            </a:r>
            <a:r>
              <a:rPr lang="sk-SK" dirty="0" err="1"/>
              <a:t>mj</a:t>
            </a:r>
            <a:r>
              <a:rPr lang="sk-SK" dirty="0"/>
              <a:t>. majetkové </a:t>
            </a:r>
            <a:r>
              <a:rPr lang="sk-SK" dirty="0" err="1"/>
              <a:t>poměry</a:t>
            </a:r>
            <a:r>
              <a:rPr lang="sk-SK" dirty="0"/>
              <a:t> </a:t>
            </a:r>
            <a:r>
              <a:rPr lang="sk-SK" dirty="0" err="1"/>
              <a:t>vojáků</a:t>
            </a:r>
            <a:r>
              <a:rPr lang="sk-SK" dirty="0"/>
              <a:t> </a:t>
            </a:r>
            <a:r>
              <a:rPr lang="sk-SK" dirty="0" err="1"/>
              <a:t>včetně</a:t>
            </a:r>
            <a:r>
              <a:rPr lang="sk-SK" dirty="0"/>
              <a:t> </a:t>
            </a:r>
            <a:r>
              <a:rPr lang="sk-SK" dirty="0" err="1"/>
              <a:t>velkých</a:t>
            </a:r>
            <a:r>
              <a:rPr lang="sk-SK" dirty="0"/>
              <a:t> </a:t>
            </a:r>
            <a:r>
              <a:rPr lang="sk-SK" dirty="0" err="1"/>
              <a:t>dluhů</a:t>
            </a:r>
            <a:r>
              <a:rPr lang="sk-SK" dirty="0"/>
              <a:t>, </a:t>
            </a:r>
            <a:r>
              <a:rPr lang="sk-SK" dirty="0" err="1"/>
              <a:t>které</a:t>
            </a:r>
            <a:r>
              <a:rPr lang="sk-SK" dirty="0"/>
              <a:t> </a:t>
            </a:r>
            <a:r>
              <a:rPr lang="sk-SK" dirty="0" err="1"/>
              <a:t>většina</a:t>
            </a:r>
            <a:r>
              <a:rPr lang="sk-SK" dirty="0"/>
              <a:t> z nich má.</a:t>
            </a:r>
          </a:p>
          <a:p>
            <a:r>
              <a:rPr lang="sk-SK" dirty="0" err="1"/>
              <a:t>Podle</a:t>
            </a:r>
            <a:r>
              <a:rPr lang="sk-SK" dirty="0"/>
              <a:t> </a:t>
            </a:r>
            <a:r>
              <a:rPr lang="sk-SK" dirty="0" err="1"/>
              <a:t>autorů</a:t>
            </a:r>
            <a:r>
              <a:rPr lang="sk-SK" dirty="0"/>
              <a:t> analýzy „Komu mať </a:t>
            </a:r>
            <a:r>
              <a:rPr lang="sk-SK" dirty="0" err="1"/>
              <a:t>rodnaja</a:t>
            </a:r>
            <a:r>
              <a:rPr lang="sk-SK" dirty="0"/>
              <a:t>“ (</a:t>
            </a:r>
            <a:r>
              <a:rPr lang="sk-SK" dirty="0" err="1"/>
              <a:t>jde</a:t>
            </a:r>
            <a:r>
              <a:rPr lang="sk-SK" dirty="0"/>
              <a:t> o variaci ruského </a:t>
            </a:r>
            <a:r>
              <a:rPr lang="sk-SK" dirty="0" err="1"/>
              <a:t>přísloví</a:t>
            </a:r>
            <a:r>
              <a:rPr lang="sk-SK" dirty="0"/>
              <a:t> Pro </a:t>
            </a:r>
            <a:r>
              <a:rPr lang="sk-SK" dirty="0" err="1"/>
              <a:t>někoho</a:t>
            </a:r>
            <a:r>
              <a:rPr lang="sk-SK" dirty="0"/>
              <a:t> </a:t>
            </a:r>
            <a:r>
              <a:rPr lang="sk-SK" dirty="0" err="1"/>
              <a:t>válka</a:t>
            </a:r>
            <a:r>
              <a:rPr lang="sk-SK" dirty="0"/>
              <a:t>, pro </a:t>
            </a:r>
            <a:r>
              <a:rPr lang="sk-SK" dirty="0" err="1"/>
              <a:t>někoho</a:t>
            </a:r>
            <a:r>
              <a:rPr lang="sk-SK" dirty="0"/>
              <a:t> rodná matka), </a:t>
            </a:r>
            <a:r>
              <a:rPr lang="sk-SK" dirty="0" err="1"/>
              <a:t>která</a:t>
            </a:r>
            <a:r>
              <a:rPr lang="sk-SK" dirty="0"/>
              <a:t> má podtitul „</a:t>
            </a:r>
            <a:r>
              <a:rPr lang="sk-SK" dirty="0" err="1"/>
              <a:t>Průvodce</a:t>
            </a:r>
            <a:r>
              <a:rPr lang="sk-SK" dirty="0"/>
              <a:t> po ukrajinské </a:t>
            </a:r>
            <a:r>
              <a:rPr lang="sk-SK" dirty="0" err="1"/>
              <a:t>válce</a:t>
            </a:r>
            <a:r>
              <a:rPr lang="sk-SK" dirty="0"/>
              <a:t>“, životopisy a </a:t>
            </a:r>
            <a:r>
              <a:rPr lang="sk-SK" dirty="0" err="1"/>
              <a:t>další</a:t>
            </a:r>
            <a:r>
              <a:rPr lang="sk-SK" dirty="0"/>
              <a:t> údaje o </a:t>
            </a:r>
            <a:r>
              <a:rPr lang="sk-SK" dirty="0" err="1"/>
              <a:t>velících</a:t>
            </a:r>
            <a:r>
              <a:rPr lang="sk-SK" dirty="0"/>
              <a:t> </a:t>
            </a:r>
            <a:r>
              <a:rPr lang="sk-SK" dirty="0" err="1"/>
              <a:t>důstojnících</a:t>
            </a:r>
            <a:r>
              <a:rPr lang="sk-SK" dirty="0"/>
              <a:t> do </a:t>
            </a:r>
            <a:r>
              <a:rPr lang="sk-SK" dirty="0" err="1"/>
              <a:t>jisté</a:t>
            </a:r>
            <a:r>
              <a:rPr lang="sk-SK" dirty="0"/>
              <a:t> </a:t>
            </a:r>
            <a:r>
              <a:rPr lang="sk-SK" dirty="0" err="1"/>
              <a:t>míry</a:t>
            </a:r>
            <a:r>
              <a:rPr lang="sk-SK" dirty="0"/>
              <a:t> </a:t>
            </a:r>
            <a:r>
              <a:rPr lang="sk-SK" dirty="0" err="1"/>
              <a:t>vysvětlují</a:t>
            </a:r>
            <a:r>
              <a:rPr lang="sk-SK" dirty="0"/>
              <a:t> </a:t>
            </a:r>
            <a:r>
              <a:rPr lang="sk-SK" dirty="0" err="1"/>
              <a:t>některé</a:t>
            </a:r>
            <a:r>
              <a:rPr lang="sk-SK" dirty="0"/>
              <a:t> </a:t>
            </a:r>
            <a:r>
              <a:rPr lang="sk-SK" dirty="0" err="1"/>
              <a:t>válečné</a:t>
            </a:r>
            <a:r>
              <a:rPr lang="sk-SK" dirty="0"/>
              <a:t> zločiny, </a:t>
            </a:r>
            <a:r>
              <a:rPr lang="sk-SK" dirty="0" err="1"/>
              <a:t>kterých</a:t>
            </a:r>
            <a:r>
              <a:rPr lang="sk-SK" dirty="0"/>
              <a:t> </a:t>
            </a:r>
            <a:r>
              <a:rPr lang="sk-SK" dirty="0" err="1"/>
              <a:t>se</a:t>
            </a:r>
            <a:r>
              <a:rPr lang="sk-SK" dirty="0"/>
              <a:t> </a:t>
            </a:r>
            <a:r>
              <a:rPr lang="sk-SK" dirty="0" err="1"/>
              <a:t>ruští</a:t>
            </a:r>
            <a:r>
              <a:rPr lang="sk-SK" dirty="0"/>
              <a:t> </a:t>
            </a:r>
            <a:r>
              <a:rPr lang="sk-SK" dirty="0" err="1"/>
              <a:t>vojáci</a:t>
            </a:r>
            <a:r>
              <a:rPr lang="sk-SK" dirty="0"/>
              <a:t> </a:t>
            </a:r>
            <a:r>
              <a:rPr lang="sk-SK" dirty="0" err="1"/>
              <a:t>dopouštějí</a:t>
            </a:r>
            <a:r>
              <a:rPr lang="sk-SK" dirty="0"/>
              <a:t>.</a:t>
            </a:r>
          </a:p>
          <a:p>
            <a:r>
              <a:rPr lang="sk-SK" dirty="0"/>
              <a:t>V </a:t>
            </a:r>
            <a:r>
              <a:rPr lang="sk-SK" dirty="0" err="1"/>
              <a:t>obsáhlé</a:t>
            </a:r>
            <a:r>
              <a:rPr lang="sk-SK" dirty="0"/>
              <a:t> </a:t>
            </a:r>
            <a:r>
              <a:rPr lang="sk-SK" dirty="0" err="1"/>
              <a:t>databázi</a:t>
            </a:r>
            <a:r>
              <a:rPr lang="sk-SK" dirty="0"/>
              <a:t>, </a:t>
            </a:r>
            <a:r>
              <a:rPr lang="sk-SK" dirty="0" err="1"/>
              <a:t>kterou</a:t>
            </a:r>
            <a:r>
              <a:rPr lang="sk-SK" dirty="0"/>
              <a:t> Projekt </a:t>
            </a:r>
            <a:r>
              <a:rPr lang="sk-SK" dirty="0" err="1"/>
              <a:t>vytvořil</a:t>
            </a:r>
            <a:r>
              <a:rPr lang="sk-SK" dirty="0"/>
              <a:t>, </a:t>
            </a:r>
            <a:r>
              <a:rPr lang="sk-SK" dirty="0" err="1"/>
              <a:t>jsou</a:t>
            </a:r>
            <a:r>
              <a:rPr lang="sk-SK" dirty="0"/>
              <a:t> </a:t>
            </a:r>
            <a:r>
              <a:rPr lang="sk-SK" dirty="0" err="1"/>
              <a:t>jména</a:t>
            </a:r>
            <a:r>
              <a:rPr lang="sk-SK" dirty="0"/>
              <a:t> </a:t>
            </a:r>
            <a:r>
              <a:rPr lang="sk-SK" dirty="0" err="1"/>
              <a:t>velitelů</a:t>
            </a:r>
            <a:r>
              <a:rPr lang="sk-SK" dirty="0"/>
              <a:t> brigád, </a:t>
            </a:r>
            <a:r>
              <a:rPr lang="sk-SK" dirty="0" err="1"/>
              <a:t>pluků</a:t>
            </a:r>
            <a:r>
              <a:rPr lang="sk-SK" dirty="0"/>
              <a:t>, </a:t>
            </a:r>
            <a:r>
              <a:rPr lang="sk-SK" dirty="0" err="1"/>
              <a:t>divizí</a:t>
            </a:r>
            <a:r>
              <a:rPr lang="sk-SK" dirty="0"/>
              <a:t> i armád, a také vysokých </a:t>
            </a:r>
            <a:r>
              <a:rPr lang="sk-SK" dirty="0" err="1"/>
              <a:t>představitelů</a:t>
            </a:r>
            <a:r>
              <a:rPr lang="sk-SK" dirty="0"/>
              <a:t> ministerstva obrany Ruska a </a:t>
            </a:r>
            <a:r>
              <a:rPr lang="sk-SK" dirty="0" err="1"/>
              <a:t>generálního</a:t>
            </a:r>
            <a:r>
              <a:rPr lang="sk-SK" dirty="0"/>
              <a:t> štábu. Jak </a:t>
            </a:r>
            <a:r>
              <a:rPr lang="sk-SK" dirty="0" err="1"/>
              <a:t>uvádějí</a:t>
            </a:r>
            <a:r>
              <a:rPr lang="sk-SK" dirty="0"/>
              <a:t> autorky článku </a:t>
            </a:r>
            <a:r>
              <a:rPr lang="sk-SK" dirty="0" err="1"/>
              <a:t>Jekatěrina</a:t>
            </a:r>
            <a:r>
              <a:rPr lang="sk-SK" dirty="0"/>
              <a:t> </a:t>
            </a:r>
            <a:r>
              <a:rPr lang="sk-SK" dirty="0" err="1"/>
              <a:t>Reznikovová</a:t>
            </a:r>
            <a:r>
              <a:rPr lang="sk-SK" dirty="0"/>
              <a:t> a </a:t>
            </a:r>
            <a:r>
              <a:rPr lang="sk-SK" dirty="0" err="1"/>
              <a:t>Julija</a:t>
            </a:r>
            <a:r>
              <a:rPr lang="sk-SK" dirty="0"/>
              <a:t> </a:t>
            </a:r>
            <a:r>
              <a:rPr lang="sk-SK" dirty="0" err="1"/>
              <a:t>Balachonovová</a:t>
            </a:r>
            <a:r>
              <a:rPr lang="sk-SK" dirty="0"/>
              <a:t>, každý </a:t>
            </a:r>
            <a:r>
              <a:rPr lang="sk-SK" dirty="0" err="1"/>
              <a:t>třetí</a:t>
            </a:r>
            <a:r>
              <a:rPr lang="sk-SK" dirty="0"/>
              <a:t> z </a:t>
            </a:r>
            <a:r>
              <a:rPr lang="sk-SK" dirty="0" err="1"/>
              <a:t>velitelů</a:t>
            </a:r>
            <a:r>
              <a:rPr lang="sk-SK" dirty="0"/>
              <a:t> </a:t>
            </a:r>
            <a:r>
              <a:rPr lang="sk-SK" dirty="0" err="1"/>
              <a:t>střední</a:t>
            </a:r>
            <a:r>
              <a:rPr lang="sk-SK" dirty="0"/>
              <a:t> a vyšší </a:t>
            </a:r>
            <a:r>
              <a:rPr lang="sk-SK" dirty="0" err="1"/>
              <a:t>úrovně</a:t>
            </a:r>
            <a:r>
              <a:rPr lang="sk-SK" dirty="0"/>
              <a:t> má vysoké </a:t>
            </a:r>
            <a:r>
              <a:rPr lang="sk-SK" dirty="0" err="1"/>
              <a:t>dluhy</a:t>
            </a:r>
            <a:r>
              <a:rPr lang="sk-SK" dirty="0"/>
              <a:t> a </a:t>
            </a:r>
            <a:r>
              <a:rPr lang="sk-SK" dirty="0" err="1"/>
              <a:t>mnozí</a:t>
            </a:r>
            <a:r>
              <a:rPr lang="sk-SK" dirty="0"/>
              <a:t> </a:t>
            </a:r>
            <a:r>
              <a:rPr lang="sk-SK" dirty="0" err="1"/>
              <a:t>se</a:t>
            </a:r>
            <a:r>
              <a:rPr lang="sk-SK" dirty="0"/>
              <a:t> </a:t>
            </a:r>
            <a:r>
              <a:rPr lang="sk-SK" dirty="0" err="1"/>
              <a:t>opakovaně</a:t>
            </a:r>
            <a:r>
              <a:rPr lang="sk-SK" dirty="0"/>
              <a:t> dopustili závažných </a:t>
            </a:r>
            <a:r>
              <a:rPr lang="sk-SK" dirty="0" err="1"/>
              <a:t>dopravních</a:t>
            </a:r>
            <a:r>
              <a:rPr lang="sk-SK" dirty="0"/>
              <a:t> </a:t>
            </a:r>
            <a:r>
              <a:rPr lang="sk-SK" dirty="0" err="1"/>
              <a:t>přestupků</a:t>
            </a:r>
            <a:r>
              <a:rPr lang="sk-SK" dirty="0"/>
              <a:t>, neplatí alimenty nebo za </a:t>
            </a:r>
            <a:r>
              <a:rPr lang="sk-SK" dirty="0" err="1"/>
              <a:t>elektřinu</a:t>
            </a:r>
            <a:r>
              <a:rPr lang="sk-SK" dirty="0"/>
              <a:t> a plyn.</a:t>
            </a:r>
          </a:p>
          <a:p>
            <a:r>
              <a:rPr lang="sk-SK" dirty="0"/>
              <a:t>Tím </a:t>
            </a:r>
            <a:r>
              <a:rPr lang="sk-SK" dirty="0" err="1"/>
              <a:t>lze</a:t>
            </a:r>
            <a:r>
              <a:rPr lang="sk-SK" dirty="0"/>
              <a:t> </a:t>
            </a:r>
            <a:r>
              <a:rPr lang="sk-SK" dirty="0" err="1"/>
              <a:t>vysvětlit</a:t>
            </a:r>
            <a:r>
              <a:rPr lang="sk-SK" dirty="0"/>
              <a:t>, </a:t>
            </a:r>
            <a:r>
              <a:rPr lang="sk-SK" dirty="0" err="1"/>
              <a:t>soudí</a:t>
            </a:r>
            <a:r>
              <a:rPr lang="sk-SK" dirty="0"/>
              <a:t> </a:t>
            </a:r>
            <a:r>
              <a:rPr lang="sk-SK" dirty="0" err="1"/>
              <a:t>novinářky</a:t>
            </a:r>
            <a:r>
              <a:rPr lang="sk-SK" dirty="0"/>
              <a:t>, i vysokou </a:t>
            </a:r>
            <a:r>
              <a:rPr lang="sk-SK" dirty="0" err="1"/>
              <a:t>míru</a:t>
            </a:r>
            <a:r>
              <a:rPr lang="sk-SK" dirty="0"/>
              <a:t> </a:t>
            </a:r>
            <a:r>
              <a:rPr lang="sk-SK" dirty="0" err="1"/>
              <a:t>kriminálního</a:t>
            </a:r>
            <a:r>
              <a:rPr lang="sk-SK" dirty="0"/>
              <a:t> </a:t>
            </a:r>
            <a:r>
              <a:rPr lang="sk-SK" dirty="0" err="1"/>
              <a:t>chování</a:t>
            </a:r>
            <a:r>
              <a:rPr lang="sk-SK" dirty="0"/>
              <a:t> ruských </a:t>
            </a:r>
            <a:r>
              <a:rPr lang="sk-SK" dirty="0" err="1"/>
              <a:t>vojáků</a:t>
            </a:r>
            <a:r>
              <a:rPr lang="sk-SK" dirty="0"/>
              <a:t> na </a:t>
            </a:r>
            <a:r>
              <a:rPr lang="sk-SK" dirty="0" err="1"/>
              <a:t>Ukrajině</a:t>
            </a:r>
            <a:r>
              <a:rPr lang="sk-SK" dirty="0"/>
              <a:t>, </a:t>
            </a:r>
            <a:r>
              <a:rPr lang="sk-SK" dirty="0" err="1"/>
              <a:t>včetně</a:t>
            </a:r>
            <a:r>
              <a:rPr lang="sk-SK" dirty="0"/>
              <a:t> </a:t>
            </a:r>
            <a:r>
              <a:rPr lang="sk-SK" dirty="0" err="1"/>
              <a:t>rabování</a:t>
            </a:r>
            <a:r>
              <a:rPr lang="sk-SK" dirty="0"/>
              <a:t>.</a:t>
            </a:r>
          </a:p>
          <a:p>
            <a:r>
              <a:rPr lang="sk-SK" dirty="0" err="1"/>
              <a:t>Velmi</a:t>
            </a:r>
            <a:r>
              <a:rPr lang="sk-SK" dirty="0"/>
              <a:t> často </a:t>
            </a:r>
            <a:r>
              <a:rPr lang="sk-SK" dirty="0" err="1"/>
              <a:t>jsou</a:t>
            </a:r>
            <a:r>
              <a:rPr lang="sk-SK" dirty="0"/>
              <a:t> </a:t>
            </a:r>
            <a:r>
              <a:rPr lang="sk-SK" dirty="0" err="1"/>
              <a:t>mezi</a:t>
            </a:r>
            <a:r>
              <a:rPr lang="sk-SK" dirty="0"/>
              <a:t> </a:t>
            </a:r>
            <a:r>
              <a:rPr lang="sk-SK" dirty="0" err="1"/>
              <a:t>vojáky</a:t>
            </a:r>
            <a:r>
              <a:rPr lang="sk-SK" dirty="0"/>
              <a:t> mladí muži z </a:t>
            </a:r>
            <a:r>
              <a:rPr lang="sk-SK" dirty="0" err="1"/>
              <a:t>nejchudších</a:t>
            </a:r>
            <a:r>
              <a:rPr lang="sk-SK" dirty="0"/>
              <a:t> oblastí Ruska, </a:t>
            </a:r>
            <a:r>
              <a:rPr lang="sk-SK" dirty="0" err="1"/>
              <a:t>jako</a:t>
            </a:r>
            <a:r>
              <a:rPr lang="sk-SK" dirty="0"/>
              <a:t> je </a:t>
            </a:r>
            <a:r>
              <a:rPr lang="sk-SK" dirty="0" err="1"/>
              <a:t>severokavkazský</a:t>
            </a:r>
            <a:r>
              <a:rPr lang="sk-SK" dirty="0"/>
              <a:t> </a:t>
            </a:r>
            <a:r>
              <a:rPr lang="sk-SK" dirty="0" err="1"/>
              <a:t>Dagestán</a:t>
            </a:r>
            <a:r>
              <a:rPr lang="sk-SK" dirty="0"/>
              <a:t>, </a:t>
            </a:r>
            <a:r>
              <a:rPr lang="sk-SK" dirty="0" err="1"/>
              <a:t>Burjatsko</a:t>
            </a:r>
            <a:r>
              <a:rPr lang="sk-SK" dirty="0"/>
              <a:t>, Volgogradská </a:t>
            </a:r>
            <a:r>
              <a:rPr lang="sk-SK" dirty="0" err="1"/>
              <a:t>oblast</a:t>
            </a:r>
            <a:r>
              <a:rPr lang="sk-SK" dirty="0"/>
              <a:t> či </a:t>
            </a:r>
            <a:r>
              <a:rPr lang="sk-SK" dirty="0" err="1"/>
              <a:t>Orenburgská</a:t>
            </a:r>
            <a:r>
              <a:rPr lang="sk-SK" dirty="0"/>
              <a:t> </a:t>
            </a:r>
            <a:r>
              <a:rPr lang="sk-SK" dirty="0" err="1"/>
              <a:t>oblast</a:t>
            </a:r>
            <a:r>
              <a:rPr lang="sk-SK" dirty="0"/>
              <a:t>. </a:t>
            </a:r>
            <a:r>
              <a:rPr lang="sk-SK" dirty="0" err="1"/>
              <a:t>Zde</a:t>
            </a:r>
            <a:r>
              <a:rPr lang="sk-SK" dirty="0"/>
              <a:t> </a:t>
            </a:r>
            <a:r>
              <a:rPr lang="sk-SK" dirty="0" err="1"/>
              <a:t>se</a:t>
            </a:r>
            <a:r>
              <a:rPr lang="sk-SK" dirty="0"/>
              <a:t> také konalo </a:t>
            </a:r>
            <a:r>
              <a:rPr lang="sk-SK" dirty="0" err="1"/>
              <a:t>nejvíce</a:t>
            </a:r>
            <a:r>
              <a:rPr lang="sk-SK" dirty="0"/>
              <a:t> </a:t>
            </a:r>
            <a:r>
              <a:rPr lang="sk-SK" dirty="0" err="1"/>
              <a:t>pohřbů</a:t>
            </a:r>
            <a:r>
              <a:rPr lang="sk-SK" dirty="0"/>
              <a:t> padlých a je </a:t>
            </a:r>
            <a:r>
              <a:rPr lang="sk-SK" dirty="0" err="1"/>
              <a:t>tedy</a:t>
            </a:r>
            <a:r>
              <a:rPr lang="sk-SK" dirty="0"/>
              <a:t> </a:t>
            </a:r>
            <a:r>
              <a:rPr lang="sk-SK" dirty="0" err="1"/>
              <a:t>pravděpodobné</a:t>
            </a:r>
            <a:r>
              <a:rPr lang="sk-SK" dirty="0"/>
              <a:t>, že </a:t>
            </a:r>
            <a:r>
              <a:rPr lang="sk-SK" dirty="0" err="1"/>
              <a:t>tyto</a:t>
            </a:r>
            <a:r>
              <a:rPr lang="sk-SK" dirty="0"/>
              <a:t> </a:t>
            </a:r>
            <a:r>
              <a:rPr lang="sk-SK" dirty="0" err="1"/>
              <a:t>regiony</a:t>
            </a:r>
            <a:r>
              <a:rPr lang="sk-SK" dirty="0"/>
              <a:t> </a:t>
            </a:r>
            <a:r>
              <a:rPr lang="sk-SK" dirty="0" err="1"/>
              <a:t>mají</a:t>
            </a:r>
            <a:r>
              <a:rPr lang="sk-SK" dirty="0"/>
              <a:t> </a:t>
            </a:r>
            <a:r>
              <a:rPr lang="sk-SK" dirty="0" err="1"/>
              <a:t>mezi</a:t>
            </a:r>
            <a:r>
              <a:rPr lang="sk-SK" dirty="0"/>
              <a:t> </a:t>
            </a:r>
            <a:r>
              <a:rPr lang="sk-SK" dirty="0" err="1"/>
              <a:t>svými</a:t>
            </a:r>
            <a:r>
              <a:rPr lang="sk-SK" dirty="0"/>
              <a:t> </a:t>
            </a:r>
            <a:r>
              <a:rPr lang="sk-SK" dirty="0" err="1"/>
              <a:t>obyvateli</a:t>
            </a:r>
            <a:r>
              <a:rPr lang="sk-SK" dirty="0"/>
              <a:t> </a:t>
            </a:r>
            <a:r>
              <a:rPr lang="sk-SK" dirty="0" err="1"/>
              <a:t>nejvíce</a:t>
            </a:r>
            <a:r>
              <a:rPr lang="sk-SK" dirty="0"/>
              <a:t> </a:t>
            </a:r>
            <a:r>
              <a:rPr lang="sk-SK" dirty="0" err="1"/>
              <a:t>obětí</a:t>
            </a:r>
            <a:r>
              <a:rPr lang="sk-SK" dirty="0"/>
              <a:t>.</a:t>
            </a:r>
          </a:p>
          <a:p>
            <a:r>
              <a:rPr lang="sk-SK" dirty="0" err="1"/>
              <a:t>Ve</a:t>
            </a:r>
            <a:r>
              <a:rPr lang="sk-SK" dirty="0"/>
              <a:t> </a:t>
            </a:r>
            <a:r>
              <a:rPr lang="sk-SK" dirty="0" err="1"/>
              <a:t>válce</a:t>
            </a:r>
            <a:r>
              <a:rPr lang="sk-SK" dirty="0"/>
              <a:t> proti </a:t>
            </a:r>
            <a:r>
              <a:rPr lang="sk-SK" dirty="0" err="1"/>
              <a:t>Ukrajině</a:t>
            </a:r>
            <a:r>
              <a:rPr lang="sk-SK" dirty="0"/>
              <a:t> </a:t>
            </a:r>
            <a:r>
              <a:rPr lang="sk-SK" dirty="0" err="1"/>
              <a:t>jsou</a:t>
            </a:r>
            <a:r>
              <a:rPr lang="sk-SK" dirty="0"/>
              <a:t> </a:t>
            </a:r>
            <a:r>
              <a:rPr lang="sk-SK" dirty="0" err="1"/>
              <a:t>důstojníkům</a:t>
            </a:r>
            <a:r>
              <a:rPr lang="sk-SK" dirty="0"/>
              <a:t> i </a:t>
            </a:r>
            <a:r>
              <a:rPr lang="sk-SK" dirty="0" err="1"/>
              <a:t>vojákům</a:t>
            </a:r>
            <a:r>
              <a:rPr lang="sk-SK" dirty="0"/>
              <a:t> </a:t>
            </a:r>
            <a:r>
              <a:rPr lang="sk-SK" dirty="0" err="1"/>
              <a:t>nabízeny</a:t>
            </a:r>
            <a:r>
              <a:rPr lang="sk-SK" dirty="0"/>
              <a:t> </a:t>
            </a:r>
            <a:r>
              <a:rPr lang="sk-SK" dirty="0" err="1"/>
              <a:t>mnohem</a:t>
            </a:r>
            <a:r>
              <a:rPr lang="sk-SK" dirty="0"/>
              <a:t> vyšší </a:t>
            </a:r>
            <a:r>
              <a:rPr lang="sk-SK" dirty="0" err="1"/>
              <a:t>výdělky</a:t>
            </a:r>
            <a:r>
              <a:rPr lang="sk-SK" dirty="0"/>
              <a:t> než v </a:t>
            </a:r>
            <a:r>
              <a:rPr lang="sk-SK" dirty="0" err="1"/>
              <a:t>době</a:t>
            </a:r>
            <a:r>
              <a:rPr lang="sk-SK" dirty="0"/>
              <a:t> </a:t>
            </a:r>
            <a:r>
              <a:rPr lang="sk-SK" dirty="0" err="1"/>
              <a:t>míru</a:t>
            </a:r>
            <a:r>
              <a:rPr lang="sk-SK" dirty="0"/>
              <a:t>.</a:t>
            </a:r>
          </a:p>
          <a:p>
            <a:r>
              <a:rPr lang="sk-SK" dirty="0"/>
              <a:t>Autorky </a:t>
            </a:r>
            <a:r>
              <a:rPr lang="sk-SK" dirty="0" err="1"/>
              <a:t>podrobně</a:t>
            </a:r>
            <a:r>
              <a:rPr lang="sk-SK" dirty="0"/>
              <a:t> </a:t>
            </a:r>
            <a:r>
              <a:rPr lang="sk-SK" dirty="0" err="1"/>
              <a:t>popisují</a:t>
            </a:r>
            <a:r>
              <a:rPr lang="sk-SK" dirty="0"/>
              <a:t> i </a:t>
            </a:r>
            <a:r>
              <a:rPr lang="sk-SK" dirty="0" err="1"/>
              <a:t>způsob</a:t>
            </a:r>
            <a:r>
              <a:rPr lang="sk-SK" dirty="0"/>
              <a:t>, </a:t>
            </a:r>
            <a:r>
              <a:rPr lang="sk-SK" dirty="0" err="1"/>
              <a:t>jakým</a:t>
            </a:r>
            <a:r>
              <a:rPr lang="sk-SK" dirty="0"/>
              <a:t> </a:t>
            </a:r>
            <a:r>
              <a:rPr lang="sk-SK" dirty="0" err="1"/>
              <a:t>jména</a:t>
            </a:r>
            <a:r>
              <a:rPr lang="sk-SK" dirty="0"/>
              <a:t> </a:t>
            </a:r>
            <a:r>
              <a:rPr lang="sk-SK" dirty="0" err="1"/>
              <a:t>důstojníků</a:t>
            </a:r>
            <a:r>
              <a:rPr lang="sk-SK" dirty="0"/>
              <a:t> </a:t>
            </a:r>
            <a:r>
              <a:rPr lang="sk-SK" dirty="0" err="1"/>
              <a:t>získaly</a:t>
            </a:r>
            <a:r>
              <a:rPr lang="sk-SK" dirty="0"/>
              <a:t> a jak </a:t>
            </a:r>
            <a:r>
              <a:rPr lang="sk-SK" dirty="0" err="1"/>
              <a:t>se</a:t>
            </a:r>
            <a:r>
              <a:rPr lang="sk-SK" dirty="0"/>
              <a:t> </a:t>
            </a:r>
            <a:r>
              <a:rPr lang="sk-SK" dirty="0" err="1"/>
              <a:t>dostaly</a:t>
            </a:r>
            <a:r>
              <a:rPr lang="sk-SK" dirty="0"/>
              <a:t> k </a:t>
            </a:r>
            <a:r>
              <a:rPr lang="sk-SK" dirty="0" err="1"/>
              <a:t>informacím</a:t>
            </a:r>
            <a:r>
              <a:rPr lang="sk-SK" dirty="0"/>
              <a:t> </a:t>
            </a:r>
            <a:r>
              <a:rPr lang="sk-SK" dirty="0" err="1"/>
              <a:t>například</a:t>
            </a:r>
            <a:r>
              <a:rPr lang="sk-SK" dirty="0"/>
              <a:t> o </a:t>
            </a:r>
            <a:r>
              <a:rPr lang="sk-SK" dirty="0" err="1"/>
              <a:t>jejich</a:t>
            </a:r>
            <a:r>
              <a:rPr lang="sk-SK" dirty="0"/>
              <a:t> </a:t>
            </a:r>
            <a:r>
              <a:rPr lang="sk-SK" dirty="0" err="1"/>
              <a:t>příjmech</a:t>
            </a:r>
            <a:r>
              <a:rPr lang="sk-SK" dirty="0"/>
              <a:t> a </a:t>
            </a:r>
            <a:r>
              <a:rPr lang="sk-SK" dirty="0" err="1"/>
              <a:t>dluzích</a:t>
            </a:r>
            <a:r>
              <a:rPr lang="sk-SK" dirty="0"/>
              <a:t>. </a:t>
            </a:r>
            <a:r>
              <a:rPr lang="sk-SK" dirty="0" err="1"/>
              <a:t>Veškerá</a:t>
            </a:r>
            <a:r>
              <a:rPr lang="sk-SK" dirty="0"/>
              <a:t> </a:t>
            </a:r>
            <a:r>
              <a:rPr lang="sk-SK" u="sng" dirty="0" err="1">
                <a:hlinkClick r:id="rId3"/>
              </a:rPr>
              <a:t>data</a:t>
            </a:r>
            <a:r>
              <a:rPr lang="sk-SK" dirty="0"/>
              <a:t> </a:t>
            </a:r>
            <a:r>
              <a:rPr lang="sk-SK" dirty="0" err="1"/>
              <a:t>pocházejí</a:t>
            </a:r>
            <a:r>
              <a:rPr lang="sk-SK" dirty="0"/>
              <a:t> z </a:t>
            </a:r>
            <a:r>
              <a:rPr lang="sk-SK" dirty="0" err="1"/>
              <a:t>veřejných</a:t>
            </a:r>
            <a:r>
              <a:rPr lang="sk-SK" dirty="0"/>
              <a:t> </a:t>
            </a:r>
            <a:r>
              <a:rPr lang="sk-SK" dirty="0" err="1"/>
              <a:t>zdrojů</a:t>
            </a:r>
            <a:r>
              <a:rPr lang="sk-SK" dirty="0"/>
              <a:t>. (</a:t>
            </a:r>
            <a:r>
              <a:rPr lang="sk-SK" u="sng" dirty="0">
                <a:hlinkClick r:id="rId4"/>
              </a:rPr>
              <a:t>Projekt</a:t>
            </a:r>
            <a:r>
              <a:rPr lang="sk-SK" dirty="0"/>
              <a:t>)</a:t>
            </a:r>
          </a:p>
          <a:p>
            <a:endParaRPr lang="sk-SK" dirty="0"/>
          </a:p>
          <a:p>
            <a:endParaRPr lang="sk-SK" dirty="0"/>
          </a:p>
          <a:p>
            <a:endParaRPr lang="sk-SK" dirty="0"/>
          </a:p>
          <a:p>
            <a:pPr>
              <a:lnSpc>
                <a:spcPct val="107000"/>
              </a:lnSpc>
              <a:spcAft>
                <a:spcPts val="800"/>
              </a:spcAft>
            </a:pPr>
            <a:endParaRPr lang="sk-SK"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285327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711201" y="334774"/>
            <a:ext cx="11108266" cy="6989862"/>
          </a:xfrm>
          <a:prstGeom prst="rect">
            <a:avLst/>
          </a:prstGeom>
        </p:spPr>
        <p:txBody>
          <a:bodyPr wrap="square">
            <a:spAutoFit/>
          </a:bodyPr>
          <a:lstStyle/>
          <a:p>
            <a:pPr>
              <a:lnSpc>
                <a:spcPct val="107000"/>
              </a:lnSpc>
              <a:spcAft>
                <a:spcPts val="800"/>
              </a:spcAft>
            </a:pPr>
            <a:r>
              <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https://www.omediach.com/tlac/22895-bieloruske-urady-zakazali-orwellov-roman-1984?fbclid=IwAR35-PWMqiS3UxzRtNf_Mmwnhm0FWbjmCd6WM91CNPB4TiXDG3x6pWsIcn8</a:t>
            </a:r>
            <a:endPar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k-SK" dirty="0"/>
              <a:t>Bieloruské úrady zakázali </a:t>
            </a:r>
            <a:r>
              <a:rPr lang="sk-SK" dirty="0" err="1"/>
              <a:t>Orwellov</a:t>
            </a:r>
            <a:r>
              <a:rPr lang="sk-SK" dirty="0"/>
              <a:t> román 1984</a:t>
            </a:r>
            <a:endParaRPr lang="sk-SK" b="1" dirty="0"/>
          </a:p>
          <a:p>
            <a:r>
              <a:rPr lang="sk-SK" dirty="0"/>
              <a:t>Bieloruské úrady zakázali predaj románu 1984 anglického spisovateľa a esejistu Georgea </a:t>
            </a:r>
            <a:r>
              <a:rPr lang="sk-SK" dirty="0" err="1"/>
              <a:t>Orwella</a:t>
            </a:r>
            <a:r>
              <a:rPr lang="sk-SK" dirty="0"/>
              <a:t> o živote a prenasledovaní v totalitnej spoločnosti. Informoval o tom opozičný denník Naša Niva s tým, že má k dispozícii kópiu príslušného nariadenia. "Vyradiť z predaja všetky vydania </a:t>
            </a:r>
            <a:r>
              <a:rPr lang="sk-SK" u="sng" dirty="0" err="1">
                <a:hlinkClick r:id="rId3"/>
              </a:rPr>
              <a:t>Orwellovej</a:t>
            </a:r>
            <a:r>
              <a:rPr lang="sk-SK" u="sng" dirty="0">
                <a:hlinkClick r:id="rId3"/>
              </a:rPr>
              <a:t> knihy 1984</a:t>
            </a:r>
            <a:r>
              <a:rPr lang="sk-SK" dirty="0"/>
              <a:t>. Splnenie pokynu hlásiť do 19. mája," citoval denník z nariadenia. Dodal, že nevie, koľkých kníhkupectva sa pokyn týka.</a:t>
            </a:r>
          </a:p>
          <a:p>
            <a:r>
              <a:rPr lang="sk-SK" dirty="0"/>
              <a:t>Román, zakázaný v Sovietskom zväze a ďalších komunistických krajinách, popisuje kult Veľkého brata, vyžadujúci od ľudí, aby sa plne podriadili režimu, čo sa premietlo aj do zmien v reči ľudí. Známym sa stal slogan z knihy "Veľký brat ťa sleduje".</a:t>
            </a:r>
          </a:p>
          <a:p>
            <a:r>
              <a:rPr lang="sk-SK" dirty="0"/>
              <a:t>Do bieloruského jazyka bolo dielo preložené v roku 1992. Nové vydanie vyšlo predvlani a dotlač kvôli veľkému záujmu čitateľov vlani. Dokonca aj v sieťach štátnych kníhkupectiev sa román držal na štvrtej priečke medzi bestsellermi. "Je to vzácne v prípade knihy, ktorá prvýkrát vyšla pred mnohými desiatkami rokov. A aj odraz toho, ako ľudia vnímajú to, čo sa v krajine deje," napísal denník. Dodal, že politická polícia zadržala vydavateľa knihy tento pondelok.</a:t>
            </a:r>
          </a:p>
          <a:p>
            <a:r>
              <a:rPr lang="sk-SK" dirty="0"/>
              <a:t>"Pre Bielorusov ako spoločnosť a pre každého z nás je dôležité, aby sa Bielorusko nestalo zónou mlčania. Je dôležité, aby sme vedeli jeden o druhom a o tom, čím žijeme, o hrozbách a nádejach," napísala Naša Niva.</a:t>
            </a:r>
          </a:p>
          <a:p>
            <a:r>
              <a:rPr lang="sk-SK" dirty="0"/>
              <a:t>V </a:t>
            </a:r>
            <a:r>
              <a:rPr lang="sk-SK" u="sng" dirty="0">
                <a:hlinkClick r:id="rId3"/>
              </a:rPr>
              <a:t>románe 1984 </a:t>
            </a:r>
            <a:r>
              <a:rPr lang="sk-SK" dirty="0" err="1"/>
              <a:t>Orwell</a:t>
            </a:r>
            <a:r>
              <a:rPr lang="sk-SK" dirty="0"/>
              <a:t> opisuje život obyčajných ľudí v totalitnej tyranii, ktorú riadi Veľký brat. Pri popise Ministerstva pravdy sa údajne inšpiroval svojimi skúsenosťami z vojnového pôsobenia. Je to jeho posledné dielo, publikované bolo pol roka pred jeho smrťou. Vo </a:t>
            </a:r>
            <a:r>
              <a:rPr lang="sk-SK" u="sng" dirty="0">
                <a:hlinkClick r:id="rId4"/>
              </a:rPr>
              <a:t>Farme zvierat</a:t>
            </a:r>
            <a:r>
              <a:rPr lang="sk-SK" dirty="0"/>
              <a:t> z roku 1945 zase dramaticky popísal, ako vzniká "vláda ľudu" a ako je možné najlepšie zneužiť myšlienky.</a:t>
            </a:r>
          </a:p>
          <a:p>
            <a:pPr>
              <a:lnSpc>
                <a:spcPct val="107000"/>
              </a:lnSpc>
              <a:spcAft>
                <a:spcPts val="800"/>
              </a:spcAft>
            </a:pPr>
            <a:endParaRPr lang="sk-SK" b="1" dirty="0"/>
          </a:p>
          <a:p>
            <a:pPr>
              <a:lnSpc>
                <a:spcPct val="107000"/>
              </a:lnSpc>
              <a:spcAft>
                <a:spcPts val="800"/>
              </a:spcAft>
            </a:pPr>
            <a:endParaRPr lang="sk-SK"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684753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pic>
        <p:nvPicPr>
          <p:cNvPr id="4" name="Obrázok 3"/>
          <p:cNvPicPr>
            <a:picLocks noChangeAspect="1"/>
          </p:cNvPicPr>
          <p:nvPr/>
        </p:nvPicPr>
        <p:blipFill>
          <a:blip r:embed="rId3"/>
          <a:stretch>
            <a:fillRect/>
          </a:stretch>
        </p:blipFill>
        <p:spPr>
          <a:xfrm>
            <a:off x="158261" y="295442"/>
            <a:ext cx="5732249" cy="6415836"/>
          </a:xfrm>
          <a:prstGeom prst="rect">
            <a:avLst/>
          </a:prstGeom>
        </p:spPr>
      </p:pic>
      <p:pic>
        <p:nvPicPr>
          <p:cNvPr id="5" name="Obrázok 4"/>
          <p:cNvPicPr>
            <a:picLocks noChangeAspect="1"/>
          </p:cNvPicPr>
          <p:nvPr/>
        </p:nvPicPr>
        <p:blipFill>
          <a:blip r:embed="rId4"/>
          <a:stretch>
            <a:fillRect/>
          </a:stretch>
        </p:blipFill>
        <p:spPr>
          <a:xfrm>
            <a:off x="5934594" y="295442"/>
            <a:ext cx="5922963" cy="6415836"/>
          </a:xfrm>
          <a:prstGeom prst="rect">
            <a:avLst/>
          </a:prstGeom>
        </p:spPr>
      </p:pic>
    </p:spTree>
    <p:extLst>
      <p:ext uri="{BB962C8B-B14F-4D97-AF65-F5344CB8AC3E}">
        <p14:creationId xmlns:p14="http://schemas.microsoft.com/office/powerpoint/2010/main" val="37442279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4" name="Obdĺžnik 3"/>
          <p:cNvSpPr/>
          <p:nvPr/>
        </p:nvSpPr>
        <p:spPr>
          <a:xfrm>
            <a:off x="451265" y="46907"/>
            <a:ext cx="6676292" cy="7377341"/>
          </a:xfrm>
          <a:prstGeom prst="rect">
            <a:avLst/>
          </a:prstGeom>
        </p:spPr>
        <p:txBody>
          <a:bodyPr wrap="square">
            <a:spAutoFit/>
          </a:bodyPr>
          <a:lstStyle/>
          <a:p>
            <a:pPr fontAlgn="base">
              <a:lnSpc>
                <a:spcPct val="107000"/>
              </a:lnSpc>
              <a:spcAft>
                <a:spcPts val="800"/>
              </a:spcAft>
            </a:pPr>
            <a:r>
              <a:rPr lang="sk-SK" u="sng" spc="-25" dirty="0">
                <a:solidFill>
                  <a:srgbClr val="000000"/>
                </a:solidFill>
                <a:latin typeface="inherit"/>
                <a:ea typeface="Times New Roman" panose="02020603050405020304" pitchFamily="18" charset="0"/>
                <a:cs typeface="Arial" panose="020B0604020202020204" pitchFamily="34" charset="0"/>
                <a:hlinkClick r:id="rId2"/>
              </a:rPr>
              <a:t>https://medialne.trend.sk/internet/kanaly-ruskych-medii-rt-sputnik-youtube-su-europe-zablokovane?itm_site=medialne&amp;itm_template=hp&amp;itm_modul=topbox&amp;itm_position=1</a:t>
            </a:r>
            <a:endParaRPr lang="sk-SK" sz="1600" u="sng" spc="-25" dirty="0">
              <a:solidFill>
                <a:srgbClr val="000000"/>
              </a:solidFill>
              <a:effectLst/>
              <a:latin typeface="inherit"/>
              <a:ea typeface="Calibri" panose="020F0502020204030204" pitchFamily="34" charset="0"/>
              <a:cs typeface="Arial" panose="020B0604020202020204" pitchFamily="34" charset="0"/>
            </a:endParaRPr>
          </a:p>
          <a:p>
            <a:pPr fontAlgn="base">
              <a:lnSpc>
                <a:spcPct val="107000"/>
              </a:lnSpc>
              <a:spcAft>
                <a:spcPts val="800"/>
              </a:spcAft>
            </a:pPr>
            <a:r>
              <a:rPr lang="sk-SK" b="1" dirty="0"/>
              <a:t>Americká </a:t>
            </a:r>
            <a:r>
              <a:rPr lang="sk-SK" b="1" dirty="0" err="1"/>
              <a:t>videoplatforma</a:t>
            </a:r>
            <a:r>
              <a:rPr lang="sk-SK" b="1" dirty="0"/>
              <a:t> YouTube v utorok zablokovala pre svojich užívateľov v Európe kanály ruských provládnych médií RT a Sputnik. Dôvodom je podľa jej predstaviteľov "prebiehajúca vojna na Ukrajine". TASR o tom informuje na základe správy agentúry AFP.</a:t>
            </a:r>
            <a:br>
              <a:rPr lang="sk-SK" b="1" dirty="0"/>
            </a:br>
            <a:r>
              <a:rPr lang="sk-SK" b="1" dirty="0"/>
              <a:t>"S okamžitou platnosťou blokujeme YouTube kanály RT a Sputniku v celej Európe," uviedla táto dcérska spoločnosť firmy Google v e-</a:t>
            </a:r>
            <a:r>
              <a:rPr lang="sk-SK" b="1" dirty="0" err="1"/>
              <a:t>maili</a:t>
            </a:r>
            <a:r>
              <a:rPr lang="sk-SK" b="1" dirty="0"/>
              <a:t>, z ktorého cituje AFP.</a:t>
            </a:r>
            <a:br>
              <a:rPr lang="sk-SK" b="1" dirty="0"/>
            </a:br>
            <a:r>
              <a:rPr lang="sk-SK" b="1" dirty="0"/>
              <a:t>Americká spoločnosť </a:t>
            </a:r>
            <a:r>
              <a:rPr lang="sk-SK" b="1" dirty="0" err="1"/>
              <a:t>Meta</a:t>
            </a:r>
            <a:r>
              <a:rPr lang="sk-SK" b="1" dirty="0"/>
              <a:t>, prevádzkovateľ sociálnej siete Facebook, ako aj Twitter v pondelok ohlásili kroky v boji proti dezinformáciám týkajúcim sa ruského útoku na Ukrajinu, ktoré sa objavujú na on-line platformách ruských štátom kontrolovaných médií.</a:t>
            </a:r>
            <a:br>
              <a:rPr lang="sk-SK" b="1" dirty="0"/>
            </a:br>
            <a:r>
              <a:rPr lang="sk-SK" b="1" dirty="0"/>
              <a:t>Spoločnosť </a:t>
            </a:r>
            <a:r>
              <a:rPr lang="sk-SK" b="1" dirty="0" err="1"/>
              <a:t>Meta</a:t>
            </a:r>
            <a:r>
              <a:rPr lang="sk-SK" b="1" dirty="0"/>
              <a:t> obmedzí prístup k ruským štátnym médiám RT a Sputnik v celej Európskej únii, oznámil šéf pre globálne záležitosti Nick </a:t>
            </a:r>
            <a:r>
              <a:rPr lang="sk-SK" b="1" dirty="0" err="1"/>
              <a:t>Clegg</a:t>
            </a:r>
            <a:r>
              <a:rPr lang="sk-SK" b="1" dirty="0"/>
              <a:t> v pondelkovom príspevku na Twitteri. Dodal, že </a:t>
            </a:r>
            <a:r>
              <a:rPr lang="sk-SK" b="1" dirty="0" err="1"/>
              <a:t>Meta</a:t>
            </a:r>
            <a:r>
              <a:rPr lang="sk-SK" b="1" dirty="0"/>
              <a:t> tak reaguje na žiadosť zo strany vlád mnohých krajín a EÚ.</a:t>
            </a:r>
            <a:br>
              <a:rPr lang="sk-SK" b="1" dirty="0"/>
            </a:br>
            <a:r>
              <a:rPr lang="sk-SK" b="1" dirty="0"/>
              <a:t>Twitter oznámil, že k príspevkom, v ktorých sa zdieľajú odkazy na ruské štátne médiá, pridá upozornenia a podnikne kroky na obmedzenie šírenia takéhoto obsahu.</a:t>
            </a:r>
            <a:br>
              <a:rPr lang="sk-SK" b="1" dirty="0"/>
            </a:br>
            <a:endParaRPr lang="sk-SK" dirty="0"/>
          </a:p>
          <a:p>
            <a:pPr fontAlgn="base">
              <a:lnSpc>
                <a:spcPct val="107000"/>
              </a:lnSpc>
              <a:spcAft>
                <a:spcPts val="800"/>
              </a:spcAft>
            </a:pPr>
            <a:endParaRPr lang="sk-SK"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Obrázok 4"/>
          <p:cNvPicPr/>
          <p:nvPr/>
        </p:nvPicPr>
        <p:blipFill rotWithShape="1">
          <a:blip r:embed="rId3"/>
          <a:srcRect l="32493" t="19031" r="34273" b="6797"/>
          <a:stretch/>
        </p:blipFill>
        <p:spPr bwMode="auto">
          <a:xfrm>
            <a:off x="7127557" y="231335"/>
            <a:ext cx="4337685" cy="54457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6305011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4" name="Obdĺžnik 3"/>
          <p:cNvSpPr/>
          <p:nvPr/>
        </p:nvSpPr>
        <p:spPr>
          <a:xfrm>
            <a:off x="536802" y="1104419"/>
            <a:ext cx="7650798" cy="4826321"/>
          </a:xfrm>
          <a:prstGeom prst="rect">
            <a:avLst/>
          </a:prstGeom>
        </p:spPr>
        <p:txBody>
          <a:bodyPr wrap="square">
            <a:spAutoFit/>
          </a:bodyPr>
          <a:lstStyle/>
          <a:p>
            <a:pPr>
              <a:lnSpc>
                <a:spcPct val="107000"/>
              </a:lnSpc>
              <a:spcAft>
                <a:spcPts val="800"/>
              </a:spcAft>
            </a:pPr>
            <a:r>
              <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https://www.omediach.com/internet/22528-youtube-celosvetovo-zablokoval-kanaly-spojene-s-ruskymi-statnymi-mediami?fbclid=IwAR3fA4bjjA-3PDmv91D37HSx4AOr1FXHFl9EQrhLfp00mRK1DCSYR2ogMck</a:t>
            </a:r>
            <a:endPar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endParaRPr>
          </a:p>
          <a:p>
            <a:r>
              <a:rPr lang="sk-SK" b="1" dirty="0"/>
              <a:t>Internetová platforma YouTube s okamžitou platnosťou celosvetovo zablokovala všetky kanály spájané s ruskými štátnymi médiami. Zdôvodnila to pravidlami, ktoré zakazujú obsah popierajúci či zľahčujúci dostatočne podložené informácie o násilných činoch, informovala agentúra Reuters. </a:t>
            </a:r>
          </a:p>
          <a:p>
            <a:endParaRPr lang="sk-SK" b="1" dirty="0"/>
          </a:p>
          <a:p>
            <a:r>
              <a:rPr lang="sk-SK" dirty="0"/>
              <a:t>"Naše pokyny pre komunitu zakazujú obsah popierajúci, zľahčujúci alebo bagatelizujúci dostatočne podložené násilné udalosti, a preto odstránime obsah týkajúci sa ruskej invázie na Ukrajinu, ktorý tieto zásady porušuje," oznámil hovorca YouTube </a:t>
            </a:r>
            <a:r>
              <a:rPr lang="sk-SK" dirty="0" err="1"/>
              <a:t>Farshad</a:t>
            </a:r>
            <a:r>
              <a:rPr lang="sk-SK" dirty="0"/>
              <a:t> </a:t>
            </a:r>
            <a:r>
              <a:rPr lang="sk-SK" dirty="0" err="1"/>
              <a:t>Shadloo</a:t>
            </a:r>
            <a:r>
              <a:rPr lang="sk-SK" dirty="0"/>
              <a:t>. "V súlade s tým s okamžitou platnosťou tiež globálne zablokujeme kanály na YouTube spájané s médiami financovanými ruským štátom," dodal.</a:t>
            </a:r>
          </a:p>
          <a:p>
            <a:pPr>
              <a:lnSpc>
                <a:spcPct val="107000"/>
              </a:lnSpc>
              <a:spcAft>
                <a:spcPts val="800"/>
              </a:spcAft>
            </a:pPr>
            <a:endParaRPr lang="sk-SK" dirty="0">
              <a:latin typeface="Calibri" panose="020F0502020204030204" pitchFamily="34" charset="0"/>
              <a:ea typeface="Calibri" panose="020F0502020204030204" pitchFamily="34" charset="0"/>
              <a:cs typeface="Times New Roman" panose="02020603050405020304" pitchFamily="18" charset="0"/>
            </a:endParaRPr>
          </a:p>
        </p:txBody>
      </p:sp>
      <p:pic>
        <p:nvPicPr>
          <p:cNvPr id="7" name="Obrázok 6"/>
          <p:cNvPicPr>
            <a:picLocks noChangeAspect="1"/>
          </p:cNvPicPr>
          <p:nvPr/>
        </p:nvPicPr>
        <p:blipFill>
          <a:blip r:embed="rId3"/>
          <a:stretch>
            <a:fillRect/>
          </a:stretch>
        </p:blipFill>
        <p:spPr>
          <a:xfrm>
            <a:off x="8068616" y="832248"/>
            <a:ext cx="3765382" cy="3053951"/>
          </a:xfrm>
          <a:prstGeom prst="rect">
            <a:avLst/>
          </a:prstGeom>
        </p:spPr>
      </p:pic>
    </p:spTree>
    <p:extLst>
      <p:ext uri="{BB962C8B-B14F-4D97-AF65-F5344CB8AC3E}">
        <p14:creationId xmlns:p14="http://schemas.microsoft.com/office/powerpoint/2010/main" val="33358215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348761" y="205168"/>
            <a:ext cx="8768862" cy="7276736"/>
          </a:xfrm>
          <a:prstGeom prst="rect">
            <a:avLst/>
          </a:prstGeom>
        </p:spPr>
        <p:txBody>
          <a:bodyPr wrap="square">
            <a:spAutoFit/>
          </a:bodyPr>
          <a:lstStyle/>
          <a:p>
            <a:pPr fontAlgn="base">
              <a:lnSpc>
                <a:spcPct val="107000"/>
              </a:lnSpc>
              <a:spcAft>
                <a:spcPts val="800"/>
              </a:spcAft>
            </a:pPr>
            <a:r>
              <a:rPr lang="sk-SK" spc="-25" dirty="0">
                <a:solidFill>
                  <a:srgbClr val="000000"/>
                </a:solidFill>
                <a:latin typeface="inherit"/>
                <a:ea typeface="Times New Roman" panose="02020603050405020304" pitchFamily="18" charset="0"/>
                <a:cs typeface="Arial" panose="020B0604020202020204" pitchFamily="34" charset="0"/>
                <a:hlinkClick r:id="rId2"/>
              </a:rPr>
              <a:t>https://medialne.trend.sk/internet/twitter-chysta-specialne-oznacovat-tweety-odkazmi-provladne-ruske-media?itm_site=medialne&amp;itm_template=hp&amp;itm_modul=topbox&amp;itm_position=3</a:t>
            </a:r>
            <a:endParaRPr lang="sk-SK" spc="-25" dirty="0">
              <a:solidFill>
                <a:srgbClr val="000000"/>
              </a:solidFill>
              <a:latin typeface="inherit"/>
              <a:ea typeface="Times New Roman" panose="02020603050405020304" pitchFamily="18" charset="0"/>
              <a:cs typeface="Arial" panose="020B0604020202020204" pitchFamily="34" charset="0"/>
            </a:endParaRPr>
          </a:p>
          <a:p>
            <a:pPr fontAlgn="base">
              <a:lnSpc>
                <a:spcPct val="107000"/>
              </a:lnSpc>
              <a:spcAft>
                <a:spcPts val="800"/>
              </a:spcAft>
            </a:pPr>
            <a:endParaRPr lang="sk-SK" sz="16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ct val="107000"/>
              </a:lnSpc>
              <a:spcAft>
                <a:spcPts val="800"/>
              </a:spcAft>
            </a:pPr>
            <a:r>
              <a:rPr lang="sk-SK" sz="1600" b="1" dirty="0">
                <a:latin typeface="Calibri" panose="020F0502020204030204" pitchFamily="34" charset="0"/>
                <a:ea typeface="Calibri" panose="020F0502020204030204" pitchFamily="34" charset="0"/>
                <a:cs typeface="Times New Roman" panose="02020603050405020304" pitchFamily="18" charset="0"/>
              </a:rPr>
              <a:t>Twitter sa chystá špeciálne označovať </a:t>
            </a:r>
            <a:r>
              <a:rPr lang="sk-SK" sz="1600" b="1" dirty="0" err="1">
                <a:latin typeface="Calibri" panose="020F0502020204030204" pitchFamily="34" charset="0"/>
                <a:ea typeface="Calibri" panose="020F0502020204030204" pitchFamily="34" charset="0"/>
                <a:cs typeface="Times New Roman" panose="02020603050405020304" pitchFamily="18" charset="0"/>
              </a:rPr>
              <a:t>tweety</a:t>
            </a:r>
            <a:r>
              <a:rPr lang="sk-SK" sz="1600" b="1" dirty="0">
                <a:latin typeface="Calibri" panose="020F0502020204030204" pitchFamily="34" charset="0"/>
                <a:ea typeface="Calibri" panose="020F0502020204030204" pitchFamily="34" charset="0"/>
                <a:cs typeface="Times New Roman" panose="02020603050405020304" pitchFamily="18" charset="0"/>
              </a:rPr>
              <a:t> s odkazmi na provládne ruské médiá</a:t>
            </a:r>
          </a:p>
          <a:p>
            <a:pPr fontAlgn="base">
              <a:lnSpc>
                <a:spcPct val="107000"/>
              </a:lnSpc>
              <a:spcAft>
                <a:spcPts val="800"/>
              </a:spcAft>
            </a:pPr>
            <a:r>
              <a:rPr lang="sk-SK" sz="1600" b="1" dirty="0">
                <a:latin typeface="Calibri" panose="020F0502020204030204" pitchFamily="34" charset="0"/>
                <a:ea typeface="Calibri" panose="020F0502020204030204" pitchFamily="34" charset="0"/>
                <a:cs typeface="Times New Roman" panose="02020603050405020304" pitchFamily="18" charset="0"/>
              </a:rPr>
              <a:t>Každý príspevok na </a:t>
            </a:r>
            <a:r>
              <a:rPr lang="sk-SK" sz="1600" b="1" dirty="0" err="1">
                <a:latin typeface="Calibri" panose="020F0502020204030204" pitchFamily="34" charset="0"/>
                <a:ea typeface="Calibri" panose="020F0502020204030204" pitchFamily="34" charset="0"/>
                <a:cs typeface="Times New Roman" panose="02020603050405020304" pitchFamily="18" charset="0"/>
              </a:rPr>
              <a:t>twitteri</a:t>
            </a:r>
            <a:r>
              <a:rPr lang="sk-SK" sz="1600" b="1" dirty="0">
                <a:latin typeface="Calibri" panose="020F0502020204030204" pitchFamily="34" charset="0"/>
                <a:ea typeface="Calibri" panose="020F0502020204030204" pitchFamily="34" charset="0"/>
                <a:cs typeface="Times New Roman" panose="02020603050405020304" pitchFamily="18" charset="0"/>
              </a:rPr>
              <a:t> s internetovým odkazom na médium blízke ruskému vedeniu bude doplnený textom „tento </a:t>
            </a:r>
            <a:r>
              <a:rPr lang="sk-SK" sz="1600" b="1" dirty="0" err="1">
                <a:latin typeface="Calibri" panose="020F0502020204030204" pitchFamily="34" charset="0"/>
                <a:ea typeface="Calibri" panose="020F0502020204030204" pitchFamily="34" charset="0"/>
                <a:cs typeface="Times New Roman" panose="02020603050405020304" pitchFamily="18" charset="0"/>
              </a:rPr>
              <a:t>tweet</a:t>
            </a:r>
            <a:r>
              <a:rPr lang="sk-SK" sz="1600" b="1" dirty="0">
                <a:latin typeface="Calibri" panose="020F0502020204030204" pitchFamily="34" charset="0"/>
                <a:ea typeface="Calibri" panose="020F0502020204030204" pitchFamily="34" charset="0"/>
                <a:cs typeface="Times New Roman" panose="02020603050405020304" pitchFamily="18" charset="0"/>
              </a:rPr>
              <a:t> odkazuje na web médiá s väzbami na ruskú vládu"</a:t>
            </a:r>
          </a:p>
          <a:p>
            <a:pPr fontAlgn="base">
              <a:lnSpc>
                <a:spcPct val="107000"/>
              </a:lnSpc>
              <a:spcAft>
                <a:spcPts val="800"/>
              </a:spcAft>
            </a:pPr>
            <a:r>
              <a:rPr lang="sk-SK" sz="1600" dirty="0" err="1">
                <a:latin typeface="Calibri" panose="020F0502020204030204" pitchFamily="34" charset="0"/>
                <a:ea typeface="Calibri" panose="020F0502020204030204" pitchFamily="34" charset="0"/>
                <a:cs typeface="Times New Roman" panose="02020603050405020304" pitchFamily="18" charset="0"/>
              </a:rPr>
              <a:t>Tweety</a:t>
            </a:r>
            <a:r>
              <a:rPr lang="sk-SK" sz="1600" dirty="0">
                <a:latin typeface="Calibri" panose="020F0502020204030204" pitchFamily="34" charset="0"/>
                <a:ea typeface="Calibri" panose="020F0502020204030204" pitchFamily="34" charset="0"/>
                <a:cs typeface="Times New Roman" panose="02020603050405020304" pitchFamily="18" charset="0"/>
              </a:rPr>
              <a:t> s odkazmi na ruské provládne médiá budú mať novo špeciálne označenie, oznámila podľa agentúry AFP americká internetová spoločnosť Twitter. Sociálna sieť tiež bude znižovať dosah týchto príspevkov. „</a:t>
            </a:r>
            <a:r>
              <a:rPr lang="sk-SK" sz="1600" dirty="0" err="1">
                <a:latin typeface="Calibri" panose="020F0502020204030204" pitchFamily="34" charset="0"/>
                <a:ea typeface="Calibri" panose="020F0502020204030204" pitchFamily="34" charset="0"/>
                <a:cs typeface="Times New Roman" panose="02020603050405020304" pitchFamily="18" charset="0"/>
              </a:rPr>
              <a:t>Tweetom</a:t>
            </a:r>
            <a:r>
              <a:rPr lang="sk-SK" sz="1600" dirty="0">
                <a:latin typeface="Calibri" panose="020F0502020204030204" pitchFamily="34" charset="0"/>
                <a:ea typeface="Calibri" panose="020F0502020204030204" pitchFamily="34" charset="0"/>
                <a:cs typeface="Times New Roman" panose="02020603050405020304" pitchFamily="18" charset="0"/>
              </a:rPr>
              <a:t>, ktoré zdieľajú odkazy na médiá prepojené s ruskou vládou, pridávame označenie a podnikáme tiež kroky, aby sme značne obmedzili ich šírenie na </a:t>
            </a:r>
            <a:r>
              <a:rPr lang="sk-SK" sz="1600" dirty="0" err="1">
                <a:latin typeface="Calibri" panose="020F0502020204030204" pitchFamily="34" charset="0"/>
                <a:ea typeface="Calibri" panose="020F0502020204030204" pitchFamily="34" charset="0"/>
                <a:cs typeface="Times New Roman" panose="02020603050405020304" pitchFamily="18" charset="0"/>
              </a:rPr>
              <a:t>twitteri</a:t>
            </a:r>
            <a:r>
              <a:rPr lang="sk-SK" sz="1600" dirty="0">
                <a:latin typeface="Calibri" panose="020F0502020204030204" pitchFamily="34" charset="0"/>
                <a:ea typeface="Calibri" panose="020F0502020204030204" pitchFamily="34" charset="0"/>
                <a:cs typeface="Times New Roman" panose="02020603050405020304" pitchFamily="18" charset="0"/>
              </a:rPr>
              <a:t>," napísal na sociálnej sieti jeden z manažérov firmy </a:t>
            </a:r>
            <a:r>
              <a:rPr lang="sk-SK" sz="1600" dirty="0" err="1">
                <a:latin typeface="Calibri" panose="020F0502020204030204" pitchFamily="34" charset="0"/>
                <a:ea typeface="Calibri" panose="020F0502020204030204" pitchFamily="34" charset="0"/>
                <a:cs typeface="Times New Roman" panose="02020603050405020304" pitchFamily="18" charset="0"/>
              </a:rPr>
              <a:t>Yoel</a:t>
            </a:r>
            <a:r>
              <a:rPr lang="sk-SK" sz="1600" dirty="0">
                <a:latin typeface="Calibri" panose="020F0502020204030204" pitchFamily="34" charset="0"/>
                <a:ea typeface="Calibri" panose="020F0502020204030204" pitchFamily="34" charset="0"/>
                <a:cs typeface="Times New Roman" panose="02020603050405020304" pitchFamily="18" charset="0"/>
              </a:rPr>
              <a:t> Roth.</a:t>
            </a:r>
          </a:p>
          <a:p>
            <a:pPr fontAlgn="base">
              <a:lnSpc>
                <a:spcPct val="107000"/>
              </a:lnSpc>
              <a:spcAft>
                <a:spcPts val="800"/>
              </a:spcAft>
            </a:pPr>
            <a:r>
              <a:rPr lang="sk-SK" sz="1600" dirty="0">
                <a:latin typeface="Calibri" panose="020F0502020204030204" pitchFamily="34" charset="0"/>
                <a:ea typeface="Calibri" panose="020F0502020204030204" pitchFamily="34" charset="0"/>
                <a:cs typeface="Times New Roman" panose="02020603050405020304" pitchFamily="18" charset="0"/>
              </a:rPr>
              <a:t>Každý príspevok na </a:t>
            </a:r>
            <a:r>
              <a:rPr lang="sk-SK" sz="1600" dirty="0" err="1">
                <a:latin typeface="Calibri" panose="020F0502020204030204" pitchFamily="34" charset="0"/>
                <a:ea typeface="Calibri" panose="020F0502020204030204" pitchFamily="34" charset="0"/>
                <a:cs typeface="Times New Roman" panose="02020603050405020304" pitchFamily="18" charset="0"/>
              </a:rPr>
              <a:t>twitteri</a:t>
            </a:r>
            <a:r>
              <a:rPr lang="sk-SK" sz="1600" dirty="0">
                <a:latin typeface="Calibri" panose="020F0502020204030204" pitchFamily="34" charset="0"/>
                <a:ea typeface="Calibri" panose="020F0502020204030204" pitchFamily="34" charset="0"/>
                <a:cs typeface="Times New Roman" panose="02020603050405020304" pitchFamily="18" charset="0"/>
              </a:rPr>
              <a:t> s internetovým odkazom na médium blízke ruskému vedeniu bude doplnený textom „tento </a:t>
            </a:r>
            <a:r>
              <a:rPr lang="sk-SK" sz="1600" dirty="0" err="1">
                <a:latin typeface="Calibri" panose="020F0502020204030204" pitchFamily="34" charset="0"/>
                <a:ea typeface="Calibri" panose="020F0502020204030204" pitchFamily="34" charset="0"/>
                <a:cs typeface="Times New Roman" panose="02020603050405020304" pitchFamily="18" charset="0"/>
              </a:rPr>
              <a:t>tweet</a:t>
            </a:r>
            <a:r>
              <a:rPr lang="sk-SK" sz="1600" dirty="0">
                <a:latin typeface="Calibri" panose="020F0502020204030204" pitchFamily="34" charset="0"/>
                <a:ea typeface="Calibri" panose="020F0502020204030204" pitchFamily="34" charset="0"/>
                <a:cs typeface="Times New Roman" panose="02020603050405020304" pitchFamily="18" charset="0"/>
              </a:rPr>
              <a:t> odkazuje na web médiá s väzbami na ruskú vládu", spresnila agentúra AFP.</a:t>
            </a:r>
          </a:p>
          <a:p>
            <a:pPr fontAlgn="base">
              <a:lnSpc>
                <a:spcPct val="107000"/>
              </a:lnSpc>
              <a:spcAft>
                <a:spcPts val="800"/>
              </a:spcAft>
            </a:pPr>
            <a:r>
              <a:rPr lang="sk-SK" sz="1600" dirty="0" err="1">
                <a:latin typeface="Calibri" panose="020F0502020204030204" pitchFamily="34" charset="0"/>
                <a:ea typeface="Calibri" panose="020F0502020204030204" pitchFamily="34" charset="0"/>
                <a:cs typeface="Times New Roman" panose="02020603050405020304" pitchFamily="18" charset="0"/>
              </a:rPr>
              <a:t>Rudké</a:t>
            </a:r>
            <a:r>
              <a:rPr lang="sk-SK" sz="1600" dirty="0">
                <a:latin typeface="Calibri" panose="020F0502020204030204" pitchFamily="34" charset="0"/>
                <a:ea typeface="Calibri" panose="020F0502020204030204" pitchFamily="34" charset="0"/>
                <a:cs typeface="Times New Roman" panose="02020603050405020304" pitchFamily="18" charset="0"/>
              </a:rPr>
              <a:t> provládne médiá</a:t>
            </a:r>
          </a:p>
          <a:p>
            <a:pPr fontAlgn="base">
              <a:lnSpc>
                <a:spcPct val="107000"/>
              </a:lnSpc>
              <a:spcAft>
                <a:spcPts val="800"/>
              </a:spcAft>
            </a:pPr>
            <a:r>
              <a:rPr lang="sk-SK" sz="1600" dirty="0">
                <a:latin typeface="Calibri" panose="020F0502020204030204" pitchFamily="34" charset="0"/>
                <a:ea typeface="Calibri" panose="020F0502020204030204" pitchFamily="34" charset="0"/>
                <a:cs typeface="Times New Roman" panose="02020603050405020304" pitchFamily="18" charset="0"/>
              </a:rPr>
              <a:t>Roth pripomenul, že spoločnosť Twitter sa už uchýlila k podobnému kroku v prípade informácií týkajúcich sa covidu-19 alebo volieb v mnohých krajinách. Podľa manažéra sa od štvrtka, kedy začala ruská invázia na Ukrajinu, denne na </a:t>
            </a:r>
            <a:r>
              <a:rPr lang="sk-SK" sz="1600" dirty="0" err="1">
                <a:latin typeface="Calibri" panose="020F0502020204030204" pitchFamily="34" charset="0"/>
                <a:ea typeface="Calibri" panose="020F0502020204030204" pitchFamily="34" charset="0"/>
                <a:cs typeface="Times New Roman" panose="02020603050405020304" pitchFamily="18" charset="0"/>
              </a:rPr>
              <a:t>twitteri</a:t>
            </a:r>
            <a:r>
              <a:rPr lang="sk-SK" sz="1600" dirty="0">
                <a:latin typeface="Calibri" panose="020F0502020204030204" pitchFamily="34" charset="0"/>
                <a:ea typeface="Calibri" panose="020F0502020204030204" pitchFamily="34" charset="0"/>
                <a:cs typeface="Times New Roman" panose="02020603050405020304" pitchFamily="18" charset="0"/>
              </a:rPr>
              <a:t> objaví cez 450 000 </a:t>
            </a:r>
            <a:r>
              <a:rPr lang="sk-SK" sz="1600" dirty="0" err="1">
                <a:latin typeface="Calibri" panose="020F0502020204030204" pitchFamily="34" charset="0"/>
                <a:ea typeface="Calibri" panose="020F0502020204030204" pitchFamily="34" charset="0"/>
                <a:cs typeface="Times New Roman" panose="02020603050405020304" pitchFamily="18" charset="0"/>
              </a:rPr>
              <a:t>tweetov</a:t>
            </a:r>
            <a:r>
              <a:rPr lang="sk-SK" sz="1600" dirty="0">
                <a:latin typeface="Calibri" panose="020F0502020204030204" pitchFamily="34" charset="0"/>
                <a:ea typeface="Calibri" panose="020F0502020204030204" pitchFamily="34" charset="0"/>
                <a:cs typeface="Times New Roman" panose="02020603050405020304" pitchFamily="18" charset="0"/>
              </a:rPr>
              <a:t> odkazujúcich na ruské provládne médiá.</a:t>
            </a:r>
          </a:p>
          <a:p>
            <a:pPr fontAlgn="base">
              <a:lnSpc>
                <a:spcPct val="107000"/>
              </a:lnSpc>
              <a:spcAft>
                <a:spcPts val="800"/>
              </a:spcAft>
            </a:pPr>
            <a:r>
              <a:rPr lang="sk-SK" sz="1600" dirty="0">
                <a:latin typeface="Calibri" panose="020F0502020204030204" pitchFamily="34" charset="0"/>
                <a:ea typeface="Calibri" panose="020F0502020204030204" pitchFamily="34" charset="0"/>
                <a:cs typeface="Times New Roman" panose="02020603050405020304" pitchFamily="18" charset="0"/>
              </a:rPr>
              <a:t>V súvislosti s ruským napadnutím Ukrajiny sa predtým Google, YouTube a </a:t>
            </a:r>
            <a:r>
              <a:rPr lang="sk-SK" sz="1600" dirty="0" err="1">
                <a:latin typeface="Calibri" panose="020F0502020204030204" pitchFamily="34" charset="0"/>
                <a:ea typeface="Calibri" panose="020F0502020204030204" pitchFamily="34" charset="0"/>
                <a:cs typeface="Times New Roman" panose="02020603050405020304" pitchFamily="18" charset="0"/>
              </a:rPr>
              <a:t>Meta</a:t>
            </a:r>
            <a:r>
              <a:rPr lang="sk-SK" sz="1600" dirty="0">
                <a:latin typeface="Calibri" panose="020F0502020204030204" pitchFamily="34" charset="0"/>
                <a:ea typeface="Calibri" panose="020F0502020204030204" pitchFamily="34" charset="0"/>
                <a:cs typeface="Times New Roman" panose="02020603050405020304" pitchFamily="18" charset="0"/>
              </a:rPr>
              <a:t>, ktoré vlastnia Facebook, rozhodli zastaviť ruským médiám financovaným štátom príjmy z reklamy.</a:t>
            </a:r>
          </a:p>
          <a:p>
            <a:pPr fontAlgn="base">
              <a:lnSpc>
                <a:spcPct val="107000"/>
              </a:lnSpc>
              <a:spcAft>
                <a:spcPts val="800"/>
              </a:spcAft>
            </a:pPr>
            <a:endParaRPr lang="sk-SK" sz="1600" dirty="0">
              <a:latin typeface="Calibri" panose="020F0502020204030204" pitchFamily="34" charset="0"/>
              <a:ea typeface="Calibri" panose="020F0502020204030204" pitchFamily="34" charset="0"/>
              <a:cs typeface="Times New Roman" panose="02020603050405020304" pitchFamily="18" charset="0"/>
            </a:endParaRPr>
          </a:p>
          <a:p>
            <a:pPr fontAlgn="base">
              <a:lnSpc>
                <a:spcPct val="107000"/>
              </a:lnSpc>
              <a:spcAft>
                <a:spcPts val="800"/>
              </a:spcAft>
            </a:pPr>
            <a:endParaRPr lang="sk-SK"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Obrázok 5"/>
          <p:cNvPicPr>
            <a:picLocks noChangeAspect="1"/>
          </p:cNvPicPr>
          <p:nvPr/>
        </p:nvPicPr>
        <p:blipFill>
          <a:blip r:embed="rId3"/>
          <a:stretch>
            <a:fillRect/>
          </a:stretch>
        </p:blipFill>
        <p:spPr>
          <a:xfrm>
            <a:off x="8639749" y="713651"/>
            <a:ext cx="3134967" cy="1765780"/>
          </a:xfrm>
          <a:prstGeom prst="rect">
            <a:avLst/>
          </a:prstGeom>
        </p:spPr>
      </p:pic>
    </p:spTree>
    <p:extLst>
      <p:ext uri="{BB962C8B-B14F-4D97-AF65-F5344CB8AC3E}">
        <p14:creationId xmlns:p14="http://schemas.microsoft.com/office/powerpoint/2010/main" val="22087920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a:xfrm>
            <a:off x="4105770" y="-175846"/>
            <a:ext cx="4481383" cy="6858000"/>
          </a:xfrm>
        </p:spPr>
      </p:sp>
      <p:pic>
        <p:nvPicPr>
          <p:cNvPr id="5" name="Obrázok 4" descr="C:\Users\SaS\Desktop\Dezinfo po zmene\HS blokované.jpg"/>
          <p:cNvPicPr/>
          <p:nvPr/>
        </p:nvPicPr>
        <p:blipFill>
          <a:blip r:embed="rId3">
            <a:extLst>
              <a:ext uri="{28A0092B-C50C-407E-A947-70E740481C1C}">
                <a14:useLocalDpi xmlns:a14="http://schemas.microsoft.com/office/drawing/2010/main" val="0"/>
              </a:ext>
            </a:extLst>
          </a:blip>
          <a:srcRect/>
          <a:stretch>
            <a:fillRect/>
          </a:stretch>
        </p:blipFill>
        <p:spPr bwMode="auto">
          <a:xfrm>
            <a:off x="585741" y="353304"/>
            <a:ext cx="5760720" cy="3935730"/>
          </a:xfrm>
          <a:prstGeom prst="rect">
            <a:avLst/>
          </a:prstGeom>
          <a:noFill/>
          <a:ln>
            <a:noFill/>
          </a:ln>
        </p:spPr>
      </p:pic>
      <p:pic>
        <p:nvPicPr>
          <p:cNvPr id="6" name="Obrázok 5" descr="C:\Users\SaS\Desktop\Dezinfo po zmene\blokované.jpg"/>
          <p:cNvPicPr/>
          <p:nvPr/>
        </p:nvPicPr>
        <p:blipFill>
          <a:blip r:embed="rId4">
            <a:extLst>
              <a:ext uri="{28A0092B-C50C-407E-A947-70E740481C1C}">
                <a14:useLocalDpi xmlns:a14="http://schemas.microsoft.com/office/drawing/2010/main" val="0"/>
              </a:ext>
            </a:extLst>
          </a:blip>
          <a:srcRect/>
          <a:stretch>
            <a:fillRect/>
          </a:stretch>
        </p:blipFill>
        <p:spPr bwMode="auto">
          <a:xfrm>
            <a:off x="7153201" y="1749230"/>
            <a:ext cx="4356735" cy="4309110"/>
          </a:xfrm>
          <a:prstGeom prst="rect">
            <a:avLst/>
          </a:prstGeom>
          <a:noFill/>
          <a:ln>
            <a:noFill/>
          </a:ln>
        </p:spPr>
      </p:pic>
      <p:sp>
        <p:nvSpPr>
          <p:cNvPr id="3" name="Obdĺžnik 2"/>
          <p:cNvSpPr/>
          <p:nvPr/>
        </p:nvSpPr>
        <p:spPr>
          <a:xfrm>
            <a:off x="418101" y="4618907"/>
            <a:ext cx="6096000" cy="1277786"/>
          </a:xfrm>
          <a:prstGeom prst="rect">
            <a:avLst/>
          </a:prstGeom>
        </p:spPr>
        <p:txBody>
          <a:bodyPr>
            <a:spAutoFit/>
          </a:bodyPr>
          <a:lstStyle/>
          <a:p>
            <a:pPr>
              <a:lnSpc>
                <a:spcPct val="107000"/>
              </a:lnSpc>
              <a:spcAft>
                <a:spcPts val="800"/>
              </a:spcAft>
            </a:pPr>
            <a:r>
              <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5"/>
              </a:rPr>
              <a:t>https://www.omediach.com/hoaxy/22405-policia-zverejnila-databazu-proruskych-uctov-platenych-trolov-a-uzitocnych-babrakov?fbclid=IwAR37NSgyBBCK5UXP2DDvmGnyhKtwIsKoTrVIOhPs5viSs017zZxjy9s5k-g</a:t>
            </a:r>
            <a:endParaRPr lang="sk-SK"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4209890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454268" y="364501"/>
            <a:ext cx="9437078" cy="6309420"/>
          </a:xfrm>
          <a:prstGeom prst="rect">
            <a:avLst/>
          </a:prstGeom>
        </p:spPr>
        <p:txBody>
          <a:bodyPr wrap="square">
            <a:spAutoFit/>
          </a:bodyPr>
          <a:lstStyle/>
          <a:p>
            <a:pPr>
              <a:lnSpc>
                <a:spcPts val="2400"/>
              </a:lnSpc>
            </a:pPr>
            <a:r>
              <a:rPr lang="sk-SK" dirty="0">
                <a:solidFill>
                  <a:srgbClr val="000000"/>
                </a:solidFill>
                <a:latin typeface="Arial" panose="020B0604020202020204" pitchFamily="34" charset="0"/>
                <a:ea typeface="Times New Roman" panose="02020603050405020304" pitchFamily="18" charset="0"/>
              </a:rPr>
              <a:t>Profily, ktoré dlhodobo šírili dezinformácie o </a:t>
            </a:r>
            <a:r>
              <a:rPr lang="sk-SK" dirty="0" err="1">
                <a:solidFill>
                  <a:srgbClr val="000000"/>
                </a:solidFill>
                <a:latin typeface="Arial" panose="020B0604020202020204" pitchFamily="34" charset="0"/>
                <a:ea typeface="Times New Roman" panose="02020603050405020304" pitchFamily="18" charset="0"/>
              </a:rPr>
              <a:t>koronavíruse</a:t>
            </a:r>
            <a:r>
              <a:rPr lang="sk-SK" dirty="0">
                <a:solidFill>
                  <a:srgbClr val="000000"/>
                </a:solidFill>
                <a:latin typeface="Arial" panose="020B0604020202020204" pitchFamily="34" charset="0"/>
                <a:ea typeface="Times New Roman" panose="02020603050405020304" pitchFamily="18" charset="0"/>
              </a:rPr>
              <a:t> sa plne preorientovali na </a:t>
            </a:r>
            <a:r>
              <a:rPr lang="sk-SK" dirty="0" err="1">
                <a:solidFill>
                  <a:srgbClr val="000000"/>
                </a:solidFill>
                <a:latin typeface="Arial" panose="020B0604020202020204" pitchFamily="34" charset="0"/>
                <a:ea typeface="Times New Roman" panose="02020603050405020304" pitchFamily="18" charset="0"/>
              </a:rPr>
              <a:t>proruskú</a:t>
            </a:r>
            <a:r>
              <a:rPr lang="sk-SK" dirty="0">
                <a:solidFill>
                  <a:srgbClr val="000000"/>
                </a:solidFill>
                <a:latin typeface="Arial" panose="020B0604020202020204" pitchFamily="34" charset="0"/>
                <a:ea typeface="Times New Roman" panose="02020603050405020304" pitchFamily="18" charset="0"/>
              </a:rPr>
              <a:t> propagandu. Je to súčasť taktiky Kremľa v rámci hybridnej vojny. Anonymné účty a stránky, ako aj účty patriace jednotlivcom šíria prekrútené, zmanipulované a klamlivé scenáre o dianí na Ukrajine. "Je to otvorená snaha Ruskej federácie nepriamo cez svojich poskokov ovplyvňovať verejnú mienku a vyvolať sympatie voči zásahu Putinovej armády," upozorňuje polícia, ktorá zverejnila databázu </a:t>
            </a:r>
            <a:r>
              <a:rPr lang="sk-SK" dirty="0" err="1">
                <a:solidFill>
                  <a:srgbClr val="000000"/>
                </a:solidFill>
                <a:latin typeface="Arial" panose="020B0604020202020204" pitchFamily="34" charset="0"/>
                <a:ea typeface="Times New Roman" panose="02020603050405020304" pitchFamily="18" charset="0"/>
              </a:rPr>
              <a:t>proruských</a:t>
            </a:r>
            <a:r>
              <a:rPr lang="sk-SK" dirty="0">
                <a:solidFill>
                  <a:srgbClr val="000000"/>
                </a:solidFill>
                <a:latin typeface="Arial" panose="020B0604020202020204" pitchFamily="34" charset="0"/>
                <a:ea typeface="Times New Roman" panose="02020603050405020304" pitchFamily="18" charset="0"/>
              </a:rPr>
              <a:t> účtov, platených </a:t>
            </a:r>
            <a:r>
              <a:rPr lang="sk-SK" dirty="0" err="1">
                <a:solidFill>
                  <a:srgbClr val="000000"/>
                </a:solidFill>
                <a:latin typeface="Arial" panose="020B0604020202020204" pitchFamily="34" charset="0"/>
                <a:ea typeface="Times New Roman" panose="02020603050405020304" pitchFamily="18" charset="0"/>
              </a:rPr>
              <a:t>trolov</a:t>
            </a:r>
            <a:r>
              <a:rPr lang="sk-SK" dirty="0">
                <a:solidFill>
                  <a:srgbClr val="000000"/>
                </a:solidFill>
                <a:latin typeface="Arial" panose="020B0604020202020204" pitchFamily="34" charset="0"/>
                <a:ea typeface="Times New Roman" panose="02020603050405020304" pitchFamily="18" charset="0"/>
              </a:rPr>
              <a:t>, webov, skupín a užitočných babrákov, ktorí na sociálnych sieťach šíria klamstvá a manipulácie. Tu je zoznam aspoň niektorých z nich:</a:t>
            </a:r>
            <a:endParaRPr lang="sk-SK" sz="1400" dirty="0">
              <a:latin typeface="Times New Roman" panose="02020603050405020304" pitchFamily="18" charset="0"/>
              <a:ea typeface="Times New Roman" panose="02020603050405020304" pitchFamily="18" charset="0"/>
            </a:endParaRPr>
          </a:p>
          <a:p>
            <a:endParaRPr lang="sk-SK" sz="1600" u="sng" dirty="0">
              <a:solidFill>
                <a:srgbClr val="0563C1"/>
              </a:solidFill>
              <a:latin typeface="Arial" panose="020B0604020202020204" pitchFamily="34" charset="0"/>
              <a:ea typeface="Calibri" panose="020F0502020204030204" pitchFamily="34" charset="0"/>
              <a:cs typeface="Times New Roman" panose="02020603050405020304" pitchFamily="18" charset="0"/>
              <a:hlinkClick r:id="rId2"/>
            </a:endParaRPr>
          </a:p>
          <a:p>
            <a:r>
              <a:rPr lang="sk-SK" sz="1600" u="sng" dirty="0">
                <a:solidFill>
                  <a:srgbClr val="0563C1"/>
                </a:solidFill>
                <a:latin typeface="Arial" panose="020B0604020202020204" pitchFamily="34" charset="0"/>
                <a:ea typeface="Calibri" panose="020F0502020204030204" pitchFamily="34" charset="0"/>
                <a:cs typeface="Times New Roman" panose="02020603050405020304" pitchFamily="18" charset="0"/>
                <a:hlinkClick r:id="rId2"/>
              </a:rPr>
              <a:t>https://www.facebook.com/profile.php?id=100006142216921</a:t>
            </a:r>
            <a:r>
              <a:rPr lang="sk-SK" sz="1600" dirty="0">
                <a:solidFill>
                  <a:srgbClr val="000000"/>
                </a:solidFill>
                <a:latin typeface="Arial" panose="020B0604020202020204" pitchFamily="34" charset="0"/>
                <a:ea typeface="Calibri" panose="020F0502020204030204" pitchFamily="34" charset="0"/>
              </a:rPr>
              <a:t> (toto vyzerá napríklad na </a:t>
            </a:r>
            <a:r>
              <a:rPr lang="sk-SK" sz="1600" dirty="0" err="1">
                <a:solidFill>
                  <a:srgbClr val="000000"/>
                </a:solidFill>
                <a:latin typeface="Arial" panose="020B0604020202020204" pitchFamily="34" charset="0"/>
                <a:ea typeface="Calibri" panose="020F0502020204030204" pitchFamily="34" charset="0"/>
              </a:rPr>
              <a:t>riadeneho</a:t>
            </a:r>
            <a:r>
              <a:rPr lang="sk-SK" sz="1600" dirty="0">
                <a:solidFill>
                  <a:srgbClr val="000000"/>
                </a:solidFill>
                <a:latin typeface="Arial" panose="020B0604020202020204" pitchFamily="34" charset="0"/>
                <a:ea typeface="Calibri" panose="020F0502020204030204" pitchFamily="34" charset="0"/>
              </a:rPr>
              <a:t> </a:t>
            </a:r>
            <a:r>
              <a:rPr lang="sk-SK" sz="1600" dirty="0" err="1">
                <a:solidFill>
                  <a:srgbClr val="000000"/>
                </a:solidFill>
                <a:latin typeface="Arial" panose="020B0604020202020204" pitchFamily="34" charset="0"/>
                <a:ea typeface="Calibri" panose="020F0502020204030204" pitchFamily="34" charset="0"/>
              </a:rPr>
              <a:t>trolla</a:t>
            </a:r>
            <a:r>
              <a:rPr lang="sk-SK" sz="1600" dirty="0">
                <a:solidFill>
                  <a:srgbClr val="000000"/>
                </a:solidFill>
                <a:latin typeface="Arial" panose="020B0604020202020204" pitchFamily="34" charset="0"/>
                <a:ea typeface="Calibri" panose="020F0502020204030204" pitchFamily="34" charset="0"/>
              </a:rPr>
              <a:t>, cez 200 statusov denne)</a:t>
            </a:r>
            <a:br>
              <a:rPr lang="sk-SK" sz="1600" dirty="0">
                <a:solidFill>
                  <a:srgbClr val="000000"/>
                </a:solidFill>
                <a:latin typeface="Arial" panose="020B0604020202020204" pitchFamily="34" charset="0"/>
                <a:ea typeface="Calibri" panose="020F0502020204030204" pitchFamily="34" charset="0"/>
              </a:rPr>
            </a:br>
            <a:r>
              <a:rPr lang="sk-SK" sz="1600" u="sng" dirty="0">
                <a:solidFill>
                  <a:srgbClr val="0563C1"/>
                </a:solidFill>
                <a:latin typeface="Arial" panose="020B0604020202020204" pitchFamily="34" charset="0"/>
                <a:ea typeface="Calibri" panose="020F0502020204030204" pitchFamily="34" charset="0"/>
                <a:cs typeface="Times New Roman" panose="02020603050405020304" pitchFamily="18" charset="0"/>
                <a:hlinkClick r:id="rId3"/>
              </a:rPr>
              <a:t>https://www.facebook.com/martin.bago.79</a:t>
            </a:r>
            <a:endParaRPr lang="sk-SK" sz="1600" u="sng" dirty="0">
              <a:solidFill>
                <a:srgbClr val="0563C1"/>
              </a:solidFill>
              <a:latin typeface="Arial" panose="020B0604020202020204" pitchFamily="34" charset="0"/>
              <a:ea typeface="Calibri" panose="020F0502020204030204" pitchFamily="34" charset="0"/>
              <a:cs typeface="Times New Roman" panose="02020603050405020304" pitchFamily="18" charset="0"/>
            </a:endParaRPr>
          </a:p>
          <a:p>
            <a:r>
              <a:rPr lang="sk-SK" u="sng" dirty="0">
                <a:hlinkClick r:id="rId4"/>
              </a:rPr>
              <a:t>https://picuscapital.sk/</a:t>
            </a:r>
            <a:br>
              <a:rPr lang="sk-SK" dirty="0"/>
            </a:br>
            <a:r>
              <a:rPr lang="sk-SK" dirty="0">
                <a:hlinkClick r:id="rId5"/>
              </a:rPr>
              <a:t>https://www.facebook.com/soun.marek</a:t>
            </a:r>
            <a:r>
              <a:rPr lang="sk-SK" dirty="0"/>
              <a:t> </a:t>
            </a:r>
            <a:br>
              <a:rPr lang="sk-SK" dirty="0"/>
            </a:br>
            <a:r>
              <a:rPr lang="sk-SK" dirty="0">
                <a:hlinkClick r:id="rId6"/>
              </a:rPr>
              <a:t>https://www.facebook.com/groups/1444755499098715</a:t>
            </a:r>
            <a:br>
              <a:rPr lang="sk-SK" dirty="0"/>
            </a:br>
            <a:r>
              <a:rPr lang="sk-SK" dirty="0">
                <a:hlinkClick r:id="rId7"/>
              </a:rPr>
              <a:t>https://www.facebook.com/groups/658603931663528/</a:t>
            </a:r>
            <a:br>
              <a:rPr lang="sk-SK" dirty="0"/>
            </a:br>
            <a:r>
              <a:rPr lang="sk-SK" dirty="0">
                <a:hlinkClick r:id="rId8"/>
              </a:rPr>
              <a:t>https://www.facebook.com/JOTA-Konceptu%C3%A1lna-jednota-392297327607295</a:t>
            </a:r>
            <a:br>
              <a:rPr lang="sk-SK" dirty="0"/>
            </a:br>
            <a:r>
              <a:rPr lang="sk-SK" dirty="0">
                <a:hlinkClick r:id="rId9"/>
              </a:rPr>
              <a:t>https://www.facebook.com/Zauj%C3%ADmavosti-Slovenska-914986771978169/?ref=page_internal</a:t>
            </a:r>
            <a:br>
              <a:rPr lang="sk-SK" dirty="0"/>
            </a:br>
            <a:r>
              <a:rPr lang="sk-SK" dirty="0">
                <a:hlinkClick r:id="rId10"/>
              </a:rPr>
              <a:t>https://www.facebook.com/AntiKiskaOriginal/</a:t>
            </a:r>
            <a:br>
              <a:rPr lang="sk-SK" dirty="0"/>
            </a:br>
            <a:r>
              <a:rPr lang="sk-SK" dirty="0">
                <a:hlinkClick r:id="rId11"/>
              </a:rPr>
              <a:t>https://www.facebook.com/groups/619207122706448</a:t>
            </a:r>
            <a:br>
              <a:rPr lang="sk-SK" dirty="0"/>
            </a:br>
            <a:r>
              <a:rPr lang="sk-SK" u="sng" dirty="0">
                <a:hlinkClick r:id="rId12"/>
              </a:rPr>
              <a:t>https://www.facebook.com/100292161793568/posts/453183709837743/</a:t>
            </a:r>
            <a:br>
              <a:rPr lang="sk-SK" dirty="0"/>
            </a:br>
            <a:endParaRPr lang="sk-SK" dirty="0"/>
          </a:p>
        </p:txBody>
      </p:sp>
    </p:spTree>
    <p:extLst>
      <p:ext uri="{BB962C8B-B14F-4D97-AF65-F5344CB8AC3E}">
        <p14:creationId xmlns:p14="http://schemas.microsoft.com/office/powerpoint/2010/main" val="86895414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474786" y="299934"/>
            <a:ext cx="11236568" cy="6463308"/>
          </a:xfrm>
          <a:prstGeom prst="rect">
            <a:avLst/>
          </a:prstGeom>
        </p:spPr>
        <p:txBody>
          <a:bodyPr wrap="square">
            <a:spAutoFit/>
          </a:bodyPr>
          <a:lstStyle/>
          <a:p>
            <a:r>
              <a:rPr lang="sk-SK" dirty="0">
                <a:hlinkClick r:id="rId2"/>
              </a:rPr>
              <a:t>https://www.facebook.com/diana.diana.dida</a:t>
            </a:r>
            <a:br>
              <a:rPr lang="sk-SK" dirty="0"/>
            </a:br>
            <a:r>
              <a:rPr lang="sk-SK" dirty="0">
                <a:hlinkClick r:id="rId3"/>
              </a:rPr>
              <a:t>https://www.facebook.com/tony.escobar.90834776</a:t>
            </a:r>
            <a:br>
              <a:rPr lang="sk-SK" dirty="0"/>
            </a:br>
            <a:r>
              <a:rPr lang="sk-SK" dirty="0">
                <a:hlinkClick r:id="rId4"/>
              </a:rPr>
              <a:t>https://www.facebook.com/magdalena.urbanova.1</a:t>
            </a:r>
            <a:br>
              <a:rPr lang="sk-SK" dirty="0"/>
            </a:br>
            <a:r>
              <a:rPr lang="sk-SK" dirty="0">
                <a:hlinkClick r:id="rId5"/>
              </a:rPr>
              <a:t>https://www.facebook.com/martinka.bielcikova</a:t>
            </a:r>
            <a:br>
              <a:rPr lang="sk-SK" dirty="0"/>
            </a:br>
            <a:r>
              <a:rPr lang="sk-SK" dirty="0">
                <a:hlinkClick r:id="rId6"/>
              </a:rPr>
              <a:t>https://www.facebook.com/mrslovakcom/</a:t>
            </a:r>
            <a:br>
              <a:rPr lang="sk-SK" dirty="0"/>
            </a:br>
            <a:r>
              <a:rPr lang="sk-SK" dirty="0">
                <a:hlinkClick r:id="rId7"/>
              </a:rPr>
              <a:t>https://www.facebook.com/del.miroslav</a:t>
            </a:r>
            <a:r>
              <a:rPr lang="sk-SK" dirty="0">
                <a:hlinkClick r:id="rId8"/>
              </a:rPr>
              <a:t>https://www.facebook.com/onasbeznas</a:t>
            </a:r>
            <a:br>
              <a:rPr lang="sk-SK" dirty="0"/>
            </a:br>
            <a:r>
              <a:rPr lang="sk-SK" u="sng" dirty="0">
                <a:hlinkClick r:id="rId9"/>
              </a:rPr>
              <a:t>https://slobodnyvysielac.sk/</a:t>
            </a:r>
            <a:br>
              <a:rPr lang="sk-SK" dirty="0"/>
            </a:br>
            <a:r>
              <a:rPr lang="sk-SK" dirty="0">
                <a:hlinkClick r:id="rId10"/>
              </a:rPr>
              <a:t>https://www.facebook.com/daniela.zemanovaustupska</a:t>
            </a:r>
            <a:br>
              <a:rPr lang="sk-SK" dirty="0"/>
            </a:br>
            <a:r>
              <a:rPr lang="sk-SK" dirty="0">
                <a:hlinkClick r:id="rId11"/>
              </a:rPr>
              <a:t>https://www.facebook.com/peter.lazor.9</a:t>
            </a:r>
            <a:br>
              <a:rPr lang="sk-SK" dirty="0"/>
            </a:br>
            <a:r>
              <a:rPr lang="sk-SK" dirty="0">
                <a:hlinkClick r:id="rId12"/>
              </a:rPr>
              <a:t>https://www.facebook.com/jaroslav.hascic</a:t>
            </a:r>
            <a:br>
              <a:rPr lang="sk-SK" dirty="0"/>
            </a:br>
            <a:r>
              <a:rPr lang="sk-SK" dirty="0">
                <a:hlinkClick r:id="rId13"/>
              </a:rPr>
              <a:t>https://www.facebook.com/Zdrojj/</a:t>
            </a:r>
            <a:br>
              <a:rPr lang="sk-SK" dirty="0"/>
            </a:br>
            <a:r>
              <a:rPr lang="sk-SK" u="sng" dirty="0">
                <a:hlinkClick r:id="rId14"/>
              </a:rPr>
              <a:t>https://www.facebook.com/profile.php?id=100077145380372</a:t>
            </a:r>
            <a:br>
              <a:rPr lang="sk-SK" dirty="0"/>
            </a:br>
            <a:r>
              <a:rPr lang="sk-SK" dirty="0">
                <a:hlinkClick r:id="rId15"/>
              </a:rPr>
              <a:t>https://www.facebook.com/pepek.balogu.7</a:t>
            </a:r>
            <a:br>
              <a:rPr lang="sk-SK" dirty="0"/>
            </a:br>
            <a:r>
              <a:rPr lang="sk-SK" u="sng" dirty="0">
                <a:hlinkClick r:id="rId16"/>
              </a:rPr>
              <a:t>https://www.facebook.com/profile.php?id=100013897510298</a:t>
            </a:r>
            <a:br>
              <a:rPr lang="sk-SK" dirty="0"/>
            </a:br>
            <a:r>
              <a:rPr lang="sk-SK" u="sng" dirty="0">
                <a:hlinkClick r:id="rId17"/>
              </a:rPr>
              <a:t>https://www.facebook.com/profile.php?id=100014616249434</a:t>
            </a:r>
            <a:br>
              <a:rPr lang="sk-SK" dirty="0"/>
            </a:br>
            <a:r>
              <a:rPr lang="sk-SK" dirty="0">
                <a:hlinkClick r:id="rId18"/>
              </a:rPr>
              <a:t>https://www.facebook.com/ascot.cmb</a:t>
            </a:r>
            <a:br>
              <a:rPr lang="sk-SK" dirty="0"/>
            </a:br>
            <a:r>
              <a:rPr lang="sk-SK" dirty="0">
                <a:hlinkClick r:id="rId19"/>
              </a:rPr>
              <a:t>https://www.facebook.com/vorobelova</a:t>
            </a:r>
            <a:br>
              <a:rPr lang="sk-SK" dirty="0"/>
            </a:br>
            <a:r>
              <a:rPr lang="sk-SK" dirty="0">
                <a:hlinkClick r:id="rId20"/>
              </a:rPr>
              <a:t>https://www.facebook.com/duplacik</a:t>
            </a:r>
            <a:br>
              <a:rPr lang="sk-SK" dirty="0"/>
            </a:br>
            <a:r>
              <a:rPr lang="sk-SK" u="sng" dirty="0">
                <a:hlinkClick r:id="rId21"/>
              </a:rPr>
              <a:t>https://www.facebook.com/groups/455867198723982/user/100053722221763/</a:t>
            </a:r>
            <a:br>
              <a:rPr lang="sk-SK" dirty="0"/>
            </a:br>
            <a:r>
              <a:rPr lang="sk-SK" u="sng" dirty="0">
                <a:hlinkClick r:id="rId22"/>
              </a:rPr>
              <a:t>https://www.facebook.com/groups/612905426690095</a:t>
            </a:r>
            <a:br>
              <a:rPr lang="sk-SK" dirty="0"/>
            </a:br>
            <a:r>
              <a:rPr lang="sk-SK" dirty="0">
                <a:hlinkClick r:id="rId23"/>
              </a:rPr>
              <a:t>https://www.facebook.com/libormacuha</a:t>
            </a:r>
            <a:br>
              <a:rPr lang="sk-SK" dirty="0"/>
            </a:br>
            <a:r>
              <a:rPr lang="sk-SK" dirty="0">
                <a:hlinkClick r:id="rId24"/>
              </a:rPr>
              <a:t>https://www.facebook.com/ascot.cmb</a:t>
            </a:r>
            <a:br>
              <a:rPr lang="sk-SK" dirty="0"/>
            </a:br>
            <a:endParaRPr lang="sk-SK" dirty="0"/>
          </a:p>
        </p:txBody>
      </p:sp>
    </p:spTree>
    <p:extLst>
      <p:ext uri="{BB962C8B-B14F-4D97-AF65-F5344CB8AC3E}">
        <p14:creationId xmlns:p14="http://schemas.microsoft.com/office/powerpoint/2010/main" val="405239638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703385" y="1012606"/>
            <a:ext cx="8062546" cy="5355312"/>
          </a:xfrm>
          <a:prstGeom prst="rect">
            <a:avLst/>
          </a:prstGeom>
        </p:spPr>
        <p:txBody>
          <a:bodyPr wrap="square">
            <a:spAutoFit/>
          </a:bodyPr>
          <a:lstStyle/>
          <a:p>
            <a:r>
              <a:rPr lang="sk-SK" dirty="0">
                <a:hlinkClick r:id="rId2"/>
              </a:rPr>
              <a:t>https://www.facebook.com/balek.robert</a:t>
            </a:r>
            <a:br>
              <a:rPr lang="sk-SK" dirty="0"/>
            </a:br>
            <a:r>
              <a:rPr lang="sk-SK" dirty="0">
                <a:hlinkClick r:id="rId3"/>
              </a:rPr>
              <a:t>https://www.facebook.com/martin.jakubec.3975</a:t>
            </a:r>
            <a:br>
              <a:rPr lang="sk-SK" dirty="0"/>
            </a:br>
            <a:r>
              <a:rPr lang="sk-SK" u="sng" dirty="0">
                <a:hlinkClick r:id="rId4"/>
              </a:rPr>
              <a:t>https://www.facebook.com/andrej.janco.7</a:t>
            </a:r>
            <a:br>
              <a:rPr lang="sk-SK" dirty="0"/>
            </a:br>
            <a:r>
              <a:rPr lang="sk-SK" u="sng" dirty="0">
                <a:hlinkClick r:id="rId5"/>
              </a:rPr>
              <a:t>https://www.facebook.com/jozef.hunka</a:t>
            </a:r>
            <a:r>
              <a:rPr lang="sk-SK" dirty="0"/>
              <a:t> </a:t>
            </a:r>
            <a:br>
              <a:rPr lang="sk-SK" dirty="0"/>
            </a:br>
            <a:r>
              <a:rPr lang="sk-SK" dirty="0"/>
              <a:t> </a:t>
            </a:r>
            <a:r>
              <a:rPr lang="sk-SK" dirty="0">
                <a:hlinkClick r:id="rId6"/>
              </a:rPr>
              <a:t>https://www.facebook.com/groups/673441443453395</a:t>
            </a:r>
            <a:br>
              <a:rPr lang="sk-SK" dirty="0"/>
            </a:br>
            <a:r>
              <a:rPr lang="sk-SK" dirty="0"/>
              <a:t> </a:t>
            </a:r>
            <a:r>
              <a:rPr lang="sk-SK" u="sng" dirty="0">
                <a:hlinkClick r:id="rId7"/>
              </a:rPr>
              <a:t>https://www.facebook.com/profile.php?id=100063608805119</a:t>
            </a:r>
            <a:br>
              <a:rPr lang="sk-SK" dirty="0"/>
            </a:br>
            <a:r>
              <a:rPr lang="sk-SK" dirty="0"/>
              <a:t> </a:t>
            </a:r>
            <a:r>
              <a:rPr lang="sk-SK" dirty="0">
                <a:hlinkClick r:id="rId8"/>
              </a:rPr>
              <a:t>https://www.facebook.com/NitraIbaNitra/</a:t>
            </a:r>
            <a:br>
              <a:rPr lang="sk-SK" dirty="0"/>
            </a:br>
            <a:r>
              <a:rPr lang="sk-SK" dirty="0"/>
              <a:t> </a:t>
            </a:r>
            <a:r>
              <a:rPr lang="sk-SK" dirty="0">
                <a:hlinkClick r:id="rId9"/>
              </a:rPr>
              <a:t>https://www.facebook.com/juraj.janosik.52687</a:t>
            </a:r>
            <a:br>
              <a:rPr lang="sk-SK" dirty="0"/>
            </a:br>
            <a:r>
              <a:rPr lang="sk-SK" u="sng" dirty="0">
                <a:hlinkClick r:id="rId10"/>
              </a:rPr>
              <a:t>https://www.facebook.com/profile.php?id=100072048798047</a:t>
            </a:r>
            <a:br>
              <a:rPr lang="sk-SK" dirty="0"/>
            </a:br>
            <a:r>
              <a:rPr lang="sk-SK" dirty="0">
                <a:hlinkClick r:id="rId11"/>
              </a:rPr>
              <a:t>https://www.facebook.com/marcel.durech.9</a:t>
            </a:r>
            <a:br>
              <a:rPr lang="sk-SK" dirty="0"/>
            </a:br>
            <a:r>
              <a:rPr lang="sk-SK" dirty="0">
                <a:hlinkClick r:id="rId12"/>
              </a:rPr>
              <a:t>https://www.facebook.com/martin.katis.7</a:t>
            </a:r>
            <a:br>
              <a:rPr lang="sk-SK" dirty="0"/>
            </a:br>
            <a:r>
              <a:rPr lang="sk-SK" u="sng" dirty="0">
                <a:hlinkClick r:id="rId13"/>
              </a:rPr>
              <a:t>https://www.facebook.com/profile.php?id=100041128565879</a:t>
            </a:r>
            <a:br>
              <a:rPr lang="sk-SK" dirty="0"/>
            </a:br>
            <a:r>
              <a:rPr lang="sk-SK" dirty="0">
                <a:hlinkClick r:id="rId14"/>
              </a:rPr>
              <a:t>https://www.facebook.com/groups/1443007846092635/?ref=share</a:t>
            </a:r>
            <a:br>
              <a:rPr lang="sk-SK" dirty="0"/>
            </a:br>
            <a:r>
              <a:rPr lang="sk-SK" dirty="0">
                <a:hlinkClick r:id="rId15"/>
              </a:rPr>
              <a:t>https://www.facebook.com/lienka.alienka.5</a:t>
            </a:r>
            <a:br>
              <a:rPr lang="sk-SK" dirty="0"/>
            </a:br>
            <a:r>
              <a:rPr lang="sk-SK" dirty="0">
                <a:hlinkClick r:id="rId16"/>
              </a:rPr>
              <a:t>https://www.facebook.com/maria.kasanova.33</a:t>
            </a:r>
            <a:br>
              <a:rPr lang="sk-SK" dirty="0"/>
            </a:br>
            <a:r>
              <a:rPr lang="sk-SK" u="sng" dirty="0">
                <a:hlinkClick r:id="rId17"/>
              </a:rPr>
              <a:t>https://www.facebook.com/profile.php?id=100013897510298</a:t>
            </a:r>
            <a:br>
              <a:rPr lang="sk-SK" dirty="0"/>
            </a:br>
            <a:r>
              <a:rPr lang="sk-SK" dirty="0">
                <a:hlinkClick r:id="rId18"/>
              </a:rPr>
              <a:t>https://www.facebook.com/sona.hassanova.5</a:t>
            </a:r>
            <a:br>
              <a:rPr lang="sk-SK" dirty="0"/>
            </a:br>
            <a:r>
              <a:rPr lang="sk-SK" dirty="0">
                <a:hlinkClick r:id="rId19"/>
              </a:rPr>
              <a:t>https://www.facebook.com/mvetrik</a:t>
            </a:r>
            <a:br>
              <a:rPr lang="sk-SK" dirty="0"/>
            </a:br>
            <a:endParaRPr lang="sk-SK" dirty="0"/>
          </a:p>
        </p:txBody>
      </p:sp>
    </p:spTree>
    <p:extLst>
      <p:ext uri="{BB962C8B-B14F-4D97-AF65-F5344CB8AC3E}">
        <p14:creationId xmlns:p14="http://schemas.microsoft.com/office/powerpoint/2010/main" val="153945345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630114" y="707465"/>
            <a:ext cx="7872047" cy="5478423"/>
          </a:xfrm>
          <a:prstGeom prst="rect">
            <a:avLst/>
          </a:prstGeom>
        </p:spPr>
        <p:txBody>
          <a:bodyPr wrap="square">
            <a:spAutoFit/>
          </a:bodyPr>
          <a:lstStyle/>
          <a:p>
            <a:r>
              <a:rPr lang="sk-SK" u="sng" dirty="0">
                <a:hlinkClick r:id="rId2"/>
              </a:rPr>
              <a:t>https://www.facebook.com/profile.php?id=100006142216921</a:t>
            </a:r>
            <a:br>
              <a:rPr lang="sk-SK" dirty="0"/>
            </a:br>
            <a:r>
              <a:rPr lang="sk-SK" dirty="0">
                <a:hlinkClick r:id="rId3"/>
              </a:rPr>
              <a:t>https://www.facebook.com/Hmat43</a:t>
            </a:r>
            <a:br>
              <a:rPr lang="sk-SK" dirty="0"/>
            </a:br>
            <a:r>
              <a:rPr lang="sk-SK" dirty="0">
                <a:hlinkClick r:id="rId4"/>
              </a:rPr>
              <a:t>https://www.facebook.com/Sorocinova</a:t>
            </a:r>
            <a:br>
              <a:rPr lang="sk-SK" dirty="0"/>
            </a:br>
            <a:r>
              <a:rPr lang="sk-SK" dirty="0">
                <a:hlinkClick r:id="rId5"/>
              </a:rPr>
              <a:t>https://www.facebook.com/awakeningQ</a:t>
            </a:r>
            <a:br>
              <a:rPr lang="sk-SK" dirty="0"/>
            </a:br>
            <a:r>
              <a:rPr lang="sk-SK" dirty="0">
                <a:hlinkClick r:id="rId6"/>
              </a:rPr>
              <a:t>https://www.facebook.com/cz.sputnik/</a:t>
            </a:r>
            <a:br>
              <a:rPr lang="sk-SK" dirty="0"/>
            </a:br>
            <a:r>
              <a:rPr lang="sk-SK" dirty="0">
                <a:hlinkClick r:id="rId7"/>
              </a:rPr>
              <a:t>https://www.facebook.com/slavena.vorobelova</a:t>
            </a:r>
            <a:br>
              <a:rPr lang="sk-SK" dirty="0"/>
            </a:br>
            <a:r>
              <a:rPr lang="sk-SK" dirty="0">
                <a:hlinkClick r:id="rId8"/>
              </a:rPr>
              <a:t>https://www.facebook.com/hricalubos1/</a:t>
            </a:r>
            <a:br>
              <a:rPr lang="sk-SK" dirty="0"/>
            </a:br>
            <a:r>
              <a:rPr lang="sk-SK" dirty="0">
                <a:hlinkClick r:id="rId9"/>
              </a:rPr>
              <a:t>https://www.facebook.com/Reject.Together.Global.War/</a:t>
            </a:r>
            <a:br>
              <a:rPr lang="sk-SK" dirty="0"/>
            </a:br>
            <a:r>
              <a:rPr lang="sk-SK" dirty="0">
                <a:hlinkClick r:id="rId10"/>
              </a:rPr>
              <a:t>https://www.facebook.com/karolina.zuskinova</a:t>
            </a:r>
            <a:br>
              <a:rPr lang="sk-SK" dirty="0"/>
            </a:br>
            <a:r>
              <a:rPr lang="sk-SK" u="sng" dirty="0">
                <a:hlinkClick r:id="rId11"/>
              </a:rPr>
              <a:t>https://www.facebook.com/tvjanosik/</a:t>
            </a:r>
            <a:endParaRPr lang="sk-SK" u="sng" dirty="0"/>
          </a:p>
          <a:p>
            <a:endParaRPr lang="sk-SK" dirty="0"/>
          </a:p>
          <a:p>
            <a:r>
              <a:rPr lang="sk-SK" dirty="0"/>
              <a:t>Databázu budeme aktualizovať.</a:t>
            </a:r>
          </a:p>
          <a:p>
            <a:r>
              <a:rPr lang="sk-SK" dirty="0"/>
              <a:t>V krátkom čase sa očakáva aj blokovanie niektorých </a:t>
            </a:r>
            <a:r>
              <a:rPr lang="sk-SK" dirty="0" err="1"/>
              <a:t>dezinfowebov</a:t>
            </a:r>
            <a:r>
              <a:rPr lang="sk-SK" dirty="0"/>
              <a:t>. V piatok večer Parlament schválil právomoc NBÚ </a:t>
            </a:r>
            <a:r>
              <a:rPr lang="sk-SK" u="sng" dirty="0">
                <a:hlinkClick r:id="rId12"/>
              </a:rPr>
              <a:t>blokovať weby s dezinformáciami</a:t>
            </a:r>
            <a:r>
              <a:rPr lang="sk-SK" dirty="0"/>
              <a:t>. </a:t>
            </a:r>
          </a:p>
          <a:p>
            <a:endParaRPr lang="sk-SK" sz="1600" dirty="0">
              <a:solidFill>
                <a:srgbClr val="000000"/>
              </a:solidFill>
              <a:latin typeface="Arial" panose="020B0604020202020204" pitchFamily="34" charset="0"/>
              <a:ea typeface="Calibri" panose="020F0502020204030204" pitchFamily="34" charset="0"/>
            </a:endParaRPr>
          </a:p>
          <a:p>
            <a:r>
              <a:rPr lang="sk-SK" sz="16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13"/>
              </a:rPr>
              <a:t>https://www.omediach.com/hoaxy/22405-policia-zverejnila-databazu-proruskych-uctov-platenych-trolov-a-uzitocnych-babrakov?fbclid=IwAR37NSgyBBCK5UXP2DDvmGnyhKtwIsKoTrVIOhPs5viSs017zZxjy9s5k-g</a:t>
            </a:r>
            <a:endParaRPr lang="sk-SK" sz="1600" dirty="0">
              <a:latin typeface="Calibri" panose="020F0502020204030204" pitchFamily="34" charset="0"/>
              <a:ea typeface="Calibri" panose="020F0502020204030204" pitchFamily="34" charset="0"/>
              <a:cs typeface="Times New Roman" panose="02020603050405020304" pitchFamily="18" charset="0"/>
            </a:endParaRPr>
          </a:p>
          <a:p>
            <a:br>
              <a:rPr lang="sk-SK" sz="1600" dirty="0">
                <a:solidFill>
                  <a:srgbClr val="000000"/>
                </a:solidFill>
                <a:latin typeface="Arial" panose="020B0604020202020204" pitchFamily="34" charset="0"/>
                <a:ea typeface="Calibri" panose="020F0502020204030204" pitchFamily="34" charset="0"/>
              </a:rPr>
            </a:br>
            <a:endParaRPr lang="sk-SK" dirty="0"/>
          </a:p>
        </p:txBody>
      </p:sp>
    </p:spTree>
    <p:extLst>
      <p:ext uri="{BB962C8B-B14F-4D97-AF65-F5344CB8AC3E}">
        <p14:creationId xmlns:p14="http://schemas.microsoft.com/office/powerpoint/2010/main" val="46663827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659422" y="385603"/>
            <a:ext cx="10568354" cy="6485750"/>
          </a:xfrm>
          <a:prstGeom prst="rect">
            <a:avLst/>
          </a:prstGeom>
        </p:spPr>
        <p:txBody>
          <a:bodyPr wrap="square">
            <a:spAutoFit/>
          </a:bodyPr>
          <a:lstStyle/>
          <a:p>
            <a:pPr>
              <a:lnSpc>
                <a:spcPct val="107000"/>
              </a:lnSpc>
              <a:spcAft>
                <a:spcPts val="800"/>
              </a:spcAft>
            </a:pPr>
            <a:r>
              <a:rPr lang="sk-SK" b="1" dirty="0">
                <a:solidFill>
                  <a:srgbClr val="00B0F0"/>
                </a:solidFill>
                <a:latin typeface="Calibri" panose="020F0502020204030204" pitchFamily="34" charset="0"/>
                <a:ea typeface="Calibri" panose="020F0502020204030204" pitchFamily="34" charset="0"/>
                <a:cs typeface="Times New Roman" panose="02020603050405020304" pitchFamily="18" charset="0"/>
              </a:rPr>
              <a:t>„Ľudia sú väzni propagandy a aj sa tak, pretože sa na internete okolo dezinformácií stavajú steny.“</a:t>
            </a:r>
          </a:p>
          <a:p>
            <a:pPr>
              <a:lnSpc>
                <a:spcPct val="107000"/>
              </a:lnSpc>
              <a:spcAft>
                <a:spcPts val="800"/>
              </a:spcAft>
            </a:pPr>
            <a:r>
              <a:rPr lang="sk-SK" b="1" dirty="0">
                <a:latin typeface="Calibri" panose="020F0502020204030204" pitchFamily="34" charset="0"/>
                <a:ea typeface="Calibri" panose="020F0502020204030204" pitchFamily="34" charset="0"/>
                <a:cs typeface="Times New Roman" panose="02020603050405020304" pitchFamily="18" charset="0"/>
              </a:rPr>
              <a:t>Načo </a:t>
            </a:r>
            <a:r>
              <a:rPr lang="sk-SK" b="1">
                <a:latin typeface="Calibri" panose="020F0502020204030204" pitchFamily="34" charset="0"/>
                <a:ea typeface="Calibri" panose="020F0502020204030204" pitchFamily="34" charset="0"/>
                <a:cs typeface="Times New Roman" panose="02020603050405020304" pitchFamily="18" charset="0"/>
              </a:rPr>
              <a:t>je teda dobré </a:t>
            </a:r>
            <a:r>
              <a:rPr lang="sk-SK" b="1" dirty="0">
                <a:latin typeface="Calibri" panose="020F0502020204030204" pitchFamily="34" charset="0"/>
                <a:ea typeface="Calibri" panose="020F0502020204030204" pitchFamily="34" charset="0"/>
                <a:cs typeface="Times New Roman" panose="02020603050405020304" pitchFamily="18" charset="0"/>
              </a:rPr>
              <a:t>vypínať </a:t>
            </a:r>
            <a:r>
              <a:rPr lang="sk-SK" b="1" dirty="0" err="1">
                <a:latin typeface="Calibri" panose="020F0502020204030204" pitchFamily="34" charset="0"/>
                <a:ea typeface="Calibri" panose="020F0502020204030204" pitchFamily="34" charset="0"/>
                <a:cs typeface="Times New Roman" panose="02020603050405020304" pitchFamily="18" charset="0"/>
              </a:rPr>
              <a:t>dezinfo</a:t>
            </a:r>
            <a:r>
              <a:rPr lang="sk-SK" b="1" dirty="0">
                <a:latin typeface="Calibri" panose="020F0502020204030204" pitchFamily="34" charset="0"/>
                <a:ea typeface="Calibri" panose="020F0502020204030204" pitchFamily="34" charset="0"/>
                <a:cs typeface="Times New Roman" panose="02020603050405020304" pitchFamily="18" charset="0"/>
              </a:rPr>
              <a:t> weby?</a:t>
            </a:r>
          </a:p>
          <a:p>
            <a:pPr>
              <a:lnSpc>
                <a:spcPct val="107000"/>
              </a:lnSpc>
              <a:spcAft>
                <a:spcPts val="800"/>
              </a:spcAft>
            </a:pPr>
            <a:r>
              <a:rPr lang="sk-SK" dirty="0">
                <a:solidFill>
                  <a:srgbClr val="333333"/>
                </a:solidFill>
                <a:latin typeface="Calibri" panose="020F0502020204030204" pitchFamily="34" charset="0"/>
                <a:ea typeface="Calibri" panose="020F0502020204030204" pitchFamily="34" charset="0"/>
                <a:cs typeface="Times New Roman" panose="02020603050405020304" pitchFamily="18" charset="0"/>
              </a:rPr>
              <a:t>Sme v kríze, je vojna. Je to potrebné, aby ľudia neboli kŕmení lžami, ktorých dôsledok je spochybňovanie rozhodnutí krajiny/spoločenstva.</a:t>
            </a:r>
          </a:p>
          <a:p>
            <a:pPr>
              <a:lnSpc>
                <a:spcPct val="107000"/>
              </a:lnSpc>
              <a:spcAft>
                <a:spcPts val="800"/>
              </a:spcAft>
            </a:pPr>
            <a:endParaRPr lang="sk-SK"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k-SK" dirty="0">
                <a:solidFill>
                  <a:srgbClr val="333333"/>
                </a:solidFill>
                <a:latin typeface="Calibri" panose="020F0502020204030204" pitchFamily="34" charset="0"/>
                <a:ea typeface="Calibri" panose="020F0502020204030204" pitchFamily="34" charset="0"/>
                <a:cs typeface="Times New Roman" panose="02020603050405020304" pitchFamily="18" charset="0"/>
              </a:rPr>
              <a:t>Je to len na čas, kým si nájdu cestu – ale aj to je podstatné. Mali sme, ale už nemáme čas vysvetľovať, ako funguje propaganda, polopravdy, dezinformácie</a:t>
            </a:r>
            <a:r>
              <a:rPr lang="sk-SK" sz="1400" dirty="0">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endParaRPr lang="sk-SK"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k-SK" dirty="0">
                <a:solidFill>
                  <a:srgbClr val="333333"/>
                </a:solidFill>
                <a:latin typeface="Calibri" panose="020F0502020204030204" pitchFamily="34" charset="0"/>
                <a:ea typeface="Calibri" panose="020F0502020204030204" pitchFamily="34" charset="0"/>
                <a:cs typeface="Times New Roman" panose="02020603050405020304" pitchFamily="18" charset="0"/>
              </a:rPr>
              <a:t>Máme slobodu slova, aj slobodu rozprávať hocičo a veriť hocičomu. Sloboda jedného klamať a zavádzať naráža na slobodu iného nebyť obeťou manipulácie, kúpenej propagandy – ak sám nevie posúdiť, aká je realita. Sloboda jedného človeka šíriť </a:t>
            </a:r>
            <a:r>
              <a:rPr lang="sk-SK" dirty="0" err="1">
                <a:solidFill>
                  <a:srgbClr val="333333"/>
                </a:solidFill>
                <a:latin typeface="Calibri" panose="020F0502020204030204" pitchFamily="34" charset="0"/>
                <a:ea typeface="Calibri" panose="020F0502020204030204" pitchFamily="34" charset="0"/>
                <a:cs typeface="Times New Roman" panose="02020603050405020304" pitchFamily="18" charset="0"/>
              </a:rPr>
              <a:t>hoaxy</a:t>
            </a:r>
            <a:r>
              <a:rPr lang="sk-SK" dirty="0">
                <a:solidFill>
                  <a:srgbClr val="333333"/>
                </a:solidFill>
                <a:latin typeface="Calibri" panose="020F0502020204030204" pitchFamily="34" charset="0"/>
                <a:ea typeface="Calibri" panose="020F0502020204030204" pitchFamily="34" charset="0"/>
                <a:cs typeface="Times New Roman" panose="02020603050405020304" pitchFamily="18" charset="0"/>
              </a:rPr>
              <a:t> sa končí pri slobode iného človeka byť chránený voči nezmyslom</a:t>
            </a:r>
            <a:r>
              <a:rPr lang="sk-SK" sz="1400" dirty="0">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endParaRPr lang="sk-SK"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k-SK" dirty="0">
                <a:solidFill>
                  <a:srgbClr val="333333"/>
                </a:solidFill>
                <a:latin typeface="Calibri" panose="020F0502020204030204" pitchFamily="34" charset="0"/>
                <a:ea typeface="Calibri" panose="020F0502020204030204" pitchFamily="34" charset="0"/>
                <a:cs typeface="Times New Roman" panose="02020603050405020304" pitchFamily="18" charset="0"/>
              </a:rPr>
              <a:t>Cieľom </a:t>
            </a:r>
            <a:r>
              <a:rPr lang="sk-SK" dirty="0" err="1">
                <a:solidFill>
                  <a:srgbClr val="333333"/>
                </a:solidFill>
                <a:latin typeface="Calibri" panose="020F0502020204030204" pitchFamily="34" charset="0"/>
                <a:ea typeface="Calibri" panose="020F0502020204030204" pitchFamily="34" charset="0"/>
                <a:cs typeface="Times New Roman" panose="02020603050405020304" pitchFamily="18" charset="0"/>
              </a:rPr>
              <a:t>dezinformátorov</a:t>
            </a:r>
            <a:r>
              <a:rPr lang="sk-SK" dirty="0">
                <a:solidFill>
                  <a:srgbClr val="333333"/>
                </a:solidFill>
                <a:latin typeface="Calibri" panose="020F0502020204030204" pitchFamily="34" charset="0"/>
                <a:ea typeface="Calibri" panose="020F0502020204030204" pitchFamily="34" charset="0"/>
                <a:cs typeface="Times New Roman" panose="02020603050405020304" pitchFamily="18" charset="0"/>
              </a:rPr>
              <a:t> bolo a je šíriť klamstvá, viesť nepriateľské akcie, spochybňovať demokraciu. 200 km od našich hraníc sa bojuje. Súčasťou širšieho spoločenstva EÚ sme 17 rokov, NAZO 16 rokov a vôbec to nebola jednoduchá cesta. Oni sa snažia nás brániť a pomáhať nám. Je teraz priestor všetkých tých ľudí, roky a kroky spochybňovať?</a:t>
            </a:r>
          </a:p>
          <a:p>
            <a:pPr>
              <a:lnSpc>
                <a:spcPct val="107000"/>
              </a:lnSpc>
              <a:spcAft>
                <a:spcPts val="800"/>
              </a:spcAft>
            </a:pPr>
            <a:endParaRPr lang="sk-SK"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k-SK" dirty="0">
                <a:solidFill>
                  <a:srgbClr val="333333"/>
                </a:solidFill>
                <a:latin typeface="Calibri" panose="020F0502020204030204" pitchFamily="34" charset="0"/>
                <a:ea typeface="Calibri" panose="020F0502020204030204" pitchFamily="34" charset="0"/>
                <a:cs typeface="Times New Roman" panose="02020603050405020304" pitchFamily="18" charset="0"/>
              </a:rPr>
              <a:t>Vypnutie </a:t>
            </a:r>
            <a:r>
              <a:rPr lang="sk-SK" dirty="0" err="1">
                <a:solidFill>
                  <a:srgbClr val="333333"/>
                </a:solidFill>
                <a:latin typeface="Calibri" panose="020F0502020204030204" pitchFamily="34" charset="0"/>
                <a:ea typeface="Calibri" panose="020F0502020204030204" pitchFamily="34" charset="0"/>
                <a:cs typeface="Times New Roman" panose="02020603050405020304" pitchFamily="18" charset="0"/>
              </a:rPr>
              <a:t>dezinfo</a:t>
            </a:r>
            <a:r>
              <a:rPr lang="sk-SK" dirty="0">
                <a:solidFill>
                  <a:srgbClr val="333333"/>
                </a:solidFill>
                <a:latin typeface="Calibri" panose="020F0502020204030204" pitchFamily="34" charset="0"/>
                <a:ea typeface="Calibri" panose="020F0502020204030204" pitchFamily="34" charset="0"/>
                <a:cs typeface="Times New Roman" panose="02020603050405020304" pitchFamily="18" charset="0"/>
              </a:rPr>
              <a:t> webov je ochrana vlády pre tých, ktorí si informácie neoverujú – tým, že môžu získavať informácie zo zdrojov, ktoré sú pod verejnou a známou kontrolou.</a:t>
            </a:r>
            <a:endParaRPr lang="sk-SK"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8128442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335279" y="579862"/>
            <a:ext cx="3348697" cy="981423"/>
          </a:xfrm>
          <a:prstGeom prst="rect">
            <a:avLst/>
          </a:prstGeom>
        </p:spPr>
        <p:txBody>
          <a:bodyPr wrap="square">
            <a:spAutoFit/>
          </a:bodyPr>
          <a:lstStyle/>
          <a:p>
            <a:pPr>
              <a:lnSpc>
                <a:spcPct val="107000"/>
              </a:lnSpc>
              <a:spcAft>
                <a:spcPts val="800"/>
              </a:spcAft>
            </a:pPr>
            <a:r>
              <a:rPr lang="sk-SK" dirty="0">
                <a:latin typeface="Calibri" panose="020F0502020204030204" pitchFamily="34" charset="0"/>
                <a:ea typeface="Calibri" panose="020F0502020204030204" pitchFamily="34" charset="0"/>
                <a:cs typeface="Times New Roman" panose="02020603050405020304" pitchFamily="18" charset="0"/>
              </a:rPr>
              <a:t>https://www.facebook.com/patrik.lenghart/posts/5399864180043265</a:t>
            </a:r>
          </a:p>
        </p:txBody>
      </p:sp>
      <p:pic>
        <p:nvPicPr>
          <p:cNvPr id="4" name="Obrázok 3"/>
          <p:cNvPicPr>
            <a:picLocks noChangeAspect="1"/>
          </p:cNvPicPr>
          <p:nvPr/>
        </p:nvPicPr>
        <p:blipFill>
          <a:blip r:embed="rId2"/>
          <a:stretch>
            <a:fillRect/>
          </a:stretch>
        </p:blipFill>
        <p:spPr>
          <a:xfrm>
            <a:off x="335280" y="1996893"/>
            <a:ext cx="3754314" cy="3835675"/>
          </a:xfrm>
          <a:prstGeom prst="rect">
            <a:avLst/>
          </a:prstGeom>
        </p:spPr>
      </p:pic>
      <p:sp>
        <p:nvSpPr>
          <p:cNvPr id="5" name="Obdĺžnik 4"/>
          <p:cNvSpPr/>
          <p:nvPr/>
        </p:nvSpPr>
        <p:spPr>
          <a:xfrm>
            <a:off x="4384429" y="751344"/>
            <a:ext cx="7807571" cy="5355312"/>
          </a:xfrm>
          <a:prstGeom prst="rect">
            <a:avLst/>
          </a:prstGeom>
        </p:spPr>
        <p:txBody>
          <a:bodyPr wrap="square">
            <a:spAutoFit/>
          </a:bodyPr>
          <a:lstStyle/>
          <a:p>
            <a:r>
              <a:rPr lang="sk-SK" dirty="0">
                <a:solidFill>
                  <a:srgbClr val="050505"/>
                </a:solidFill>
                <a:latin typeface="inherit"/>
              </a:rPr>
              <a:t>Objektivita NIE je založená na nekritickom dávaní priestoru všetkým stranám. Objektivita je založená na rešpekte voči pravde, voči faktom a voči realite - bez ohľadu na to, aké emócie táto realita autorovi spôsobuje.</a:t>
            </a:r>
          </a:p>
          <a:p>
            <a:r>
              <a:rPr lang="sk-SK" dirty="0">
                <a:solidFill>
                  <a:srgbClr val="050505"/>
                </a:solidFill>
                <a:latin typeface="inherit"/>
              </a:rPr>
              <a:t>Je faktom, že Ruská federácia napadla Ukrajinu, že porušila medzinárodné právo, že sa dopúšťa vojnových zločinov, vyvražďovania, rabovania a </a:t>
            </a:r>
            <a:r>
              <a:rPr lang="sk-SK" dirty="0" err="1">
                <a:solidFill>
                  <a:srgbClr val="050505"/>
                </a:solidFill>
                <a:latin typeface="inherit"/>
              </a:rPr>
              <a:t>nespočtu</a:t>
            </a:r>
            <a:r>
              <a:rPr lang="sk-SK" dirty="0">
                <a:solidFill>
                  <a:srgbClr val="050505"/>
                </a:solidFill>
                <a:latin typeface="inherit"/>
              </a:rPr>
              <a:t> iných zločinov. Je preto maximálne objektívne o tom v tomto duchu hovoriť, aj keď z toho novinári plačú, hnevajú sa alebo za to cítia hanbu - tak to majú mnohí skvelí ruskí reportéri, ktorí zostali verní pravde, aj keď preto musia verejne upozorňovať na zločiny vlastnej krajiny. To je objektivita.</a:t>
            </a:r>
          </a:p>
          <a:p>
            <a:r>
              <a:rPr lang="sk-SK" dirty="0">
                <a:solidFill>
                  <a:srgbClr val="050505"/>
                </a:solidFill>
                <a:latin typeface="inherit"/>
              </a:rPr>
              <a:t>Dať priestor druhej strane môže byť aj škodlivé. Človeku, čo vraždí deti, nedávame možnosť prehovoriť v televízii. Nepýtame sa ho na jeho názor a rozhodne mu nedávame príležitosť presviedčať verejnosť, že vraždenie detí je správne. Vtedy by sme totiž riskovali, že v našich médiách budeme prezentovať terorizmus. A to je pre novinára neprijateľná možnosť.</a:t>
            </a:r>
          </a:p>
          <a:p>
            <a:r>
              <a:rPr lang="sk-SK" dirty="0">
                <a:solidFill>
                  <a:srgbClr val="050505"/>
                </a:solidFill>
                <a:latin typeface="inherit"/>
              </a:rPr>
              <a:t>Prosím všetkých, nenechajme sa oklamať:</a:t>
            </a:r>
          </a:p>
          <a:p>
            <a:r>
              <a:rPr lang="sk-SK" dirty="0">
                <a:solidFill>
                  <a:srgbClr val="050505"/>
                </a:solidFill>
                <a:latin typeface="inherit"/>
              </a:rPr>
              <a:t>S vrahom sa nediskutuje.</a:t>
            </a:r>
          </a:p>
          <a:p>
            <a:r>
              <a:rPr lang="sk-SK" dirty="0">
                <a:solidFill>
                  <a:srgbClr val="050505"/>
                </a:solidFill>
                <a:latin typeface="inherit"/>
              </a:rPr>
              <a:t>Vrahovi nedávame mikrofón, ale putá.</a:t>
            </a:r>
          </a:p>
          <a:p>
            <a:r>
              <a:rPr lang="sk-SK" dirty="0">
                <a:solidFill>
                  <a:srgbClr val="050505"/>
                </a:solidFill>
                <a:latin typeface="inherit"/>
              </a:rPr>
              <a:t>Úlohou médií nie je vypytovať sa vraha, ako sa pri vraždení cíti.</a:t>
            </a:r>
            <a:endParaRPr lang="sk-SK" b="0" i="0" dirty="0">
              <a:solidFill>
                <a:srgbClr val="050505"/>
              </a:solidFill>
              <a:effectLst/>
              <a:latin typeface="inherit"/>
            </a:endParaRPr>
          </a:p>
        </p:txBody>
      </p:sp>
    </p:spTree>
    <p:extLst>
      <p:ext uri="{BB962C8B-B14F-4D97-AF65-F5344CB8AC3E}">
        <p14:creationId xmlns:p14="http://schemas.microsoft.com/office/powerpoint/2010/main" val="83701099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502920" y="648071"/>
            <a:ext cx="10866120" cy="6441379"/>
          </a:xfrm>
          <a:prstGeom prst="rect">
            <a:avLst/>
          </a:prstGeom>
        </p:spPr>
        <p:txBody>
          <a:bodyPr wrap="square">
            <a:spAutoFit/>
          </a:bodyPr>
          <a:lstStyle/>
          <a:p>
            <a:pPr>
              <a:lnSpc>
                <a:spcPct val="107000"/>
              </a:lnSpc>
              <a:spcAft>
                <a:spcPts val="800"/>
              </a:spcAft>
            </a:pPr>
            <a:r>
              <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https://www.omediach.com/hoaxy/22920-hlavne-ceske-dezinfoweby-budu-opaet-dostupne</a:t>
            </a:r>
            <a:endPar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k-SK" b="1" dirty="0"/>
              <a:t>České Internetové združenie CZ.NIC v stredu odblokuje osem dezinformačných webov</a:t>
            </a:r>
            <a:r>
              <a:rPr lang="sk-SK" dirty="0"/>
              <a:t>, ktoré zablokovalo 25. februára v súvislosti s vojnou na Ukrajine. Sú to známe dezinformačné weby Aeronet.cz, Protiproud.cz, Ceskobezcenzury.cz, Voxpopuliblog.cz, Prvnizpravy.cz, Czechfreepress.cz, Exanpro.cz a Skrytapravda.cz. Na začiatku marca potom mobilní operátori zablokovali stránky cz.sputniknews.com, Cz24.news, Nwoo.org, Slovanskenebe.com, Svobodnenoviny.eu a Zvedavec.org. Viaceré z nich majú veľký podiel čitateľov aj na Slovensku. </a:t>
            </a:r>
          </a:p>
          <a:p>
            <a:pPr>
              <a:lnSpc>
                <a:spcPct val="107000"/>
              </a:lnSpc>
              <a:spcAft>
                <a:spcPts val="800"/>
              </a:spcAft>
            </a:pPr>
            <a:r>
              <a:rPr lang="sk-SK" dirty="0"/>
              <a:t>Weby už nepredstavujú hrozbu, okrem iného pre očakávaný pokles návštevnosti, povedal pre agentúru ČTK hovorca združenia Viliam Sládek.</a:t>
            </a:r>
          </a:p>
          <a:p>
            <a:pPr>
              <a:lnSpc>
                <a:spcPct val="107000"/>
              </a:lnSpc>
              <a:spcAft>
                <a:spcPts val="800"/>
              </a:spcAft>
            </a:pPr>
            <a:r>
              <a:rPr lang="sk-SK" dirty="0"/>
              <a:t>Hlavným cieľom tohto opatrenia v čase začatia agresie Ruskej federácie bolo obmedziť šírenie nepravdivých a zavádzajúcich informácií v online priestore, ktoré sa snažili relativizovať, ospravedlňovať či schvaľovať agresiu. V súčasnosti už tieto weby nepredstavujú z tohto pohľadu hrozbu, pretože trojmesačné vypnutie sa prejaví na výraznom poklese ich návštevnosti, tvrdí CZ.NIC.</a:t>
            </a:r>
          </a:p>
          <a:p>
            <a:pPr>
              <a:lnSpc>
                <a:spcPct val="107000"/>
              </a:lnSpc>
              <a:spcAft>
                <a:spcPts val="800"/>
              </a:spcAft>
            </a:pPr>
            <a:r>
              <a:rPr lang="sk-SK" dirty="0"/>
              <a:t>NA Slovensku boli zablokované weby z dôvodu šírenia škodlivého obsahu alebo škodlivých aktivít v kybernetickom priestore Slovenskej republiky zablokované weby hlavnespravy.sk, armadnymagazin.sk, hlavnydennik.sk, infovojna.bz. Blokovanie týchto slovenských webov je naplánované do 30. júna.</a:t>
            </a:r>
          </a:p>
          <a:p>
            <a:pPr>
              <a:lnSpc>
                <a:spcPct val="107000"/>
              </a:lnSpc>
              <a:spcAft>
                <a:spcPts val="800"/>
              </a:spcAft>
            </a:pPr>
            <a:endParaRPr lang="sk-SK" dirty="0"/>
          </a:p>
          <a:p>
            <a:pPr>
              <a:lnSpc>
                <a:spcPct val="107000"/>
              </a:lnSpc>
              <a:spcAft>
                <a:spcPts val="800"/>
              </a:spcAft>
            </a:pPr>
            <a:endParaRPr lang="sk-SK" dirty="0"/>
          </a:p>
          <a:p>
            <a:pPr>
              <a:lnSpc>
                <a:spcPct val="107000"/>
              </a:lnSpc>
              <a:spcAft>
                <a:spcPts val="800"/>
              </a:spcAft>
            </a:pPr>
            <a:endParaRPr lang="sk-SK"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8370586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498231" y="247843"/>
            <a:ext cx="5765763" cy="6346994"/>
          </a:xfrm>
          <a:prstGeom prst="rect">
            <a:avLst/>
          </a:prstGeom>
        </p:spPr>
        <p:txBody>
          <a:bodyPr wrap="square">
            <a:spAutoFit/>
          </a:bodyPr>
          <a:lstStyle/>
          <a:p>
            <a:pPr>
              <a:lnSpc>
                <a:spcPct val="107000"/>
              </a:lnSpc>
              <a:spcAft>
                <a:spcPts val="800"/>
              </a:spcAft>
            </a:pPr>
            <a:r>
              <a:rPr lang="sk-SK" dirty="0">
                <a:latin typeface="Calibri" panose="020F0502020204030204" pitchFamily="34" charset="0"/>
                <a:ea typeface="Calibri" panose="020F0502020204030204" pitchFamily="34" charset="0"/>
                <a:cs typeface="Times New Roman" panose="02020603050405020304" pitchFamily="18" charset="0"/>
                <a:hlinkClick r:id="rId2"/>
              </a:rPr>
              <a:t>https://www.omediach.com/marketing/22433-ceske-agentury-vyzvali-zadavatelov-reklamy-aby-nepodporovali-dezinformacne-weby</a:t>
            </a:r>
            <a:endParaRPr lang="sk-SK" dirty="0">
              <a:latin typeface="Calibri" panose="020F0502020204030204" pitchFamily="34" charset="0"/>
              <a:ea typeface="Calibri" panose="020F0502020204030204" pitchFamily="34" charset="0"/>
              <a:cs typeface="Times New Roman" panose="02020603050405020304" pitchFamily="18" charset="0"/>
            </a:endParaRPr>
          </a:p>
          <a:p>
            <a:r>
              <a:rPr lang="sk-SK" dirty="0"/>
              <a:t>Česká Asociácia komunikačných agentúr vyzvala zadávateľov reklamy, aby vylúčili zo svojho mediálneho plánovania dezinformačné platformy. Zároveň sa obrátila na </a:t>
            </a:r>
            <a:r>
              <a:rPr lang="sk-SK" dirty="0" err="1"/>
              <a:t>influencerov</a:t>
            </a:r>
            <a:r>
              <a:rPr lang="sk-SK" dirty="0"/>
              <a:t>, aby nepodporovali dezinformácie. Uviedla to dnes asociácia vo vyhlásení pre médiá.</a:t>
            </a:r>
          </a:p>
          <a:p>
            <a:r>
              <a:rPr lang="sk-SK" dirty="0"/>
              <a:t> Riaditeľ asociácie Marek Hlavica upozornil, že zadávatelia reklamy môžu podporovať príjmy dezinformačných webov svojou reklamou aj nezámerne, preto chce s nimi asociácia o tom viac komunikovať. "Zadávatelia teraz sami proaktívne hľadajú cesty, ako tomu zabrániť a ako neposkytovať falošným správam vyššiu mieru dôveryhodnosti tým, že sa v ich susedstve objavujú renomované značky," uviedol.</a:t>
            </a:r>
          </a:p>
          <a:p>
            <a:r>
              <a:rPr lang="sk-SK" dirty="0"/>
              <a:t>Viacero dezinformačných webov už je v ČR vypnutých, ale niektoré naďalej fungujú a budú vznikať ďalšie. Praktický návod, ako odhaliť nepravdivé informácie, tzv. </a:t>
            </a:r>
            <a:r>
              <a:rPr lang="sk-SK" dirty="0" err="1"/>
              <a:t>fake</a:t>
            </a:r>
            <a:r>
              <a:rPr lang="sk-SK" dirty="0"/>
              <a:t> </a:t>
            </a:r>
            <a:r>
              <a:rPr lang="sk-SK" dirty="0" err="1"/>
              <a:t>news</a:t>
            </a:r>
            <a:r>
              <a:rPr lang="sk-SK" dirty="0"/>
              <a:t>, je dostupný na stránkach </a:t>
            </a:r>
            <a:r>
              <a:rPr lang="sk-SK" u="sng" dirty="0">
                <a:hlinkClick r:id="rId3"/>
              </a:rPr>
              <a:t>www.nelez.cz</a:t>
            </a:r>
            <a:r>
              <a:rPr lang="sk-SK" dirty="0"/>
              <a:t>.</a:t>
            </a:r>
          </a:p>
          <a:p>
            <a:r>
              <a:rPr lang="sk-SK" dirty="0"/>
              <a:t>Na Slovensku je roky verejne dostupný zoznam </a:t>
            </a:r>
            <a:r>
              <a:rPr lang="sk-SK" dirty="0" err="1"/>
              <a:t>dezinfostránok</a:t>
            </a:r>
            <a:r>
              <a:rPr lang="sk-SK" dirty="0"/>
              <a:t>, napriek tomu ich mnohí zadávatelia cez reklamu financujú a spájajú s nimi svoje meno.</a:t>
            </a:r>
            <a:endParaRPr lang="sk-SK"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Obrázok 3"/>
          <p:cNvPicPr>
            <a:picLocks noChangeAspect="1"/>
          </p:cNvPicPr>
          <p:nvPr/>
        </p:nvPicPr>
        <p:blipFill>
          <a:blip r:embed="rId4"/>
          <a:stretch>
            <a:fillRect/>
          </a:stretch>
        </p:blipFill>
        <p:spPr>
          <a:xfrm>
            <a:off x="6166444" y="1512278"/>
            <a:ext cx="6423212" cy="3691934"/>
          </a:xfrm>
          <a:prstGeom prst="rect">
            <a:avLst/>
          </a:prstGeom>
        </p:spPr>
      </p:pic>
    </p:spTree>
    <p:extLst>
      <p:ext uri="{BB962C8B-B14F-4D97-AF65-F5344CB8AC3E}">
        <p14:creationId xmlns:p14="http://schemas.microsoft.com/office/powerpoint/2010/main" val="176737395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1184031" y="308101"/>
            <a:ext cx="6096000" cy="685059"/>
          </a:xfrm>
          <a:prstGeom prst="rect">
            <a:avLst/>
          </a:prstGeom>
        </p:spPr>
        <p:txBody>
          <a:bodyPr>
            <a:spAutoFit/>
          </a:bodyPr>
          <a:lstStyle/>
          <a:p>
            <a:pPr>
              <a:lnSpc>
                <a:spcPct val="107000"/>
              </a:lnSpc>
              <a:spcAft>
                <a:spcPts val="800"/>
              </a:spcAft>
            </a:pPr>
            <a:r>
              <a:rPr lang="sk-SK" dirty="0">
                <a:latin typeface="Calibri" panose="020F0502020204030204" pitchFamily="34" charset="0"/>
                <a:ea typeface="Calibri" panose="020F0502020204030204" pitchFamily="34" charset="0"/>
                <a:cs typeface="Times New Roman" panose="02020603050405020304" pitchFamily="18" charset="0"/>
              </a:rPr>
              <a:t>https://www.facebook.com/Masmedialneinfo/posts/4222548201180813</a:t>
            </a:r>
          </a:p>
        </p:txBody>
      </p:sp>
      <p:pic>
        <p:nvPicPr>
          <p:cNvPr id="4" name="Obrázok 3"/>
          <p:cNvPicPr/>
          <p:nvPr/>
        </p:nvPicPr>
        <p:blipFill rotWithShape="1">
          <a:blip r:embed="rId2"/>
          <a:srcRect l="27613" t="12052" r="32705" b="7995"/>
          <a:stretch/>
        </p:blipFill>
        <p:spPr bwMode="auto">
          <a:xfrm>
            <a:off x="2725615" y="922823"/>
            <a:ext cx="5117123" cy="56446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1248443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374073" y="224089"/>
            <a:ext cx="6096000" cy="646331"/>
          </a:xfrm>
          <a:prstGeom prst="rect">
            <a:avLst/>
          </a:prstGeom>
        </p:spPr>
        <p:txBody>
          <a:bodyPr>
            <a:spAutoFit/>
          </a:bodyPr>
          <a:lstStyle/>
          <a:p>
            <a:r>
              <a:rPr lang="sk-SK" dirty="0"/>
              <a:t>https://www.facebook.com/permalink.php?story_fbid=552721176405519&amp;id=113002190377422</a:t>
            </a:r>
          </a:p>
        </p:txBody>
      </p:sp>
      <p:pic>
        <p:nvPicPr>
          <p:cNvPr id="4" name="Obrázok 3"/>
          <p:cNvPicPr>
            <a:picLocks noChangeAspect="1"/>
          </p:cNvPicPr>
          <p:nvPr/>
        </p:nvPicPr>
        <p:blipFill rotWithShape="1">
          <a:blip r:embed="rId2"/>
          <a:srcRect l="32500" t="20286" r="32549" b="66250"/>
          <a:stretch/>
        </p:blipFill>
        <p:spPr>
          <a:xfrm>
            <a:off x="374073" y="1007841"/>
            <a:ext cx="6391835" cy="1385046"/>
          </a:xfrm>
          <a:prstGeom prst="rect">
            <a:avLst/>
          </a:prstGeom>
        </p:spPr>
      </p:pic>
      <p:pic>
        <p:nvPicPr>
          <p:cNvPr id="5" name="Obrázok 4"/>
          <p:cNvPicPr>
            <a:picLocks noChangeAspect="1"/>
          </p:cNvPicPr>
          <p:nvPr/>
        </p:nvPicPr>
        <p:blipFill>
          <a:blip r:embed="rId3"/>
          <a:stretch>
            <a:fillRect/>
          </a:stretch>
        </p:blipFill>
        <p:spPr>
          <a:xfrm>
            <a:off x="88691" y="2386056"/>
            <a:ext cx="2623543" cy="3521534"/>
          </a:xfrm>
          <a:prstGeom prst="rect">
            <a:avLst/>
          </a:prstGeom>
        </p:spPr>
      </p:pic>
      <p:pic>
        <p:nvPicPr>
          <p:cNvPr id="6" name="Obrázok 5"/>
          <p:cNvPicPr>
            <a:picLocks noChangeAspect="1"/>
          </p:cNvPicPr>
          <p:nvPr/>
        </p:nvPicPr>
        <p:blipFill>
          <a:blip r:embed="rId4"/>
          <a:stretch>
            <a:fillRect/>
          </a:stretch>
        </p:blipFill>
        <p:spPr>
          <a:xfrm>
            <a:off x="2756257" y="2386056"/>
            <a:ext cx="2708203" cy="3501986"/>
          </a:xfrm>
          <a:prstGeom prst="rect">
            <a:avLst/>
          </a:prstGeom>
        </p:spPr>
      </p:pic>
      <p:pic>
        <p:nvPicPr>
          <p:cNvPr id="7" name="Obrázok 6"/>
          <p:cNvPicPr>
            <a:picLocks noChangeAspect="1"/>
          </p:cNvPicPr>
          <p:nvPr/>
        </p:nvPicPr>
        <p:blipFill>
          <a:blip r:embed="rId5"/>
          <a:stretch>
            <a:fillRect/>
          </a:stretch>
        </p:blipFill>
        <p:spPr>
          <a:xfrm>
            <a:off x="5552304" y="2458800"/>
            <a:ext cx="2853542" cy="3485242"/>
          </a:xfrm>
          <a:prstGeom prst="rect">
            <a:avLst/>
          </a:prstGeom>
        </p:spPr>
      </p:pic>
      <p:pic>
        <p:nvPicPr>
          <p:cNvPr id="8" name="Obrázok 7"/>
          <p:cNvPicPr>
            <a:picLocks noChangeAspect="1"/>
          </p:cNvPicPr>
          <p:nvPr/>
        </p:nvPicPr>
        <p:blipFill>
          <a:blip r:embed="rId6"/>
          <a:stretch>
            <a:fillRect/>
          </a:stretch>
        </p:blipFill>
        <p:spPr>
          <a:xfrm>
            <a:off x="8405846" y="-124559"/>
            <a:ext cx="3575539" cy="4469423"/>
          </a:xfrm>
          <a:prstGeom prst="rect">
            <a:avLst/>
          </a:prstGeom>
        </p:spPr>
      </p:pic>
      <p:pic>
        <p:nvPicPr>
          <p:cNvPr id="10" name="Obrázok 9"/>
          <p:cNvPicPr>
            <a:picLocks noChangeAspect="1"/>
          </p:cNvPicPr>
          <p:nvPr/>
        </p:nvPicPr>
        <p:blipFill>
          <a:blip r:embed="rId7"/>
          <a:stretch>
            <a:fillRect/>
          </a:stretch>
        </p:blipFill>
        <p:spPr>
          <a:xfrm>
            <a:off x="8185207" y="3950677"/>
            <a:ext cx="3809562" cy="2560026"/>
          </a:xfrm>
          <a:prstGeom prst="rect">
            <a:avLst/>
          </a:prstGeom>
        </p:spPr>
      </p:pic>
    </p:spTree>
    <p:extLst>
      <p:ext uri="{BB962C8B-B14F-4D97-AF65-F5344CB8AC3E}">
        <p14:creationId xmlns:p14="http://schemas.microsoft.com/office/powerpoint/2010/main" val="236835998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pic>
        <p:nvPicPr>
          <p:cNvPr id="3" name="Obrázok 2"/>
          <p:cNvPicPr>
            <a:picLocks noChangeAspect="1"/>
          </p:cNvPicPr>
          <p:nvPr/>
        </p:nvPicPr>
        <p:blipFill>
          <a:blip r:embed="rId2"/>
          <a:stretch>
            <a:fillRect/>
          </a:stretch>
        </p:blipFill>
        <p:spPr>
          <a:xfrm>
            <a:off x="7913077" y="202195"/>
            <a:ext cx="3305978" cy="2361413"/>
          </a:xfrm>
          <a:prstGeom prst="rect">
            <a:avLst/>
          </a:prstGeom>
        </p:spPr>
      </p:pic>
      <p:sp>
        <p:nvSpPr>
          <p:cNvPr id="4" name="Obdĺžnik 3"/>
          <p:cNvSpPr/>
          <p:nvPr/>
        </p:nvSpPr>
        <p:spPr>
          <a:xfrm>
            <a:off x="483570" y="26771"/>
            <a:ext cx="6931109" cy="2959913"/>
          </a:xfrm>
          <a:prstGeom prst="rect">
            <a:avLst/>
          </a:prstGeom>
        </p:spPr>
        <p:txBody>
          <a:bodyPr wrap="square">
            <a:spAutoFit/>
          </a:bodyPr>
          <a:lstStyle/>
          <a:p>
            <a:pPr>
              <a:lnSpc>
                <a:spcPct val="107000"/>
              </a:lnSpc>
              <a:spcAft>
                <a:spcPts val="800"/>
              </a:spcAft>
            </a:pPr>
            <a:r>
              <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rPr>
              <a:t>https://www.facebook.com/cestielfoveofficial/</a:t>
            </a:r>
            <a:endParaRPr lang="sk-SK"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sk-SK" sz="1200" dirty="0">
                <a:solidFill>
                  <a:srgbClr val="0000FF"/>
                </a:solidFill>
                <a:latin typeface="inherit"/>
                <a:ea typeface="Times New Roman" panose="02020603050405020304" pitchFamily="18" charset="0"/>
                <a:hlinkClick r:id="rId4"/>
              </a:rPr>
              <a:t>Čeští </a:t>
            </a:r>
            <a:r>
              <a:rPr lang="sk-SK" sz="1200" dirty="0" err="1">
                <a:solidFill>
                  <a:srgbClr val="0000FF"/>
                </a:solidFill>
                <a:latin typeface="inherit"/>
                <a:ea typeface="Times New Roman" panose="02020603050405020304" pitchFamily="18" charset="0"/>
                <a:hlinkClick r:id="rId4"/>
              </a:rPr>
              <a:t>elfové</a:t>
            </a:r>
            <a:endParaRPr lang="sk-SK" sz="1200" b="1" dirty="0">
              <a:latin typeface="Times New Roman" panose="02020603050405020304" pitchFamily="18" charset="0"/>
              <a:ea typeface="Times New Roman" panose="02020603050405020304" pitchFamily="18" charset="0"/>
            </a:endParaRPr>
          </a:p>
          <a:p>
            <a:pPr>
              <a:lnSpc>
                <a:spcPct val="107000"/>
              </a:lnSpc>
              <a:spcAft>
                <a:spcPts val="800"/>
              </a:spcAft>
            </a:pPr>
            <a:r>
              <a:rPr lang="sk-SK" sz="1200" b="1" dirty="0">
                <a:solidFill>
                  <a:srgbClr val="0000FF"/>
                </a:solidFill>
                <a:latin typeface="inherit"/>
                <a:ea typeface="Calibri" panose="020F0502020204030204" pitchFamily="34" charset="0"/>
                <a:cs typeface="Times New Roman" panose="02020603050405020304" pitchFamily="18" charset="0"/>
                <a:hlinkClick r:id="rId5"/>
              </a:rPr>
              <a:t>9. novembra 2021</a:t>
            </a:r>
            <a:r>
              <a:rPr lang="sk-SK" sz="1200" dirty="0">
                <a:latin typeface="inherit"/>
                <a:ea typeface="Calibri" panose="020F0502020204030204" pitchFamily="34" charset="0"/>
                <a:cs typeface="Times New Roman" panose="02020603050405020304" pitchFamily="18" charset="0"/>
              </a:rPr>
              <a:t>  · </a:t>
            </a:r>
            <a:endParaRPr lang="sk-SK"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k-SK" sz="1200" dirty="0">
                <a:latin typeface="inherit"/>
                <a:ea typeface="Calibri" panose="020F0502020204030204" pitchFamily="34" charset="0"/>
                <a:cs typeface="Times New Roman" panose="02020603050405020304" pitchFamily="18" charset="0"/>
              </a:rPr>
              <a:t>"</a:t>
            </a:r>
            <a:r>
              <a:rPr lang="sk-SK" sz="1200" dirty="0" err="1">
                <a:latin typeface="inherit"/>
                <a:ea typeface="Calibri" panose="020F0502020204030204" pitchFamily="34" charset="0"/>
                <a:cs typeface="Times New Roman" panose="02020603050405020304" pitchFamily="18" charset="0"/>
              </a:rPr>
              <a:t>Vůle</a:t>
            </a:r>
            <a:r>
              <a:rPr lang="sk-SK" sz="1200" dirty="0">
                <a:latin typeface="inherit"/>
                <a:ea typeface="Calibri" panose="020F0502020204030204" pitchFamily="34" charset="0"/>
                <a:cs typeface="Times New Roman" panose="02020603050405020304" pitchFamily="18" charset="0"/>
              </a:rPr>
              <a:t> k </a:t>
            </a:r>
            <a:r>
              <a:rPr lang="sk-SK" sz="1200" dirty="0" err="1">
                <a:latin typeface="inherit"/>
                <a:ea typeface="Calibri" panose="020F0502020204030204" pitchFamily="34" charset="0"/>
                <a:cs typeface="Times New Roman" panose="02020603050405020304" pitchFamily="18" charset="0"/>
              </a:rPr>
              <a:t>obraně</a:t>
            </a:r>
            <a:r>
              <a:rPr lang="sk-SK" sz="1200" dirty="0">
                <a:latin typeface="inherit"/>
                <a:ea typeface="Calibri" panose="020F0502020204030204" pitchFamily="34" charset="0"/>
                <a:cs typeface="Times New Roman" panose="02020603050405020304" pitchFamily="18" charset="0"/>
              </a:rPr>
              <a:t> státu je </a:t>
            </a:r>
            <a:r>
              <a:rPr lang="sk-SK" sz="1200" dirty="0" err="1">
                <a:latin typeface="inherit"/>
                <a:ea typeface="Calibri" panose="020F0502020204030204" pitchFamily="34" charset="0"/>
                <a:cs typeface="Times New Roman" panose="02020603050405020304" pitchFamily="18" charset="0"/>
              </a:rPr>
              <a:t>vlastně</a:t>
            </a:r>
            <a:r>
              <a:rPr lang="sk-SK" sz="1200" dirty="0">
                <a:latin typeface="inherit"/>
                <a:ea typeface="Calibri" panose="020F0502020204030204" pitchFamily="34" charset="0"/>
                <a:cs typeface="Times New Roman" panose="02020603050405020304" pitchFamily="18" charset="0"/>
              </a:rPr>
              <a:t> jen </a:t>
            </a:r>
            <a:r>
              <a:rPr lang="sk-SK" sz="1200" dirty="0" err="1">
                <a:latin typeface="inherit"/>
                <a:ea typeface="Calibri" panose="020F0502020204030204" pitchFamily="34" charset="0"/>
                <a:cs typeface="Times New Roman" panose="02020603050405020304" pitchFamily="18" charset="0"/>
              </a:rPr>
              <a:t>specifickým</a:t>
            </a:r>
            <a:r>
              <a:rPr lang="sk-SK" sz="1200" dirty="0">
                <a:latin typeface="inherit"/>
                <a:ea typeface="Calibri" panose="020F0502020204030204" pitchFamily="34" charset="0"/>
                <a:cs typeface="Times New Roman" panose="02020603050405020304" pitchFamily="18" charset="0"/>
              </a:rPr>
              <a:t> </a:t>
            </a:r>
            <a:r>
              <a:rPr lang="sk-SK" sz="1200" dirty="0" err="1">
                <a:latin typeface="inherit"/>
                <a:ea typeface="Calibri" panose="020F0502020204030204" pitchFamily="34" charset="0"/>
                <a:cs typeface="Times New Roman" panose="02020603050405020304" pitchFamily="18" charset="0"/>
              </a:rPr>
              <a:t>výrazem</a:t>
            </a:r>
            <a:r>
              <a:rPr lang="sk-SK" sz="1200" dirty="0">
                <a:latin typeface="inherit"/>
                <a:ea typeface="Calibri" panose="020F0502020204030204" pitchFamily="34" charset="0"/>
                <a:cs typeface="Times New Roman" panose="02020603050405020304" pitchFamily="18" charset="0"/>
              </a:rPr>
              <a:t> </a:t>
            </a:r>
            <a:r>
              <a:rPr lang="sk-SK" sz="1200" dirty="0" err="1">
                <a:latin typeface="inherit"/>
                <a:ea typeface="Calibri" panose="020F0502020204030204" pitchFamily="34" charset="0"/>
                <a:cs typeface="Times New Roman" panose="02020603050405020304" pitchFamily="18" charset="0"/>
              </a:rPr>
              <a:t>smyslu</a:t>
            </a:r>
            <a:r>
              <a:rPr lang="sk-SK" sz="1200" dirty="0">
                <a:latin typeface="inherit"/>
                <a:ea typeface="Calibri" panose="020F0502020204030204" pitchFamily="34" charset="0"/>
                <a:cs typeface="Times New Roman" panose="02020603050405020304" pitchFamily="18" charset="0"/>
              </a:rPr>
              <a:t> </a:t>
            </a:r>
            <a:r>
              <a:rPr lang="sk-SK" sz="1200" dirty="0" err="1">
                <a:latin typeface="inherit"/>
                <a:ea typeface="Calibri" panose="020F0502020204030204" pitchFamily="34" charset="0"/>
                <a:cs typeface="Times New Roman" panose="02020603050405020304" pitchFamily="18" charset="0"/>
              </a:rPr>
              <a:t>člověka</a:t>
            </a:r>
            <a:r>
              <a:rPr lang="sk-SK" sz="1200" dirty="0">
                <a:latin typeface="inherit"/>
                <a:ea typeface="Calibri" panose="020F0502020204030204" pitchFamily="34" charset="0"/>
                <a:cs typeface="Times New Roman" panose="02020603050405020304" pitchFamily="18" charset="0"/>
              </a:rPr>
              <a:t> pro vlastní </a:t>
            </a:r>
            <a:r>
              <a:rPr lang="sk-SK" sz="1200" dirty="0" err="1">
                <a:latin typeface="inherit"/>
                <a:ea typeface="Calibri" panose="020F0502020204030204" pitchFamily="34" charset="0"/>
                <a:cs typeface="Times New Roman" panose="02020603050405020304" pitchFamily="18" charset="0"/>
              </a:rPr>
              <a:t>důstojnost</a:t>
            </a:r>
            <a:r>
              <a:rPr lang="sk-SK" sz="1200" dirty="0">
                <a:latin typeface="inherit"/>
                <a:ea typeface="Calibri" panose="020F0502020204030204" pitchFamily="34" charset="0"/>
                <a:cs typeface="Times New Roman" panose="02020603050405020304" pitchFamily="18" charset="0"/>
              </a:rPr>
              <a:t>. </a:t>
            </a:r>
            <a:endParaRPr lang="sk-SK"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k-SK" sz="1200" dirty="0" err="1">
                <a:latin typeface="inherit"/>
                <a:ea typeface="Calibri" panose="020F0502020204030204" pitchFamily="34" charset="0"/>
                <a:cs typeface="Times New Roman" panose="02020603050405020304" pitchFamily="18" charset="0"/>
              </a:rPr>
              <a:t>Vždyť</a:t>
            </a:r>
            <a:r>
              <a:rPr lang="sk-SK" sz="1200" dirty="0">
                <a:latin typeface="inherit"/>
                <a:ea typeface="Calibri" panose="020F0502020204030204" pitchFamily="34" charset="0"/>
                <a:cs typeface="Times New Roman" panose="02020603050405020304" pitchFamily="18" charset="0"/>
              </a:rPr>
              <a:t> nechceme-li </a:t>
            </a:r>
            <a:r>
              <a:rPr lang="sk-SK" sz="1200" dirty="0" err="1">
                <a:latin typeface="inherit"/>
                <a:ea typeface="Calibri" panose="020F0502020204030204" pitchFamily="34" charset="0"/>
                <a:cs typeface="Times New Roman" panose="02020603050405020304" pitchFamily="18" charset="0"/>
              </a:rPr>
              <a:t>jako</a:t>
            </a:r>
            <a:r>
              <a:rPr lang="sk-SK" sz="1200" dirty="0">
                <a:latin typeface="inherit"/>
                <a:ea typeface="Calibri" panose="020F0502020204030204" pitchFamily="34" charset="0"/>
                <a:cs typeface="Times New Roman" panose="02020603050405020304" pitchFamily="18" charset="0"/>
              </a:rPr>
              <a:t> jednotlivci </a:t>
            </a:r>
            <a:r>
              <a:rPr lang="sk-SK" sz="1200" dirty="0" err="1">
                <a:latin typeface="inherit"/>
                <a:ea typeface="Calibri" panose="020F0502020204030204" pitchFamily="34" charset="0"/>
                <a:cs typeface="Times New Roman" panose="02020603050405020304" pitchFamily="18" charset="0"/>
              </a:rPr>
              <a:t>být</a:t>
            </a:r>
            <a:r>
              <a:rPr lang="sk-SK" sz="1200" dirty="0">
                <a:latin typeface="inherit"/>
                <a:ea typeface="Calibri" panose="020F0502020204030204" pitchFamily="34" charset="0"/>
                <a:cs typeface="Times New Roman" panose="02020603050405020304" pitchFamily="18" charset="0"/>
              </a:rPr>
              <a:t> </a:t>
            </a:r>
            <a:r>
              <a:rPr lang="sk-SK" sz="1200" dirty="0" err="1">
                <a:latin typeface="inherit"/>
                <a:ea typeface="Calibri" panose="020F0502020204030204" pitchFamily="34" charset="0"/>
                <a:cs typeface="Times New Roman" panose="02020603050405020304" pitchFamily="18" charset="0"/>
              </a:rPr>
              <a:t>ponižováni</a:t>
            </a:r>
            <a:r>
              <a:rPr lang="sk-SK" sz="1200" dirty="0">
                <a:latin typeface="inherit"/>
                <a:ea typeface="Calibri" panose="020F0502020204030204" pitchFamily="34" charset="0"/>
                <a:cs typeface="Times New Roman" panose="02020603050405020304" pitchFamily="18" charset="0"/>
              </a:rPr>
              <a:t>, </a:t>
            </a:r>
            <a:r>
              <a:rPr lang="sk-SK" sz="1200" dirty="0" err="1">
                <a:latin typeface="inherit"/>
                <a:ea typeface="Calibri" panose="020F0502020204030204" pitchFamily="34" charset="0"/>
                <a:cs typeface="Times New Roman" panose="02020603050405020304" pitchFamily="18" charset="0"/>
              </a:rPr>
              <a:t>uráženi</a:t>
            </a:r>
            <a:r>
              <a:rPr lang="sk-SK" sz="1200" dirty="0">
                <a:latin typeface="inherit"/>
                <a:ea typeface="Calibri" panose="020F0502020204030204" pitchFamily="34" charset="0"/>
                <a:cs typeface="Times New Roman" panose="02020603050405020304" pitchFamily="18" charset="0"/>
              </a:rPr>
              <a:t>, </a:t>
            </a:r>
            <a:r>
              <a:rPr lang="sk-SK" sz="1200" dirty="0" err="1">
                <a:latin typeface="inherit"/>
                <a:ea typeface="Calibri" panose="020F0502020204030204" pitchFamily="34" charset="0"/>
                <a:cs typeface="Times New Roman" panose="02020603050405020304" pitchFamily="18" charset="0"/>
              </a:rPr>
              <a:t>zotročováni</a:t>
            </a:r>
            <a:r>
              <a:rPr lang="sk-SK" sz="1200" dirty="0">
                <a:latin typeface="inherit"/>
                <a:ea typeface="Calibri" panose="020F0502020204030204" pitchFamily="34" charset="0"/>
                <a:cs typeface="Times New Roman" panose="02020603050405020304" pitchFamily="18" charset="0"/>
              </a:rPr>
              <a:t>, </a:t>
            </a:r>
            <a:r>
              <a:rPr lang="sk-SK" sz="1200" dirty="0" err="1">
                <a:latin typeface="inherit"/>
                <a:ea typeface="Calibri" panose="020F0502020204030204" pitchFamily="34" charset="0"/>
                <a:cs typeface="Times New Roman" panose="02020603050405020304" pitchFamily="18" charset="0"/>
              </a:rPr>
              <a:t>hájíme</a:t>
            </a:r>
            <a:r>
              <a:rPr lang="sk-SK" sz="1200" dirty="0">
                <a:latin typeface="inherit"/>
                <a:ea typeface="Calibri" panose="020F0502020204030204" pitchFamily="34" charset="0"/>
                <a:cs typeface="Times New Roman" panose="02020603050405020304" pitchFamily="18" charset="0"/>
              </a:rPr>
              <a:t>-li </a:t>
            </a:r>
            <a:r>
              <a:rPr lang="sk-SK" sz="1200" dirty="0" err="1">
                <a:latin typeface="inherit"/>
                <a:ea typeface="Calibri" panose="020F0502020204030204" pitchFamily="34" charset="0"/>
                <a:cs typeface="Times New Roman" panose="02020603050405020304" pitchFamily="18" charset="0"/>
              </a:rPr>
              <a:t>svou</a:t>
            </a:r>
            <a:r>
              <a:rPr lang="sk-SK" sz="1200" dirty="0">
                <a:latin typeface="inherit"/>
                <a:ea typeface="Calibri" panose="020F0502020204030204" pitchFamily="34" charset="0"/>
                <a:cs typeface="Times New Roman" panose="02020603050405020304" pitchFamily="18" charset="0"/>
              </a:rPr>
              <a:t> </a:t>
            </a:r>
            <a:r>
              <a:rPr lang="sk-SK" sz="1200" dirty="0" err="1">
                <a:latin typeface="inherit"/>
                <a:ea typeface="Calibri" panose="020F0502020204030204" pitchFamily="34" charset="0"/>
                <a:cs typeface="Times New Roman" panose="02020603050405020304" pitchFamily="18" charset="0"/>
              </a:rPr>
              <a:t>lidskou</a:t>
            </a:r>
            <a:r>
              <a:rPr lang="sk-SK" sz="1200" dirty="0">
                <a:latin typeface="inherit"/>
                <a:ea typeface="Calibri" panose="020F0502020204030204" pitchFamily="34" charset="0"/>
                <a:cs typeface="Times New Roman" panose="02020603050405020304" pitchFamily="18" charset="0"/>
              </a:rPr>
              <a:t> </a:t>
            </a:r>
            <a:r>
              <a:rPr lang="sk-SK" sz="1200" dirty="0" err="1">
                <a:latin typeface="inherit"/>
                <a:ea typeface="Calibri" panose="020F0502020204030204" pitchFamily="34" charset="0"/>
                <a:cs typeface="Times New Roman" panose="02020603050405020304" pitchFamily="18" charset="0"/>
              </a:rPr>
              <a:t>důstojnost</a:t>
            </a:r>
            <a:r>
              <a:rPr lang="sk-SK" sz="1200" dirty="0">
                <a:latin typeface="inherit"/>
                <a:ea typeface="Calibri" panose="020F0502020204030204" pitchFamily="34" charset="0"/>
                <a:cs typeface="Times New Roman" panose="02020603050405020304" pitchFamily="18" charset="0"/>
              </a:rPr>
              <a:t> a </a:t>
            </a:r>
            <a:r>
              <a:rPr lang="sk-SK" sz="1200" dirty="0" err="1">
                <a:latin typeface="inherit"/>
                <a:ea typeface="Calibri" panose="020F0502020204030204" pitchFamily="34" charset="0"/>
                <a:cs typeface="Times New Roman" panose="02020603050405020304" pitchFamily="18" charset="0"/>
              </a:rPr>
              <a:t>bráníme</a:t>
            </a:r>
            <a:r>
              <a:rPr lang="sk-SK" sz="1200" dirty="0">
                <a:latin typeface="inherit"/>
                <a:ea typeface="Calibri" panose="020F0502020204030204" pitchFamily="34" charset="0"/>
                <a:cs typeface="Times New Roman" panose="02020603050405020304" pitchFamily="18" charset="0"/>
              </a:rPr>
              <a:t>-li </a:t>
            </a:r>
            <a:r>
              <a:rPr lang="sk-SK" sz="1200" dirty="0" err="1">
                <a:latin typeface="inherit"/>
                <a:ea typeface="Calibri" panose="020F0502020204030204" pitchFamily="34" charset="0"/>
                <a:cs typeface="Times New Roman" panose="02020603050405020304" pitchFamily="18" charset="0"/>
              </a:rPr>
              <a:t>se</a:t>
            </a:r>
            <a:r>
              <a:rPr lang="sk-SK" sz="1200" dirty="0">
                <a:latin typeface="inherit"/>
                <a:ea typeface="Calibri" panose="020F0502020204030204" pitchFamily="34" charset="0"/>
                <a:cs typeface="Times New Roman" panose="02020603050405020304" pitchFamily="18" charset="0"/>
              </a:rPr>
              <a:t> proti </a:t>
            </a:r>
            <a:r>
              <a:rPr lang="sk-SK" sz="1200" dirty="0" err="1">
                <a:latin typeface="inherit"/>
                <a:ea typeface="Calibri" panose="020F0502020204030204" pitchFamily="34" charset="0"/>
                <a:cs typeface="Times New Roman" panose="02020603050405020304" pitchFamily="18" charset="0"/>
              </a:rPr>
              <a:t>útokům</a:t>
            </a:r>
            <a:r>
              <a:rPr lang="sk-SK" sz="1200" dirty="0">
                <a:latin typeface="inherit"/>
                <a:ea typeface="Calibri" panose="020F0502020204030204" pitchFamily="34" charset="0"/>
                <a:cs typeface="Times New Roman" panose="02020603050405020304" pitchFamily="18" charset="0"/>
              </a:rPr>
              <a:t> na </a:t>
            </a:r>
            <a:r>
              <a:rPr lang="sk-SK" sz="1200" dirty="0" err="1">
                <a:latin typeface="inherit"/>
                <a:ea typeface="Calibri" panose="020F0502020204030204" pitchFamily="34" charset="0"/>
                <a:cs typeface="Times New Roman" panose="02020603050405020304" pitchFamily="18" charset="0"/>
              </a:rPr>
              <a:t>ni</a:t>
            </a:r>
            <a:r>
              <a:rPr lang="sk-SK" sz="1200" dirty="0">
                <a:latin typeface="inherit"/>
                <a:ea typeface="Calibri" panose="020F0502020204030204" pitchFamily="34" charset="0"/>
                <a:cs typeface="Times New Roman" panose="02020603050405020304" pitchFamily="18" charset="0"/>
              </a:rPr>
              <a:t>, </a:t>
            </a:r>
            <a:r>
              <a:rPr lang="sk-SK" sz="1200" dirty="0" err="1">
                <a:latin typeface="inherit"/>
                <a:ea typeface="Calibri" panose="020F0502020204030204" pitchFamily="34" charset="0"/>
                <a:cs typeface="Times New Roman" panose="02020603050405020304" pitchFamily="18" charset="0"/>
              </a:rPr>
              <a:t>pak</a:t>
            </a:r>
            <a:r>
              <a:rPr lang="sk-SK" sz="1200" dirty="0">
                <a:latin typeface="inherit"/>
                <a:ea typeface="Calibri" panose="020F0502020204030204" pitchFamily="34" charset="0"/>
                <a:cs typeface="Times New Roman" panose="02020603050405020304" pitchFamily="18" charset="0"/>
              </a:rPr>
              <a:t> </a:t>
            </a:r>
            <a:r>
              <a:rPr lang="sk-SK" sz="1200" dirty="0" err="1">
                <a:latin typeface="inherit"/>
                <a:ea typeface="Calibri" panose="020F0502020204030204" pitchFamily="34" charset="0"/>
                <a:cs typeface="Times New Roman" panose="02020603050405020304" pitchFamily="18" charset="0"/>
              </a:rPr>
              <a:t>přesně</a:t>
            </a:r>
            <a:r>
              <a:rPr lang="sk-SK" sz="1200" dirty="0">
                <a:latin typeface="inherit"/>
                <a:ea typeface="Calibri" panose="020F0502020204030204" pitchFamily="34" charset="0"/>
                <a:cs typeface="Times New Roman" panose="02020603050405020304" pitchFamily="18" charset="0"/>
              </a:rPr>
              <a:t> </a:t>
            </a:r>
            <a:r>
              <a:rPr lang="sk-SK" sz="1200" dirty="0" err="1">
                <a:latin typeface="inherit"/>
                <a:ea typeface="Calibri" panose="020F0502020204030204" pitchFamily="34" charset="0"/>
                <a:cs typeface="Times New Roman" panose="02020603050405020304" pitchFamily="18" charset="0"/>
              </a:rPr>
              <a:t>totéž</a:t>
            </a:r>
            <a:r>
              <a:rPr lang="sk-SK" sz="1200" dirty="0">
                <a:latin typeface="inherit"/>
                <a:ea typeface="Calibri" panose="020F0502020204030204" pitchFamily="34" charset="0"/>
                <a:cs typeface="Times New Roman" panose="02020603050405020304" pitchFamily="18" charset="0"/>
              </a:rPr>
              <a:t> </a:t>
            </a:r>
            <a:r>
              <a:rPr lang="sk-SK" sz="1200" dirty="0" err="1">
                <a:latin typeface="inherit"/>
                <a:ea typeface="Calibri" panose="020F0502020204030204" pitchFamily="34" charset="0"/>
                <a:cs typeface="Times New Roman" panose="02020603050405020304" pitchFamily="18" charset="0"/>
              </a:rPr>
              <a:t>děláme</a:t>
            </a:r>
            <a:r>
              <a:rPr lang="sk-SK" sz="1200" dirty="0">
                <a:latin typeface="inherit"/>
                <a:ea typeface="Calibri" panose="020F0502020204030204" pitchFamily="34" charset="0"/>
                <a:cs typeface="Times New Roman" panose="02020603050405020304" pitchFamily="18" charset="0"/>
              </a:rPr>
              <a:t> a musíme </a:t>
            </a:r>
            <a:r>
              <a:rPr lang="sk-SK" sz="1200" dirty="0" err="1">
                <a:latin typeface="inherit"/>
                <a:ea typeface="Calibri" panose="020F0502020204030204" pitchFamily="34" charset="0"/>
                <a:cs typeface="Times New Roman" panose="02020603050405020304" pitchFamily="18" charset="0"/>
              </a:rPr>
              <a:t>dělat</a:t>
            </a:r>
            <a:r>
              <a:rPr lang="sk-SK" sz="1200" dirty="0">
                <a:latin typeface="inherit"/>
                <a:ea typeface="Calibri" panose="020F0502020204030204" pitchFamily="34" charset="0"/>
                <a:cs typeface="Times New Roman" panose="02020603050405020304" pitchFamily="18" charset="0"/>
              </a:rPr>
              <a:t> </a:t>
            </a:r>
            <a:r>
              <a:rPr lang="sk-SK" sz="1200" dirty="0" err="1">
                <a:latin typeface="inherit"/>
                <a:ea typeface="Calibri" panose="020F0502020204030204" pitchFamily="34" charset="0"/>
                <a:cs typeface="Times New Roman" panose="02020603050405020304" pitchFamily="18" charset="0"/>
              </a:rPr>
              <a:t>jako</a:t>
            </a:r>
            <a:r>
              <a:rPr lang="sk-SK" sz="1200" dirty="0">
                <a:latin typeface="inherit"/>
                <a:ea typeface="Calibri" panose="020F0502020204030204" pitchFamily="34" charset="0"/>
                <a:cs typeface="Times New Roman" panose="02020603050405020304" pitchFamily="18" charset="0"/>
              </a:rPr>
              <a:t> </a:t>
            </a:r>
            <a:r>
              <a:rPr lang="sk-SK" sz="1200" dirty="0" err="1">
                <a:latin typeface="inherit"/>
                <a:ea typeface="Calibri" panose="020F0502020204030204" pitchFamily="34" charset="0"/>
                <a:cs typeface="Times New Roman" panose="02020603050405020304" pitchFamily="18" charset="0"/>
              </a:rPr>
              <a:t>společenství</a:t>
            </a:r>
            <a:r>
              <a:rPr lang="sk-SK" sz="1200" dirty="0">
                <a:latin typeface="inherit"/>
                <a:ea typeface="Calibri" panose="020F0502020204030204" pitchFamily="34" charset="0"/>
                <a:cs typeface="Times New Roman" panose="02020603050405020304" pitchFamily="18" charset="0"/>
              </a:rPr>
              <a:t>, </a:t>
            </a:r>
            <a:r>
              <a:rPr lang="sk-SK" sz="1200" dirty="0" err="1">
                <a:latin typeface="inherit"/>
                <a:ea typeface="Calibri" panose="020F0502020204030204" pitchFamily="34" charset="0"/>
                <a:cs typeface="Times New Roman" panose="02020603050405020304" pitchFamily="18" charset="0"/>
              </a:rPr>
              <a:t>které</a:t>
            </a:r>
            <a:r>
              <a:rPr lang="sk-SK" sz="1200" dirty="0">
                <a:latin typeface="inherit"/>
                <a:ea typeface="Calibri" panose="020F0502020204030204" pitchFamily="34" charset="0"/>
                <a:cs typeface="Times New Roman" panose="02020603050405020304" pitchFamily="18" charset="0"/>
              </a:rPr>
              <a:t> si </a:t>
            </a:r>
            <a:r>
              <a:rPr lang="sk-SK" sz="1200" dirty="0" err="1">
                <a:latin typeface="inherit"/>
                <a:ea typeface="Calibri" panose="020F0502020204030204" pitchFamily="34" charset="0"/>
                <a:cs typeface="Times New Roman" panose="02020603050405020304" pitchFamily="18" charset="0"/>
              </a:rPr>
              <a:t>stát</a:t>
            </a:r>
            <a:r>
              <a:rPr lang="sk-SK" sz="1200" dirty="0">
                <a:latin typeface="inherit"/>
                <a:ea typeface="Calibri" panose="020F0502020204030204" pitchFamily="34" charset="0"/>
                <a:cs typeface="Times New Roman" panose="02020603050405020304" pitchFamily="18" charset="0"/>
              </a:rPr>
              <a:t> </a:t>
            </a:r>
            <a:r>
              <a:rPr lang="sk-SK" sz="1200" dirty="0" err="1">
                <a:latin typeface="inherit"/>
                <a:ea typeface="Calibri" panose="020F0502020204030204" pitchFamily="34" charset="0"/>
                <a:cs typeface="Times New Roman" panose="02020603050405020304" pitchFamily="18" charset="0"/>
              </a:rPr>
              <a:t>zřídilo</a:t>
            </a:r>
            <a:r>
              <a:rPr lang="sk-SK" sz="1200" dirty="0">
                <a:latin typeface="inherit"/>
                <a:ea typeface="Calibri" panose="020F0502020204030204" pitchFamily="34" charset="0"/>
                <a:cs typeface="Times New Roman" panose="02020603050405020304" pitchFamily="18" charset="0"/>
              </a:rPr>
              <a:t> mimo </a:t>
            </a:r>
            <a:r>
              <a:rPr lang="sk-SK" sz="1200" dirty="0" err="1">
                <a:latin typeface="inherit"/>
                <a:ea typeface="Calibri" panose="020F0502020204030204" pitchFamily="34" charset="0"/>
                <a:cs typeface="Times New Roman" panose="02020603050405020304" pitchFamily="18" charset="0"/>
              </a:rPr>
              <a:t>jiné</a:t>
            </a:r>
            <a:r>
              <a:rPr lang="sk-SK" sz="1200" dirty="0">
                <a:latin typeface="inherit"/>
                <a:ea typeface="Calibri" panose="020F0502020204030204" pitchFamily="34" charset="0"/>
                <a:cs typeface="Times New Roman" panose="02020603050405020304" pitchFamily="18" charset="0"/>
              </a:rPr>
              <a:t> </a:t>
            </a:r>
            <a:r>
              <a:rPr lang="sk-SK" sz="1200" dirty="0" err="1">
                <a:latin typeface="inherit"/>
                <a:ea typeface="Calibri" panose="020F0502020204030204" pitchFamily="34" charset="0"/>
                <a:cs typeface="Times New Roman" panose="02020603050405020304" pitchFamily="18" charset="0"/>
              </a:rPr>
              <a:t>právě</a:t>
            </a:r>
            <a:r>
              <a:rPr lang="sk-SK" sz="1200" dirty="0">
                <a:latin typeface="inherit"/>
                <a:ea typeface="Calibri" panose="020F0502020204030204" pitchFamily="34" charset="0"/>
                <a:cs typeface="Times New Roman" panose="02020603050405020304" pitchFamily="18" charset="0"/>
              </a:rPr>
              <a:t> </a:t>
            </a:r>
            <a:r>
              <a:rPr lang="sk-SK" sz="1200" dirty="0" err="1">
                <a:latin typeface="inherit"/>
                <a:ea typeface="Calibri" panose="020F0502020204030204" pitchFamily="34" charset="0"/>
                <a:cs typeface="Times New Roman" panose="02020603050405020304" pitchFamily="18" charset="0"/>
              </a:rPr>
              <a:t>proto</a:t>
            </a:r>
            <a:r>
              <a:rPr lang="sk-SK" sz="1200" dirty="0">
                <a:latin typeface="inherit"/>
                <a:ea typeface="Calibri" panose="020F0502020204030204" pitchFamily="34" charset="0"/>
                <a:cs typeface="Times New Roman" panose="02020603050405020304" pitchFamily="18" charset="0"/>
              </a:rPr>
              <a:t>, aby chránil jeho </a:t>
            </a:r>
            <a:r>
              <a:rPr lang="sk-SK" sz="1200" dirty="0" err="1">
                <a:latin typeface="inherit"/>
                <a:ea typeface="Calibri" panose="020F0502020204030204" pitchFamily="34" charset="0"/>
                <a:cs typeface="Times New Roman" panose="02020603050405020304" pitchFamily="18" charset="0"/>
              </a:rPr>
              <a:t>soužití</a:t>
            </a:r>
            <a:r>
              <a:rPr lang="sk-SK" sz="1200" dirty="0">
                <a:latin typeface="inherit"/>
                <a:ea typeface="Calibri" panose="020F0502020204030204" pitchFamily="34" charset="0"/>
                <a:cs typeface="Times New Roman" panose="02020603050405020304" pitchFamily="18" charset="0"/>
              </a:rPr>
              <a:t> </a:t>
            </a:r>
            <a:r>
              <a:rPr lang="sk-SK" sz="1200" dirty="0" err="1">
                <a:latin typeface="inherit"/>
                <a:ea typeface="Calibri" panose="020F0502020204030204" pitchFamily="34" charset="0"/>
                <a:cs typeface="Times New Roman" panose="02020603050405020304" pitchFamily="18" charset="0"/>
              </a:rPr>
              <a:t>ve</a:t>
            </a:r>
            <a:r>
              <a:rPr lang="sk-SK" sz="1200" dirty="0">
                <a:latin typeface="inherit"/>
                <a:ea typeface="Calibri" panose="020F0502020204030204" pitchFamily="34" charset="0"/>
                <a:cs typeface="Times New Roman" panose="02020603050405020304" pitchFamily="18" charset="0"/>
              </a:rPr>
              <a:t> </a:t>
            </a:r>
            <a:r>
              <a:rPr lang="sk-SK" sz="1200" dirty="0" err="1">
                <a:latin typeface="inherit"/>
                <a:ea typeface="Calibri" panose="020F0502020204030204" pitchFamily="34" charset="0"/>
                <a:cs typeface="Times New Roman" panose="02020603050405020304" pitchFamily="18" charset="0"/>
              </a:rPr>
              <a:t>svobodě</a:t>
            </a:r>
            <a:r>
              <a:rPr lang="sk-SK" sz="1200" dirty="0">
                <a:latin typeface="inherit"/>
                <a:ea typeface="Calibri" panose="020F0502020204030204" pitchFamily="34" charset="0"/>
                <a:cs typeface="Times New Roman" panose="02020603050405020304" pitchFamily="18" charset="0"/>
              </a:rPr>
              <a:t>. </a:t>
            </a:r>
            <a:endParaRPr lang="sk-SK"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k-SK" sz="1200" dirty="0" err="1">
                <a:latin typeface="inherit"/>
                <a:ea typeface="Calibri" panose="020F0502020204030204" pitchFamily="34" charset="0"/>
                <a:cs typeface="Times New Roman" panose="02020603050405020304" pitchFamily="18" charset="0"/>
              </a:rPr>
              <a:t>Jinými</a:t>
            </a:r>
            <a:r>
              <a:rPr lang="sk-SK" sz="1200" dirty="0">
                <a:latin typeface="inherit"/>
                <a:ea typeface="Calibri" panose="020F0502020204030204" pitchFamily="34" charset="0"/>
                <a:cs typeface="Times New Roman" panose="02020603050405020304" pitchFamily="18" charset="0"/>
              </a:rPr>
              <a:t> </a:t>
            </a:r>
            <a:r>
              <a:rPr lang="sk-SK" sz="1200" dirty="0" err="1">
                <a:latin typeface="inherit"/>
                <a:ea typeface="Calibri" panose="020F0502020204030204" pitchFamily="34" charset="0"/>
                <a:cs typeface="Times New Roman" panose="02020603050405020304" pitchFamily="18" charset="0"/>
              </a:rPr>
              <a:t>slovy</a:t>
            </a:r>
            <a:r>
              <a:rPr lang="sk-SK" sz="1200" dirty="0">
                <a:latin typeface="inherit"/>
                <a:ea typeface="Calibri" panose="020F0502020204030204" pitchFamily="34" charset="0"/>
                <a:cs typeface="Times New Roman" panose="02020603050405020304" pitchFamily="18" charset="0"/>
              </a:rPr>
              <a:t>: </a:t>
            </a:r>
            <a:r>
              <a:rPr lang="sk-SK" sz="1200" dirty="0" err="1">
                <a:latin typeface="inherit"/>
                <a:ea typeface="Calibri" panose="020F0502020204030204" pitchFamily="34" charset="0"/>
                <a:cs typeface="Times New Roman" panose="02020603050405020304" pitchFamily="18" charset="0"/>
              </a:rPr>
              <a:t>vůle</a:t>
            </a:r>
            <a:r>
              <a:rPr lang="sk-SK" sz="1200" dirty="0">
                <a:latin typeface="inherit"/>
                <a:ea typeface="Calibri" panose="020F0502020204030204" pitchFamily="34" charset="0"/>
                <a:cs typeface="Times New Roman" panose="02020603050405020304" pitchFamily="18" charset="0"/>
              </a:rPr>
              <a:t> k </a:t>
            </a:r>
            <a:r>
              <a:rPr lang="sk-SK" sz="1200" dirty="0" err="1">
                <a:latin typeface="inherit"/>
                <a:ea typeface="Calibri" panose="020F0502020204030204" pitchFamily="34" charset="0"/>
                <a:cs typeface="Times New Roman" panose="02020603050405020304" pitchFamily="18" charset="0"/>
              </a:rPr>
              <a:t>obraně</a:t>
            </a:r>
            <a:r>
              <a:rPr lang="sk-SK" sz="1200" dirty="0">
                <a:latin typeface="inherit"/>
                <a:ea typeface="Calibri" panose="020F0502020204030204" pitchFamily="34" charset="0"/>
                <a:cs typeface="Times New Roman" panose="02020603050405020304" pitchFamily="18" charset="0"/>
              </a:rPr>
              <a:t> demokratického státu a jeho </a:t>
            </a:r>
            <a:r>
              <a:rPr lang="sk-SK" sz="1200" dirty="0" err="1">
                <a:latin typeface="inherit"/>
                <a:ea typeface="Calibri" panose="020F0502020204030204" pitchFamily="34" charset="0"/>
                <a:cs typeface="Times New Roman" panose="02020603050405020304" pitchFamily="18" charset="0"/>
              </a:rPr>
              <a:t>hodnot</a:t>
            </a:r>
            <a:r>
              <a:rPr lang="sk-SK" sz="1200" dirty="0">
                <a:latin typeface="inherit"/>
                <a:ea typeface="Calibri" panose="020F0502020204030204" pitchFamily="34" charset="0"/>
                <a:cs typeface="Times New Roman" panose="02020603050405020304" pitchFamily="18" charset="0"/>
              </a:rPr>
              <a:t> proti násilí, </a:t>
            </a:r>
            <a:r>
              <a:rPr lang="sk-SK" sz="1200" dirty="0" err="1">
                <a:latin typeface="inherit"/>
                <a:ea typeface="Calibri" panose="020F0502020204030204" pitchFamily="34" charset="0"/>
                <a:cs typeface="Times New Roman" panose="02020603050405020304" pitchFamily="18" charset="0"/>
              </a:rPr>
              <a:t>agresi</a:t>
            </a:r>
            <a:r>
              <a:rPr lang="sk-SK" sz="1200" dirty="0">
                <a:latin typeface="inherit"/>
                <a:ea typeface="Calibri" panose="020F0502020204030204" pitchFamily="34" charset="0"/>
                <a:cs typeface="Times New Roman" panose="02020603050405020304" pitchFamily="18" charset="0"/>
              </a:rPr>
              <a:t> a zlu </a:t>
            </a:r>
            <a:r>
              <a:rPr lang="sk-SK" sz="1200" dirty="0" err="1">
                <a:latin typeface="inherit"/>
                <a:ea typeface="Calibri" panose="020F0502020204030204" pitchFamily="34" charset="0"/>
                <a:cs typeface="Times New Roman" panose="02020603050405020304" pitchFamily="18" charset="0"/>
              </a:rPr>
              <a:t>není</a:t>
            </a:r>
            <a:r>
              <a:rPr lang="sk-SK" sz="1200" dirty="0">
                <a:latin typeface="inherit"/>
                <a:ea typeface="Calibri" panose="020F0502020204030204" pitchFamily="34" charset="0"/>
                <a:cs typeface="Times New Roman" panose="02020603050405020304" pitchFamily="18" charset="0"/>
              </a:rPr>
              <a:t> či </a:t>
            </a:r>
            <a:r>
              <a:rPr lang="sk-SK" sz="1200" dirty="0" err="1">
                <a:latin typeface="inherit"/>
                <a:ea typeface="Calibri" panose="020F0502020204030204" pitchFamily="34" charset="0"/>
                <a:cs typeface="Times New Roman" panose="02020603050405020304" pitchFamily="18" charset="0"/>
              </a:rPr>
              <a:t>neměla</a:t>
            </a:r>
            <a:r>
              <a:rPr lang="sk-SK" sz="1200" dirty="0">
                <a:latin typeface="inherit"/>
                <a:ea typeface="Calibri" panose="020F0502020204030204" pitchFamily="34" charset="0"/>
                <a:cs typeface="Times New Roman" panose="02020603050405020304" pitchFamily="18" charset="0"/>
              </a:rPr>
              <a:t> by </a:t>
            </a:r>
            <a:r>
              <a:rPr lang="sk-SK" sz="1200" dirty="0" err="1">
                <a:latin typeface="inherit"/>
                <a:ea typeface="Calibri" panose="020F0502020204030204" pitchFamily="34" charset="0"/>
                <a:cs typeface="Times New Roman" panose="02020603050405020304" pitchFamily="18" charset="0"/>
              </a:rPr>
              <a:t>být</a:t>
            </a:r>
            <a:r>
              <a:rPr lang="sk-SK" sz="1200" dirty="0">
                <a:latin typeface="inherit"/>
                <a:ea typeface="Calibri" panose="020F0502020204030204" pitchFamily="34" charset="0"/>
                <a:cs typeface="Times New Roman" panose="02020603050405020304" pitchFamily="18" charset="0"/>
              </a:rPr>
              <a:t> ničím </a:t>
            </a:r>
            <a:r>
              <a:rPr lang="sk-SK" sz="1200" dirty="0" err="1">
                <a:latin typeface="inherit"/>
                <a:ea typeface="Calibri" panose="020F0502020204030204" pitchFamily="34" charset="0"/>
                <a:cs typeface="Times New Roman" panose="02020603050405020304" pitchFamily="18" charset="0"/>
              </a:rPr>
              <a:t>jiným</a:t>
            </a:r>
            <a:r>
              <a:rPr lang="sk-SK" sz="1200" dirty="0">
                <a:latin typeface="inherit"/>
                <a:ea typeface="Calibri" panose="020F0502020204030204" pitchFamily="34" charset="0"/>
                <a:cs typeface="Times New Roman" panose="02020603050405020304" pitchFamily="18" charset="0"/>
              </a:rPr>
              <a:t>, než </a:t>
            </a:r>
            <a:r>
              <a:rPr lang="sk-SK" sz="1200" dirty="0" err="1">
                <a:latin typeface="inherit"/>
                <a:ea typeface="Calibri" panose="020F0502020204030204" pitchFamily="34" charset="0"/>
                <a:cs typeface="Times New Roman" panose="02020603050405020304" pitchFamily="18" charset="0"/>
              </a:rPr>
              <a:t>přirozenou</a:t>
            </a:r>
            <a:r>
              <a:rPr lang="sk-SK" sz="1200" dirty="0">
                <a:latin typeface="inherit"/>
                <a:ea typeface="Calibri" panose="020F0502020204030204" pitchFamily="34" charset="0"/>
                <a:cs typeface="Times New Roman" panose="02020603050405020304" pitchFamily="18" charset="0"/>
              </a:rPr>
              <a:t> </a:t>
            </a:r>
            <a:r>
              <a:rPr lang="sk-SK" sz="1200" dirty="0" err="1">
                <a:latin typeface="inherit"/>
                <a:ea typeface="Calibri" panose="020F0502020204030204" pitchFamily="34" charset="0"/>
                <a:cs typeface="Times New Roman" panose="02020603050405020304" pitchFamily="18" charset="0"/>
              </a:rPr>
              <a:t>projekcí</a:t>
            </a:r>
            <a:r>
              <a:rPr lang="sk-SK" sz="1200" dirty="0">
                <a:latin typeface="inherit"/>
                <a:ea typeface="Calibri" panose="020F0502020204030204" pitchFamily="34" charset="0"/>
                <a:cs typeface="Times New Roman" panose="02020603050405020304" pitchFamily="18" charset="0"/>
              </a:rPr>
              <a:t>, </a:t>
            </a:r>
            <a:r>
              <a:rPr lang="sk-SK" sz="1200" dirty="0" err="1">
                <a:latin typeface="inherit"/>
                <a:ea typeface="Calibri" panose="020F0502020204030204" pitchFamily="34" charset="0"/>
                <a:cs typeface="Times New Roman" panose="02020603050405020304" pitchFamily="18" charset="0"/>
              </a:rPr>
              <a:t>prodloužením</a:t>
            </a:r>
            <a:r>
              <a:rPr lang="sk-SK" sz="1200" dirty="0">
                <a:latin typeface="inherit"/>
                <a:ea typeface="Calibri" panose="020F0502020204030204" pitchFamily="34" charset="0"/>
                <a:cs typeface="Times New Roman" panose="02020603050405020304" pitchFamily="18" charset="0"/>
              </a:rPr>
              <a:t> či </a:t>
            </a:r>
            <a:r>
              <a:rPr lang="sk-SK" sz="1200" dirty="0" err="1">
                <a:latin typeface="inherit"/>
                <a:ea typeface="Calibri" panose="020F0502020204030204" pitchFamily="34" charset="0"/>
                <a:cs typeface="Times New Roman" panose="02020603050405020304" pitchFamily="18" charset="0"/>
              </a:rPr>
              <a:t>společným</a:t>
            </a:r>
            <a:r>
              <a:rPr lang="sk-SK" sz="1200" dirty="0">
                <a:latin typeface="inherit"/>
                <a:ea typeface="Calibri" panose="020F0502020204030204" pitchFamily="34" charset="0"/>
                <a:cs typeface="Times New Roman" panose="02020603050405020304" pitchFamily="18" charset="0"/>
              </a:rPr>
              <a:t> </a:t>
            </a:r>
            <a:r>
              <a:rPr lang="sk-SK" sz="1200" dirty="0" err="1">
                <a:latin typeface="inherit"/>
                <a:ea typeface="Calibri" panose="020F0502020204030204" pitchFamily="34" charset="0"/>
                <a:cs typeface="Times New Roman" panose="02020603050405020304" pitchFamily="18" charset="0"/>
              </a:rPr>
              <a:t>naplněním</a:t>
            </a:r>
            <a:r>
              <a:rPr lang="sk-SK" sz="1200" dirty="0">
                <a:latin typeface="inherit"/>
                <a:ea typeface="Calibri" panose="020F0502020204030204" pitchFamily="34" charset="0"/>
                <a:cs typeface="Times New Roman" panose="02020603050405020304" pitchFamily="18" charset="0"/>
              </a:rPr>
              <a:t> bytostné </a:t>
            </a:r>
            <a:r>
              <a:rPr lang="sk-SK" sz="1200" dirty="0" err="1">
                <a:latin typeface="inherit"/>
                <a:ea typeface="Calibri" panose="020F0502020204030204" pitchFamily="34" charset="0"/>
                <a:cs typeface="Times New Roman" panose="02020603050405020304" pitchFamily="18" charset="0"/>
              </a:rPr>
              <a:t>vůle</a:t>
            </a:r>
            <a:r>
              <a:rPr lang="sk-SK" sz="1200" dirty="0">
                <a:latin typeface="inherit"/>
                <a:ea typeface="Calibri" panose="020F0502020204030204" pitchFamily="34" charset="0"/>
                <a:cs typeface="Times New Roman" panose="02020603050405020304" pitchFamily="18" charset="0"/>
              </a:rPr>
              <a:t> každého jedince </a:t>
            </a:r>
            <a:r>
              <a:rPr lang="sk-SK" sz="1200" dirty="0" err="1">
                <a:latin typeface="inherit"/>
                <a:ea typeface="Calibri" panose="020F0502020204030204" pitchFamily="34" charset="0"/>
                <a:cs typeface="Times New Roman" panose="02020603050405020304" pitchFamily="18" charset="0"/>
              </a:rPr>
              <a:t>hájit</a:t>
            </a:r>
            <a:r>
              <a:rPr lang="sk-SK" sz="1200" dirty="0">
                <a:latin typeface="inherit"/>
                <a:ea typeface="Calibri" panose="020F0502020204030204" pitchFamily="34" charset="0"/>
                <a:cs typeface="Times New Roman" panose="02020603050405020304" pitchFamily="18" charset="0"/>
              </a:rPr>
              <a:t> </a:t>
            </a:r>
            <a:r>
              <a:rPr lang="sk-SK" sz="1200" dirty="0" err="1">
                <a:latin typeface="inherit"/>
                <a:ea typeface="Calibri" panose="020F0502020204030204" pitchFamily="34" charset="0"/>
                <a:cs typeface="Times New Roman" panose="02020603050405020304" pitchFamily="18" charset="0"/>
              </a:rPr>
              <a:t>svou</a:t>
            </a:r>
            <a:r>
              <a:rPr lang="sk-SK" sz="1200" dirty="0">
                <a:latin typeface="inherit"/>
                <a:ea typeface="Calibri" panose="020F0502020204030204" pitchFamily="34" charset="0"/>
                <a:cs typeface="Times New Roman" panose="02020603050405020304" pitchFamily="18" charset="0"/>
              </a:rPr>
              <a:t> </a:t>
            </a:r>
            <a:r>
              <a:rPr lang="sk-SK" sz="1200" dirty="0" err="1">
                <a:latin typeface="inherit"/>
                <a:ea typeface="Calibri" panose="020F0502020204030204" pitchFamily="34" charset="0"/>
                <a:cs typeface="Times New Roman" panose="02020603050405020304" pitchFamily="18" charset="0"/>
              </a:rPr>
              <a:t>důstojnost</a:t>
            </a:r>
            <a:r>
              <a:rPr lang="sk-SK" sz="1200" dirty="0">
                <a:latin typeface="inherit"/>
                <a:ea typeface="Calibri" panose="020F0502020204030204" pitchFamily="34" charset="0"/>
                <a:cs typeface="Times New Roman" panose="02020603050405020304" pitchFamily="18" charset="0"/>
              </a:rPr>
              <a:t> proti možným </a:t>
            </a:r>
            <a:r>
              <a:rPr lang="sk-SK" sz="1200" dirty="0" err="1">
                <a:latin typeface="inherit"/>
                <a:ea typeface="Calibri" panose="020F0502020204030204" pitchFamily="34" charset="0"/>
                <a:cs typeface="Times New Roman" panose="02020603050405020304" pitchFamily="18" charset="0"/>
              </a:rPr>
              <a:t>ohrožením</a:t>
            </a:r>
            <a:r>
              <a:rPr lang="sk-SK" sz="1200" dirty="0">
                <a:latin typeface="inherit"/>
                <a:ea typeface="Calibri" panose="020F0502020204030204" pitchFamily="34" charset="0"/>
                <a:cs typeface="Times New Roman" panose="02020603050405020304" pitchFamily="18" charset="0"/>
              </a:rPr>
              <a:t>. Je to totiž v </a:t>
            </a:r>
            <a:r>
              <a:rPr lang="sk-SK" sz="1200" dirty="0" err="1">
                <a:latin typeface="inherit"/>
                <a:ea typeface="Calibri" panose="020F0502020204030204" pitchFamily="34" charset="0"/>
                <a:cs typeface="Times New Roman" panose="02020603050405020304" pitchFamily="18" charset="0"/>
              </a:rPr>
              <a:t>podstatě</a:t>
            </a:r>
            <a:r>
              <a:rPr lang="sk-SK" sz="1200" dirty="0">
                <a:latin typeface="inherit"/>
                <a:ea typeface="Calibri" panose="020F0502020204030204" pitchFamily="34" charset="0"/>
                <a:cs typeface="Times New Roman" panose="02020603050405020304" pitchFamily="18" charset="0"/>
              </a:rPr>
              <a:t> jen </a:t>
            </a:r>
            <a:r>
              <a:rPr lang="sk-SK" sz="1200" dirty="0" err="1">
                <a:latin typeface="inherit"/>
                <a:ea typeface="Calibri" panose="020F0502020204030204" pitchFamily="34" charset="0"/>
                <a:cs typeface="Times New Roman" panose="02020603050405020304" pitchFamily="18" charset="0"/>
              </a:rPr>
              <a:t>způsob</a:t>
            </a:r>
            <a:r>
              <a:rPr lang="sk-SK" sz="1200" dirty="0">
                <a:latin typeface="inherit"/>
                <a:ea typeface="Calibri" panose="020F0502020204030204" pitchFamily="34" charset="0"/>
                <a:cs typeface="Times New Roman" panose="02020603050405020304" pitchFamily="18" charset="0"/>
              </a:rPr>
              <a:t>, jak </a:t>
            </a:r>
            <a:r>
              <a:rPr lang="sk-SK" sz="1200" dirty="0" err="1">
                <a:latin typeface="inherit"/>
                <a:ea typeface="Calibri" panose="020F0502020204030204" pitchFamily="34" charset="0"/>
                <a:cs typeface="Times New Roman" panose="02020603050405020304" pitchFamily="18" charset="0"/>
              </a:rPr>
              <a:t>naplnit</a:t>
            </a:r>
            <a:r>
              <a:rPr lang="sk-SK" sz="1200" dirty="0">
                <a:latin typeface="inherit"/>
                <a:ea typeface="Calibri" panose="020F0502020204030204" pitchFamily="34" charset="0"/>
                <a:cs typeface="Times New Roman" panose="02020603050405020304" pitchFamily="18" charset="0"/>
              </a:rPr>
              <a:t> tuto </a:t>
            </a:r>
            <a:r>
              <a:rPr lang="sk-SK" sz="1200" dirty="0" err="1">
                <a:latin typeface="inherit"/>
                <a:ea typeface="Calibri" panose="020F0502020204030204" pitchFamily="34" charset="0"/>
                <a:cs typeface="Times New Roman" panose="02020603050405020304" pitchFamily="18" charset="0"/>
              </a:rPr>
              <a:t>vůli</a:t>
            </a:r>
            <a:r>
              <a:rPr lang="sk-SK" sz="1200" dirty="0">
                <a:latin typeface="inherit"/>
                <a:ea typeface="Calibri" panose="020F0502020204030204" pitchFamily="34" charset="0"/>
                <a:cs typeface="Times New Roman" panose="02020603050405020304" pitchFamily="18" charset="0"/>
              </a:rPr>
              <a:t> - tam, kde to </a:t>
            </a:r>
            <a:r>
              <a:rPr lang="sk-SK" sz="1200" dirty="0" err="1">
                <a:latin typeface="inherit"/>
                <a:ea typeface="Calibri" panose="020F0502020204030204" pitchFamily="34" charset="0"/>
                <a:cs typeface="Times New Roman" panose="02020603050405020304" pitchFamily="18" charset="0"/>
              </a:rPr>
              <a:t>jinak</a:t>
            </a:r>
            <a:r>
              <a:rPr lang="sk-SK" sz="1200" dirty="0">
                <a:latin typeface="inherit"/>
                <a:ea typeface="Calibri" panose="020F0502020204030204" pitchFamily="34" charset="0"/>
                <a:cs typeface="Times New Roman" panose="02020603050405020304" pitchFamily="18" charset="0"/>
              </a:rPr>
              <a:t> nejde - </a:t>
            </a:r>
            <a:r>
              <a:rPr lang="sk-SK" sz="1200" dirty="0" err="1">
                <a:latin typeface="inherit"/>
                <a:ea typeface="Calibri" panose="020F0502020204030204" pitchFamily="34" charset="0"/>
                <a:cs typeface="Times New Roman" panose="02020603050405020304" pitchFamily="18" charset="0"/>
              </a:rPr>
              <a:t>společně</a:t>
            </a:r>
            <a:r>
              <a:rPr lang="sk-SK" sz="1200" dirty="0">
                <a:latin typeface="inherit"/>
                <a:ea typeface="Calibri" panose="020F0502020204030204" pitchFamily="34" charset="0"/>
                <a:cs typeface="Times New Roman" panose="02020603050405020304" pitchFamily="18" charset="0"/>
              </a:rPr>
              <a:t> a </a:t>
            </a:r>
            <a:r>
              <a:rPr lang="sk-SK" sz="1200" dirty="0" err="1">
                <a:latin typeface="inherit"/>
                <a:ea typeface="Calibri" panose="020F0502020204030204" pitchFamily="34" charset="0"/>
                <a:cs typeface="Times New Roman" panose="02020603050405020304" pitchFamily="18" charset="0"/>
              </a:rPr>
              <a:t>organizovaně</a:t>
            </a:r>
            <a:r>
              <a:rPr lang="sk-SK" sz="1200" dirty="0">
                <a:latin typeface="inherit"/>
                <a:ea typeface="Calibri" panose="020F0502020204030204" pitchFamily="34" charset="0"/>
                <a:cs typeface="Times New Roman" panose="02020603050405020304" pitchFamily="18" charset="0"/>
              </a:rPr>
              <a:t> v duchu </a:t>
            </a:r>
            <a:r>
              <a:rPr lang="sk-SK" sz="1200" dirty="0" err="1">
                <a:latin typeface="inherit"/>
                <a:ea typeface="Calibri" panose="020F0502020204030204" pitchFamily="34" charset="0"/>
                <a:cs typeface="Times New Roman" panose="02020603050405020304" pitchFamily="18" charset="0"/>
              </a:rPr>
              <a:t>společně</a:t>
            </a:r>
            <a:r>
              <a:rPr lang="sk-SK" sz="1200" dirty="0">
                <a:latin typeface="inherit"/>
                <a:ea typeface="Calibri" panose="020F0502020204030204" pitchFamily="34" charset="0"/>
                <a:cs typeface="Times New Roman" panose="02020603050405020304" pitchFamily="18" charset="0"/>
              </a:rPr>
              <a:t> </a:t>
            </a:r>
            <a:r>
              <a:rPr lang="sk-SK" sz="1200" dirty="0" err="1">
                <a:latin typeface="inherit"/>
                <a:ea typeface="Calibri" panose="020F0502020204030204" pitchFamily="34" charset="0"/>
                <a:cs typeface="Times New Roman" panose="02020603050405020304" pitchFamily="18" charset="0"/>
              </a:rPr>
              <a:t>sdíleného</a:t>
            </a:r>
            <a:r>
              <a:rPr lang="sk-SK" sz="1200" dirty="0">
                <a:latin typeface="inherit"/>
                <a:ea typeface="Calibri" panose="020F0502020204030204" pitchFamily="34" charset="0"/>
                <a:cs typeface="Times New Roman" panose="02020603050405020304" pitchFamily="18" charset="0"/>
              </a:rPr>
              <a:t> </a:t>
            </a:r>
            <a:r>
              <a:rPr lang="sk-SK" sz="1200" dirty="0" err="1">
                <a:latin typeface="inherit"/>
                <a:ea typeface="Calibri" panose="020F0502020204030204" pitchFamily="34" charset="0"/>
                <a:cs typeface="Times New Roman" panose="02020603050405020304" pitchFamily="18" charset="0"/>
              </a:rPr>
              <a:t>zájmu</a:t>
            </a:r>
            <a:r>
              <a:rPr lang="sk-SK" sz="1200" dirty="0">
                <a:latin typeface="inherit"/>
                <a:ea typeface="Calibri" panose="020F0502020204030204" pitchFamily="34" charset="0"/>
                <a:cs typeface="Times New Roman" panose="02020603050405020304" pitchFamily="18" charset="0"/>
              </a:rPr>
              <a:t>.„ Václav </a:t>
            </a:r>
            <a:r>
              <a:rPr lang="sk-SK" sz="1200" dirty="0" err="1">
                <a:latin typeface="inherit"/>
                <a:ea typeface="Calibri" panose="020F0502020204030204" pitchFamily="34" charset="0"/>
                <a:cs typeface="Times New Roman" panose="02020603050405020304" pitchFamily="18" charset="0"/>
              </a:rPr>
              <a:t>Havel</a:t>
            </a:r>
            <a:endParaRPr lang="sk-SK"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5" name="Obrázok 4"/>
          <p:cNvPicPr>
            <a:picLocks noChangeAspect="1"/>
          </p:cNvPicPr>
          <p:nvPr/>
        </p:nvPicPr>
        <p:blipFill>
          <a:blip r:embed="rId6"/>
          <a:stretch>
            <a:fillRect/>
          </a:stretch>
        </p:blipFill>
        <p:spPr>
          <a:xfrm>
            <a:off x="2862815" y="2765802"/>
            <a:ext cx="7273130" cy="3903814"/>
          </a:xfrm>
          <a:prstGeom prst="rect">
            <a:avLst/>
          </a:prstGeom>
        </p:spPr>
      </p:pic>
    </p:spTree>
    <p:extLst>
      <p:ext uri="{BB962C8B-B14F-4D97-AF65-F5344CB8AC3E}">
        <p14:creationId xmlns:p14="http://schemas.microsoft.com/office/powerpoint/2010/main" val="284618307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Zástupný objekt pre obrázok 3"/>
          <p:cNvPicPr>
            <a:picLocks noGrp="1" noChangeAspect="1"/>
          </p:cNvPicPr>
          <p:nvPr>
            <p:ph type="pic" sz="quarter" idx="10"/>
          </p:nvPr>
        </p:nvPicPr>
        <p:blipFill>
          <a:blip r:embed="rId2"/>
          <a:srcRect l="23031" r="23031"/>
          <a:stretch>
            <a:fillRect/>
          </a:stretch>
        </p:blipFill>
        <p:spPr>
          <a:prstGeom prst="rect">
            <a:avLst/>
          </a:prstGeom>
        </p:spPr>
      </p:pic>
      <p:sp>
        <p:nvSpPr>
          <p:cNvPr id="3" name="Obdĺžnik 2"/>
          <p:cNvSpPr/>
          <p:nvPr/>
        </p:nvSpPr>
        <p:spPr>
          <a:xfrm>
            <a:off x="198120" y="260267"/>
            <a:ext cx="7512496" cy="7203575"/>
          </a:xfrm>
          <a:prstGeom prst="rect">
            <a:avLst/>
          </a:prstGeom>
        </p:spPr>
        <p:txBody>
          <a:bodyPr wrap="square">
            <a:spAutoFit/>
          </a:bodyPr>
          <a:lstStyle/>
          <a:p>
            <a:pPr>
              <a:lnSpc>
                <a:spcPct val="107000"/>
              </a:lnSpc>
              <a:spcAft>
                <a:spcPts val="800"/>
              </a:spcAft>
            </a:pPr>
            <a:r>
              <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rPr>
              <a:t>https://www.omediach.com/hoaxy/22532-pozor-siri-sa-hoax-o-vyhodenom-jedle-od-ukrajincov-foto?fbclid=IwAR1UKYiSHpXZZ4yu9dP_ydoVbULr5z0GU_kqClIr5g7NKwlyaG8nmJiWTSc</a:t>
            </a:r>
            <a:endPar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endParaRPr>
          </a:p>
          <a:p>
            <a:r>
              <a:rPr lang="sk-SK" dirty="0"/>
              <a:t>Už takmer 40 tisíc zdieľaní má nenávistný status s fotkami vyhodeného jedla a komentárom "Jak si naši milý UKRAJINCI </a:t>
            </a:r>
            <a:r>
              <a:rPr lang="sk-SK" dirty="0" err="1"/>
              <a:t>váží</a:t>
            </a:r>
            <a:r>
              <a:rPr lang="sk-SK" dirty="0"/>
              <a:t> </a:t>
            </a:r>
            <a:r>
              <a:rPr lang="sk-SK" dirty="0" err="1"/>
              <a:t>jídla</a:t>
            </a:r>
            <a:r>
              <a:rPr lang="sk-SK" dirty="0"/>
              <a:t> po </a:t>
            </a:r>
            <a:r>
              <a:rPr lang="sk-SK" dirty="0" err="1"/>
              <a:t>příjezdu</a:t>
            </a:r>
            <a:r>
              <a:rPr lang="sk-SK" dirty="0"/>
              <a:t> do Prahy (Kongresové centrum) - po </a:t>
            </a:r>
            <a:r>
              <a:rPr lang="sk-SK" dirty="0" err="1"/>
              <a:t>cestě</a:t>
            </a:r>
            <a:r>
              <a:rPr lang="sk-SK" dirty="0"/>
              <a:t> </a:t>
            </a:r>
            <a:r>
              <a:rPr lang="sk-SK" dirty="0" err="1"/>
              <a:t>strádání</a:t>
            </a:r>
            <a:r>
              <a:rPr lang="sk-SK" dirty="0"/>
              <a:t>!!!„</a:t>
            </a:r>
          </a:p>
          <a:p>
            <a:r>
              <a:rPr lang="sk-SK" dirty="0"/>
              <a:t>Na status, ktorý má tisícky zdieľaní a nenávistných komentárov, upozorňuje česká stránka Manipulátori.cz, ktorá zistila že fotky vyhodeného jedla nesúvisia s utečencami a nie sú ani z Kongresového centra z priestorov pre utečencov, ale sú zo skladu českej </a:t>
            </a:r>
            <a:r>
              <a:rPr lang="sk-SK" dirty="0" err="1"/>
              <a:t>roznáškovej</a:t>
            </a:r>
            <a:r>
              <a:rPr lang="sk-SK" dirty="0"/>
              <a:t> služby </a:t>
            </a:r>
            <a:r>
              <a:rPr lang="sk-SK" dirty="0" err="1"/>
              <a:t>Rohlík</a:t>
            </a:r>
            <a:r>
              <a:rPr lang="sk-SK" dirty="0"/>
              <a:t>. </a:t>
            </a:r>
          </a:p>
          <a:p>
            <a:r>
              <a:rPr lang="sk-SK" dirty="0"/>
              <a:t>Autorom statusu je profil s menom </a:t>
            </a:r>
            <a:r>
              <a:rPr lang="sk-SK" dirty="0" err="1"/>
              <a:t>Jan</a:t>
            </a:r>
            <a:r>
              <a:rPr lang="sk-SK" dirty="0"/>
              <a:t> </a:t>
            </a:r>
            <a:r>
              <a:rPr lang="sk-SK" dirty="0" err="1"/>
              <a:t>Gara</a:t>
            </a:r>
            <a:r>
              <a:rPr lang="sk-SK" dirty="0"/>
              <a:t>, bývalý socialistický </a:t>
            </a:r>
            <a:r>
              <a:rPr lang="sk-SK" dirty="0" err="1"/>
              <a:t>pohraničiar</a:t>
            </a:r>
            <a:r>
              <a:rPr lang="sk-SK" dirty="0"/>
              <a:t>, ktorý zverejňuje </a:t>
            </a:r>
            <a:r>
              <a:rPr lang="sk-SK" dirty="0" err="1"/>
              <a:t>proruský</a:t>
            </a:r>
            <a:r>
              <a:rPr lang="sk-SK" dirty="0"/>
              <a:t> obsah, propaguje komunistov a socialistických </a:t>
            </a:r>
            <a:r>
              <a:rPr lang="sk-SK" dirty="0" err="1"/>
              <a:t>pohraničiarov</a:t>
            </a:r>
            <a:r>
              <a:rPr lang="sk-SK" dirty="0"/>
              <a:t>, ktorí aj strieľali do ľudí, ktorí sa pokúsili prekročiť hranice. </a:t>
            </a:r>
          </a:p>
          <a:p>
            <a:r>
              <a:rPr lang="sk-SK" dirty="0"/>
              <a:t>Na fotkách </a:t>
            </a:r>
            <a:r>
              <a:rPr lang="sk-SK" dirty="0" err="1"/>
              <a:t>hoaxu</a:t>
            </a:r>
            <a:r>
              <a:rPr lang="sk-SK" dirty="0"/>
              <a:t> vidieť logo </a:t>
            </a:r>
            <a:r>
              <a:rPr lang="sk-SK" dirty="0" err="1"/>
              <a:t>roznáškovej</a:t>
            </a:r>
            <a:r>
              <a:rPr lang="sk-SK" dirty="0"/>
              <a:t> služby </a:t>
            </a:r>
            <a:r>
              <a:rPr lang="sk-SK" dirty="0" err="1"/>
              <a:t>Rohlík</a:t>
            </a:r>
            <a:r>
              <a:rPr lang="sk-SK" dirty="0"/>
              <a:t>, ktorá dodáva pomoc do Kongresového centra, ale nie hotové jedlá, ktoré sú na fotkách. "Pomoc, </a:t>
            </a:r>
            <a:r>
              <a:rPr lang="sk-SK" dirty="0" err="1"/>
              <a:t>kterú</a:t>
            </a:r>
            <a:r>
              <a:rPr lang="sk-SK" dirty="0"/>
              <a:t> dodávame do pražského Kongresového centra, je vo forme trvanlivých potravín a drogistického tovaru, v žiadnom prípade hotové jedlá, ktoré sú na fotografii," reagovala na fotografie služba </a:t>
            </a:r>
            <a:r>
              <a:rPr lang="sk-SK" dirty="0" err="1"/>
              <a:t>Rohlík</a:t>
            </a:r>
            <a:r>
              <a:rPr lang="sk-SK" dirty="0"/>
              <a:t>.</a:t>
            </a:r>
          </a:p>
          <a:p>
            <a:r>
              <a:rPr lang="sk-SK" dirty="0"/>
              <a:t>Podobne upozorňuje aj český web </a:t>
            </a:r>
            <a:r>
              <a:rPr lang="sk-SK" u="sng" dirty="0">
                <a:hlinkClick r:id="rId4"/>
              </a:rPr>
              <a:t>Manipulatori.cz</a:t>
            </a:r>
            <a:r>
              <a:rPr lang="sk-SK" dirty="0"/>
              <a:t>, že na smetiaku, v ktorom je jedlo vyhodené, vidieť nápis „Potraviny, </a:t>
            </a:r>
            <a:r>
              <a:rPr lang="sk-SK" dirty="0" err="1"/>
              <a:t>Gastro</a:t>
            </a:r>
            <a:r>
              <a:rPr lang="sk-SK" dirty="0"/>
              <a:t>, Praha 2“. a ide o tzv. „</a:t>
            </a:r>
            <a:r>
              <a:rPr lang="sk-SK" dirty="0" err="1"/>
              <a:t>hotovky</a:t>
            </a:r>
            <a:r>
              <a:rPr lang="sk-SK" dirty="0"/>
              <a:t>“ slúžiace na ohriatie v mikrovlnnej rúre, ktoré predávajú supermarkety a nie sú určené na cesty, pretože sa musia skladovať v chladničke a musia sa ohriať. </a:t>
            </a:r>
          </a:p>
          <a:p>
            <a:pPr>
              <a:lnSpc>
                <a:spcPct val="107000"/>
              </a:lnSpc>
              <a:spcAft>
                <a:spcPts val="800"/>
              </a:spcAft>
            </a:pPr>
            <a:endParaRPr lang="sk-SK"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6744704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463061" y="265989"/>
            <a:ext cx="8821616" cy="1779333"/>
          </a:xfrm>
          <a:prstGeom prst="rect">
            <a:avLst/>
          </a:prstGeom>
        </p:spPr>
        <p:txBody>
          <a:bodyPr wrap="square">
            <a:spAutoFit/>
          </a:bodyPr>
          <a:lstStyle/>
          <a:p>
            <a:pPr>
              <a:lnSpc>
                <a:spcPct val="107000"/>
              </a:lnSpc>
              <a:spcAft>
                <a:spcPts val="800"/>
              </a:spcAft>
            </a:pPr>
            <a:r>
              <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rPr>
              <a:t>https://blisty.cz/authors/736-karel-dolejsi?fbclid=IwAR0vNZYKVvOzy6iZ-pQbUJqjit5akPPj59chhJffPY13XZO2NOKUeqFRoPs</a:t>
            </a:r>
            <a:endParaRPr lang="sk-SK"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4"/>
              </a:rPr>
              <a:t>https://blisty.cz/art/107110-valka-den-prvy-ukrajinci-se-drzi-ale-za-vysokou-cenu.html?fbclid=IwAR05AjSVM4hYcuYrc225T0BHHAdxdOJMRCSpTCwBhca_xyb11Jl4ikJX-wg</a:t>
            </a:r>
            <a:endPar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sk-SK" dirty="0">
              <a:latin typeface="Calibri" panose="020F0502020204030204" pitchFamily="34" charset="0"/>
              <a:ea typeface="Calibri" panose="020F0502020204030204" pitchFamily="34" charset="0"/>
              <a:cs typeface="Times New Roman" panose="02020603050405020304" pitchFamily="18" charset="0"/>
            </a:endParaRPr>
          </a:p>
        </p:txBody>
      </p:sp>
      <p:pic>
        <p:nvPicPr>
          <p:cNvPr id="5" name="Obrázok 4"/>
          <p:cNvPicPr/>
          <p:nvPr/>
        </p:nvPicPr>
        <p:blipFill rotWithShape="1">
          <a:blip r:embed="rId5"/>
          <a:srcRect l="9259" t="12052" r="10053" b="5056"/>
          <a:stretch/>
        </p:blipFill>
        <p:spPr bwMode="auto">
          <a:xfrm>
            <a:off x="1063870" y="1661748"/>
            <a:ext cx="8985738" cy="499403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5815044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pic>
        <p:nvPicPr>
          <p:cNvPr id="3" name="Obrázok 2"/>
          <p:cNvPicPr>
            <a:picLocks noChangeAspect="1"/>
          </p:cNvPicPr>
          <p:nvPr/>
        </p:nvPicPr>
        <p:blipFill>
          <a:blip r:embed="rId2"/>
          <a:stretch>
            <a:fillRect/>
          </a:stretch>
        </p:blipFill>
        <p:spPr>
          <a:xfrm>
            <a:off x="5308018" y="188944"/>
            <a:ext cx="5277919" cy="6480112"/>
          </a:xfrm>
          <a:prstGeom prst="rect">
            <a:avLst/>
          </a:prstGeom>
        </p:spPr>
      </p:pic>
      <p:sp>
        <p:nvSpPr>
          <p:cNvPr id="4" name="Obdĺžnik 3"/>
          <p:cNvSpPr/>
          <p:nvPr/>
        </p:nvSpPr>
        <p:spPr>
          <a:xfrm>
            <a:off x="158261" y="411167"/>
            <a:ext cx="5383902" cy="646331"/>
          </a:xfrm>
          <a:prstGeom prst="rect">
            <a:avLst/>
          </a:prstGeom>
        </p:spPr>
        <p:txBody>
          <a:bodyPr wrap="square">
            <a:spAutoFit/>
          </a:bodyPr>
          <a:lstStyle/>
          <a:p>
            <a:r>
              <a:rPr lang="sk-SK" dirty="0"/>
              <a:t>https://www.facebook.com/M%C3%A1lo-cynizmu-na-toto-mesto-40-142947409906611</a:t>
            </a:r>
          </a:p>
        </p:txBody>
      </p:sp>
    </p:spTree>
    <p:extLst>
      <p:ext uri="{BB962C8B-B14F-4D97-AF65-F5344CB8AC3E}">
        <p14:creationId xmlns:p14="http://schemas.microsoft.com/office/powerpoint/2010/main" val="93788294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a:xfrm>
            <a:off x="7939216" y="-175846"/>
            <a:ext cx="4481383" cy="6858000"/>
          </a:xfrm>
        </p:spPr>
      </p:sp>
      <p:sp>
        <p:nvSpPr>
          <p:cNvPr id="3" name="Obdĺžnik 2"/>
          <p:cNvSpPr/>
          <p:nvPr/>
        </p:nvSpPr>
        <p:spPr>
          <a:xfrm>
            <a:off x="339967" y="0"/>
            <a:ext cx="11696701" cy="7024680"/>
          </a:xfrm>
          <a:prstGeom prst="rect">
            <a:avLst/>
          </a:prstGeom>
        </p:spPr>
        <p:txBody>
          <a:bodyPr wrap="square">
            <a:spAutoFit/>
          </a:bodyPr>
          <a:lstStyle/>
          <a:p>
            <a:pPr>
              <a:lnSpc>
                <a:spcPct val="107000"/>
              </a:lnSpc>
              <a:spcAft>
                <a:spcPts val="800"/>
              </a:spcAft>
            </a:pPr>
            <a:r>
              <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Vladimír </a:t>
            </a:r>
            <a:r>
              <a:rPr lang="sk-SK" u="sng" dirty="0" err="1">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Šnídl</a:t>
            </a:r>
            <a:endPar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endParaRPr>
          </a:p>
          <a:p>
            <a:pPr>
              <a:lnSpc>
                <a:spcPct val="107000"/>
              </a:lnSpc>
              <a:spcAft>
                <a:spcPts val="800"/>
              </a:spcAft>
            </a:pPr>
            <a:r>
              <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https://m.facebook.com/story.php?story_fbid=10227991671035950&amp;id=1198280312</a:t>
            </a:r>
            <a:endParaRPr lang="sk-SK"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k-SK" sz="1600" dirty="0">
                <a:latin typeface="Calibri" panose="020F0502020204030204" pitchFamily="34" charset="0"/>
                <a:ea typeface="Calibri" panose="020F0502020204030204" pitchFamily="34" charset="0"/>
                <a:cs typeface="Times New Roman" panose="02020603050405020304" pitchFamily="18" charset="0"/>
              </a:rPr>
              <a:t>1️⃣ AK HOVORÍTE „A“, POVEDZTE AJ „B“</a:t>
            </a:r>
          </a:p>
          <a:p>
            <a:pPr>
              <a:lnSpc>
                <a:spcPct val="107000"/>
              </a:lnSpc>
              <a:spcAft>
                <a:spcPts val="800"/>
              </a:spcAft>
            </a:pPr>
            <a:r>
              <a:rPr lang="sk-SK" sz="1600" dirty="0">
                <a:latin typeface="Calibri" panose="020F0502020204030204" pitchFamily="34" charset="0"/>
                <a:ea typeface="Calibri" panose="020F0502020204030204" pitchFamily="34" charset="0"/>
                <a:cs typeface="Times New Roman" panose="02020603050405020304" pitchFamily="18" charset="0"/>
              </a:rPr>
              <a:t>Žiadne B, ani C, ani D nemôže ospravedlniť A, aj keď sa o to </a:t>
            </a:r>
            <a:r>
              <a:rPr lang="sk-SK" sz="1600" dirty="0" err="1">
                <a:latin typeface="Calibri" panose="020F0502020204030204" pitchFamily="34" charset="0"/>
                <a:ea typeface="Calibri" panose="020F0502020204030204" pitchFamily="34" charset="0"/>
                <a:cs typeface="Times New Roman" panose="02020603050405020304" pitchFamily="18" charset="0"/>
              </a:rPr>
              <a:t>facebookoví</a:t>
            </a:r>
            <a:r>
              <a:rPr lang="sk-SK" sz="1600" dirty="0">
                <a:latin typeface="Calibri" panose="020F0502020204030204" pitchFamily="34" charset="0"/>
                <a:ea typeface="Calibri" panose="020F0502020204030204" pitchFamily="34" charset="0"/>
                <a:cs typeface="Times New Roman" panose="02020603050405020304" pitchFamily="18" charset="0"/>
              </a:rPr>
              <a:t> krikľúni výdatne snažia. Opakujte vašim známym základnú malú násobilku, ako sa orientovať na internete: všímajte si zdroje, a KEĎ ZDROJ NEPOZNÁTE, TAK HO NEZDIEĽAJTE. Poznáte profil „</a:t>
            </a:r>
            <a:r>
              <a:rPr lang="sk-SK" sz="1600" dirty="0" err="1">
                <a:latin typeface="Calibri" panose="020F0502020204030204" pitchFamily="34" charset="0"/>
                <a:ea typeface="Calibri" panose="020F0502020204030204" pitchFamily="34" charset="0"/>
                <a:cs typeface="Times New Roman" panose="02020603050405020304" pitchFamily="18" charset="0"/>
              </a:rPr>
              <a:t>Suvák</a:t>
            </a:r>
            <a:r>
              <a:rPr lang="sk-SK" sz="1600" dirty="0">
                <a:latin typeface="Calibri" panose="020F0502020204030204" pitchFamily="34" charset="0"/>
                <a:ea typeface="Calibri" panose="020F0502020204030204" pitchFamily="34" charset="0"/>
                <a:cs typeface="Times New Roman" panose="02020603050405020304" pitchFamily="18" charset="0"/>
              </a:rPr>
              <a:t> </a:t>
            </a:r>
            <a:r>
              <a:rPr lang="sk-SK" sz="1600" dirty="0" err="1">
                <a:latin typeface="Calibri" panose="020F0502020204030204" pitchFamily="34" charset="0"/>
                <a:ea typeface="Calibri" panose="020F0502020204030204" pitchFamily="34" charset="0"/>
                <a:cs typeface="Times New Roman" panose="02020603050405020304" pitchFamily="18" charset="0"/>
              </a:rPr>
              <a:t>Laďik</a:t>
            </a:r>
            <a:r>
              <a:rPr lang="sk-SK" sz="1600" dirty="0">
                <a:latin typeface="Calibri" panose="020F0502020204030204" pitchFamily="34" charset="0"/>
                <a:ea typeface="Calibri" panose="020F0502020204030204" pitchFamily="34" charset="0"/>
                <a:cs typeface="Times New Roman" panose="02020603050405020304" pitchFamily="18" charset="0"/>
              </a:rPr>
              <a:t>“? Poznáte toho človeka na videu? Poznáte admina anonymnej stránky, ktorá </a:t>
            </a:r>
            <a:r>
              <a:rPr lang="sk-SK" sz="1600" dirty="0" err="1">
                <a:latin typeface="Calibri" panose="020F0502020204030204" pitchFamily="34" charset="0"/>
                <a:ea typeface="Calibri" panose="020F0502020204030204" pitchFamily="34" charset="0"/>
                <a:cs typeface="Times New Roman" panose="02020603050405020304" pitchFamily="18" charset="0"/>
              </a:rPr>
              <a:t>vyviňuje</a:t>
            </a:r>
            <a:r>
              <a:rPr lang="sk-SK" sz="1600" dirty="0">
                <a:latin typeface="Calibri" panose="020F0502020204030204" pitchFamily="34" charset="0"/>
                <a:ea typeface="Calibri" panose="020F0502020204030204" pitchFamily="34" charset="0"/>
                <a:cs typeface="Times New Roman" panose="02020603050405020304" pitchFamily="18" charset="0"/>
              </a:rPr>
              <a:t> Putina? Nepoznáte – nezdieľajte. </a:t>
            </a:r>
          </a:p>
          <a:p>
            <a:pPr>
              <a:lnSpc>
                <a:spcPct val="107000"/>
              </a:lnSpc>
              <a:spcAft>
                <a:spcPts val="800"/>
              </a:spcAft>
            </a:pPr>
            <a:r>
              <a:rPr lang="sk-SK" sz="1600" dirty="0">
                <a:latin typeface="Calibri" panose="020F0502020204030204" pitchFamily="34" charset="0"/>
                <a:ea typeface="Calibri" panose="020F0502020204030204" pitchFamily="34" charset="0"/>
                <a:cs typeface="Times New Roman" panose="02020603050405020304" pitchFamily="18" charset="0"/>
              </a:rPr>
              <a:t>Neodvádzajte pozornosť od agresora, ktorý sa snaží masakrovať nášho suseda. </a:t>
            </a:r>
          </a:p>
          <a:p>
            <a:pPr>
              <a:lnSpc>
                <a:spcPct val="107000"/>
              </a:lnSpc>
              <a:spcAft>
                <a:spcPts val="800"/>
              </a:spcAft>
            </a:pPr>
            <a:r>
              <a:rPr lang="sk-SK" sz="1600" dirty="0">
                <a:latin typeface="Calibri" panose="020F0502020204030204" pitchFamily="34" charset="0"/>
                <a:ea typeface="Calibri" panose="020F0502020204030204" pitchFamily="34" charset="0"/>
                <a:cs typeface="Times New Roman" panose="02020603050405020304" pitchFamily="18" charset="0"/>
              </a:rPr>
              <a:t>2️⃣ WHATABOUTIZMUS</a:t>
            </a:r>
          </a:p>
          <a:p>
            <a:pPr>
              <a:lnSpc>
                <a:spcPct val="107000"/>
              </a:lnSpc>
              <a:spcAft>
                <a:spcPts val="800"/>
              </a:spcAft>
            </a:pPr>
            <a:r>
              <a:rPr lang="sk-SK" sz="1600" dirty="0">
                <a:latin typeface="Calibri" panose="020F0502020204030204" pitchFamily="34" charset="0"/>
                <a:ea typeface="Calibri" panose="020F0502020204030204" pitchFamily="34" charset="0"/>
                <a:cs typeface="Times New Roman" panose="02020603050405020304" pitchFamily="18" charset="0"/>
              </a:rPr>
              <a:t>Toto je povinná výbava každého pomáhača Putinovým záujmom: A čo Juhoslávia? A čo Irak? A čo Líbya? </a:t>
            </a:r>
          </a:p>
          <a:p>
            <a:pPr>
              <a:lnSpc>
                <a:spcPct val="107000"/>
              </a:lnSpc>
              <a:spcAft>
                <a:spcPts val="800"/>
              </a:spcAft>
            </a:pPr>
            <a:r>
              <a:rPr lang="sk-SK" sz="1600" dirty="0">
                <a:latin typeface="Calibri" panose="020F0502020204030204" pitchFamily="34" charset="0"/>
                <a:ea typeface="Calibri" panose="020F0502020204030204" pitchFamily="34" charset="0"/>
                <a:cs typeface="Times New Roman" panose="02020603050405020304" pitchFamily="18" charset="0"/>
              </a:rPr>
              <a:t>A teraz pointa. 👉 Čo s tým má Ukrajina? 👈 Ukrajina zodpovedala za Kosovo, Irak alebo Líbyu? </a:t>
            </a:r>
          </a:p>
          <a:p>
            <a:pPr>
              <a:lnSpc>
                <a:spcPct val="107000"/>
              </a:lnSpc>
              <a:spcAft>
                <a:spcPts val="800"/>
              </a:spcAft>
            </a:pPr>
            <a:r>
              <a:rPr lang="sk-SK" sz="1600" dirty="0">
                <a:latin typeface="Calibri" panose="020F0502020204030204" pitchFamily="34" charset="0"/>
                <a:ea typeface="Calibri" panose="020F0502020204030204" pitchFamily="34" charset="0"/>
                <a:cs typeface="Times New Roman" panose="02020603050405020304" pitchFamily="18" charset="0"/>
              </a:rPr>
              <a:t>Na Ukrajine nevládne diktátor, Ukrajina nikoho neohrozovala a ak na Donbase prebiehalo zabíjanie, tak s pričinením Putina. </a:t>
            </a:r>
          </a:p>
          <a:p>
            <a:pPr>
              <a:lnSpc>
                <a:spcPct val="107000"/>
              </a:lnSpc>
              <a:spcAft>
                <a:spcPts val="800"/>
              </a:spcAft>
            </a:pPr>
            <a:r>
              <a:rPr lang="sk-SK" sz="1600" dirty="0">
                <a:latin typeface="Calibri" panose="020F0502020204030204" pitchFamily="34" charset="0"/>
                <a:ea typeface="Calibri" panose="020F0502020204030204" pitchFamily="34" charset="0"/>
                <a:cs typeface="Times New Roman" panose="02020603050405020304" pitchFamily="18" charset="0"/>
              </a:rPr>
              <a:t>Ak sa teda snažíte hľadať paralely s Kosovom, Irakom či Líbyou, tak len odvádzate pozornosť od agresora, ktorý sa pokúša masakrovať nášho suseda. </a:t>
            </a:r>
          </a:p>
          <a:p>
            <a:pPr>
              <a:lnSpc>
                <a:spcPct val="107000"/>
              </a:lnSpc>
              <a:spcAft>
                <a:spcPts val="800"/>
              </a:spcAft>
            </a:pPr>
            <a:r>
              <a:rPr lang="sk-SK" sz="1600" dirty="0">
                <a:latin typeface="Calibri" panose="020F0502020204030204" pitchFamily="34" charset="0"/>
                <a:ea typeface="Calibri" panose="020F0502020204030204" pitchFamily="34" charset="0"/>
                <a:cs typeface="Times New Roman" panose="02020603050405020304" pitchFamily="18" charset="0"/>
              </a:rPr>
              <a:t>3️⃣ NEVERTE MÉDIÁM</a:t>
            </a:r>
          </a:p>
          <a:p>
            <a:pPr>
              <a:lnSpc>
                <a:spcPct val="107000"/>
              </a:lnSpc>
              <a:spcAft>
                <a:spcPts val="800"/>
              </a:spcAft>
            </a:pPr>
            <a:r>
              <a:rPr lang="sk-SK" sz="1600" dirty="0">
                <a:latin typeface="Calibri" panose="020F0502020204030204" pitchFamily="34" charset="0"/>
                <a:ea typeface="Calibri" panose="020F0502020204030204" pitchFamily="34" charset="0"/>
                <a:cs typeface="Times New Roman" panose="02020603050405020304" pitchFamily="18" charset="0"/>
              </a:rPr>
              <a:t>Česká BIS už do výročnej správy za rok 2015 napísala, že cieľom kremeľskej propagandy je okrem iného „informační a dezinformační </a:t>
            </a:r>
            <a:r>
              <a:rPr lang="sk-SK" sz="1600" dirty="0" err="1">
                <a:latin typeface="Calibri" panose="020F0502020204030204" pitchFamily="34" charset="0"/>
                <a:ea typeface="Calibri" panose="020F0502020204030204" pitchFamily="34" charset="0"/>
                <a:cs typeface="Times New Roman" panose="02020603050405020304" pitchFamily="18" charset="0"/>
              </a:rPr>
              <a:t>zahlcení</a:t>
            </a:r>
            <a:r>
              <a:rPr lang="sk-SK" sz="1600" dirty="0">
                <a:latin typeface="Calibri" panose="020F0502020204030204" pitchFamily="34" charset="0"/>
                <a:ea typeface="Calibri" panose="020F0502020204030204" pitchFamily="34" charset="0"/>
                <a:cs typeface="Times New Roman" panose="02020603050405020304" pitchFamily="18" charset="0"/>
              </a:rPr>
              <a:t> publika, </a:t>
            </a:r>
            <a:r>
              <a:rPr lang="sk-SK" sz="1600" dirty="0" err="1">
                <a:latin typeface="Calibri" panose="020F0502020204030204" pitchFamily="34" charset="0"/>
                <a:ea typeface="Calibri" panose="020F0502020204030204" pitchFamily="34" charset="0"/>
                <a:cs typeface="Times New Roman" panose="02020603050405020304" pitchFamily="18" charset="0"/>
              </a:rPr>
              <a:t>relativizace</a:t>
            </a:r>
            <a:r>
              <a:rPr lang="sk-SK" sz="1600" dirty="0">
                <a:latin typeface="Calibri" panose="020F0502020204030204" pitchFamily="34" charset="0"/>
                <a:ea typeface="Calibri" panose="020F0502020204030204" pitchFamily="34" charset="0"/>
                <a:cs typeface="Times New Roman" panose="02020603050405020304" pitchFamily="18" charset="0"/>
              </a:rPr>
              <a:t> pravdy a objektivity, </a:t>
            </a:r>
            <a:r>
              <a:rPr lang="sk-SK" sz="1600" dirty="0" err="1">
                <a:latin typeface="Calibri" panose="020F0502020204030204" pitchFamily="34" charset="0"/>
                <a:ea typeface="Calibri" panose="020F0502020204030204" pitchFamily="34" charset="0"/>
                <a:cs typeface="Times New Roman" panose="02020603050405020304" pitchFamily="18" charset="0"/>
              </a:rPr>
              <a:t>prosazení</a:t>
            </a:r>
            <a:r>
              <a:rPr lang="sk-SK" sz="1600" dirty="0">
                <a:latin typeface="Calibri" panose="020F0502020204030204" pitchFamily="34" charset="0"/>
                <a:ea typeface="Calibri" panose="020F0502020204030204" pitchFamily="34" charset="0"/>
                <a:cs typeface="Times New Roman" panose="02020603050405020304" pitchFamily="18" charset="0"/>
              </a:rPr>
              <a:t> motta „</a:t>
            </a:r>
            <a:r>
              <a:rPr lang="sk-SK" sz="1600" dirty="0" err="1">
                <a:latin typeface="Calibri" panose="020F0502020204030204" pitchFamily="34" charset="0"/>
                <a:ea typeface="Calibri" panose="020F0502020204030204" pitchFamily="34" charset="0"/>
                <a:cs typeface="Times New Roman" panose="02020603050405020304" pitchFamily="18" charset="0"/>
              </a:rPr>
              <a:t>všichni</a:t>
            </a:r>
            <a:r>
              <a:rPr lang="sk-SK" sz="1600" dirty="0">
                <a:latin typeface="Calibri" panose="020F0502020204030204" pitchFamily="34" charset="0"/>
                <a:ea typeface="Calibri" panose="020F0502020204030204" pitchFamily="34" charset="0"/>
                <a:cs typeface="Times New Roman" panose="02020603050405020304" pitchFamily="18" charset="0"/>
              </a:rPr>
              <a:t> lžou“. Miesto médií, ktoré informácie overujú a majú na Ukrajine svojich reportérov, vraj treba sledovať takzvanú alternatívu. </a:t>
            </a:r>
          </a:p>
          <a:p>
            <a:pPr>
              <a:lnSpc>
                <a:spcPct val="107000"/>
              </a:lnSpc>
              <a:spcAft>
                <a:spcPts val="800"/>
              </a:spcAft>
            </a:pPr>
            <a:r>
              <a:rPr lang="sk-SK" sz="1600" dirty="0">
                <a:latin typeface="Calibri" panose="020F0502020204030204" pitchFamily="34" charset="0"/>
                <a:ea typeface="Calibri" panose="020F0502020204030204" pitchFamily="34" charset="0"/>
                <a:cs typeface="Times New Roman" panose="02020603050405020304" pitchFamily="18" charset="0"/>
              </a:rPr>
              <a:t>Takzvanú alternatívu pritom tvoria </a:t>
            </a:r>
            <a:r>
              <a:rPr lang="sk-SK" sz="1600" dirty="0" err="1">
                <a:latin typeface="Calibri" panose="020F0502020204030204" pitchFamily="34" charset="0"/>
                <a:ea typeface="Calibri" panose="020F0502020204030204" pitchFamily="34" charset="0"/>
                <a:cs typeface="Times New Roman" panose="02020603050405020304" pitchFamily="18" charset="0"/>
              </a:rPr>
              <a:t>prokremeľské</a:t>
            </a:r>
            <a:r>
              <a:rPr lang="sk-SK" sz="1600" dirty="0">
                <a:latin typeface="Calibri" panose="020F0502020204030204" pitchFamily="34" charset="0"/>
                <a:ea typeface="Calibri" panose="020F0502020204030204" pitchFamily="34" charset="0"/>
                <a:cs typeface="Times New Roman" panose="02020603050405020304" pitchFamily="18" charset="0"/>
              </a:rPr>
              <a:t> weby, ktoré doteraz za vinníka programovo označovali západ. Putina vykresľovali ako </a:t>
            </a:r>
            <a:r>
              <a:rPr lang="sk-SK" sz="1600" dirty="0" err="1">
                <a:latin typeface="Calibri" panose="020F0502020204030204" pitchFamily="34" charset="0"/>
                <a:ea typeface="Calibri" panose="020F0502020204030204" pitchFamily="34" charset="0"/>
                <a:cs typeface="Times New Roman" panose="02020603050405020304" pitchFamily="18" charset="0"/>
              </a:rPr>
              <a:t>mierotvorcu</a:t>
            </a:r>
            <a:r>
              <a:rPr lang="sk-SK" sz="1600" dirty="0">
                <a:latin typeface="Calibri" panose="020F0502020204030204" pitchFamily="34" charset="0"/>
                <a:ea typeface="Calibri" panose="020F0502020204030204" pitchFamily="34" charset="0"/>
                <a:cs typeface="Times New Roman" panose="02020603050405020304" pitchFamily="18" charset="0"/>
              </a:rPr>
              <a:t>, ktorý sa len bráni. </a:t>
            </a:r>
          </a:p>
          <a:p>
            <a:pPr>
              <a:lnSpc>
                <a:spcPct val="107000"/>
              </a:lnSpc>
              <a:spcAft>
                <a:spcPts val="800"/>
              </a:spcAft>
            </a:pPr>
            <a:r>
              <a:rPr lang="sk-SK" sz="1600" dirty="0">
                <a:latin typeface="Calibri" panose="020F0502020204030204" pitchFamily="34" charset="0"/>
                <a:ea typeface="Calibri" panose="020F0502020204030204" pitchFamily="34" charset="0"/>
                <a:cs typeface="Times New Roman" panose="02020603050405020304" pitchFamily="18" charset="0"/>
              </a:rPr>
              <a:t>Ak chce teda niekto konzumovať tieto weby, tak konzumuje kanály, ktoré niekoľko rokov stáli na strane agresora, ktorý sa teraz snaží masakrovať nášho suseda. </a:t>
            </a:r>
          </a:p>
        </p:txBody>
      </p:sp>
    </p:spTree>
    <p:extLst>
      <p:ext uri="{BB962C8B-B14F-4D97-AF65-F5344CB8AC3E}">
        <p14:creationId xmlns:p14="http://schemas.microsoft.com/office/powerpoint/2010/main" val="323488344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339968" y="255348"/>
            <a:ext cx="6096000" cy="1482970"/>
          </a:xfrm>
          <a:prstGeom prst="rect">
            <a:avLst/>
          </a:prstGeom>
        </p:spPr>
        <p:txBody>
          <a:bodyPr>
            <a:spAutoFit/>
          </a:bodyPr>
          <a:lstStyle/>
          <a:p>
            <a:pPr>
              <a:lnSpc>
                <a:spcPct val="107000"/>
              </a:lnSpc>
              <a:spcAft>
                <a:spcPts val="800"/>
              </a:spcAft>
            </a:pPr>
            <a:r>
              <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https://www.facebook.com/ondrej.dostal.798/posts/10226745372363715</a:t>
            </a:r>
            <a:endPar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sk-SK" dirty="0">
              <a:latin typeface="Calibri" panose="020F0502020204030204" pitchFamily="34" charset="0"/>
              <a:ea typeface="Calibri" panose="020F0502020204030204" pitchFamily="34" charset="0"/>
              <a:cs typeface="Times New Roman" panose="02020603050405020304" pitchFamily="18" charset="0"/>
            </a:endParaRPr>
          </a:p>
        </p:txBody>
      </p:sp>
      <p:sp>
        <p:nvSpPr>
          <p:cNvPr id="19" name="Obdĺžnik 18"/>
          <p:cNvSpPr/>
          <p:nvPr/>
        </p:nvSpPr>
        <p:spPr>
          <a:xfrm>
            <a:off x="190500" y="1118369"/>
            <a:ext cx="7265378" cy="5078313"/>
          </a:xfrm>
          <a:prstGeom prst="rect">
            <a:avLst/>
          </a:prstGeom>
        </p:spPr>
        <p:txBody>
          <a:bodyPr wrap="square">
            <a:spAutoFit/>
          </a:bodyPr>
          <a:lstStyle/>
          <a:p>
            <a:r>
              <a:rPr lang="sk-SK" sz="1200" dirty="0"/>
              <a:t>Ondrej Dostál</a:t>
            </a:r>
          </a:p>
          <a:p>
            <a:r>
              <a:rPr lang="sk-SK" sz="1200" dirty="0"/>
              <a:t>27 min  · </a:t>
            </a:r>
          </a:p>
          <a:p>
            <a:r>
              <a:rPr lang="sk-SK" sz="1200" dirty="0"/>
              <a:t>Radovan </a:t>
            </a:r>
            <a:r>
              <a:rPr lang="sk-SK" sz="1200" dirty="0" err="1"/>
              <a:t>Kazda</a:t>
            </a:r>
            <a:r>
              <a:rPr lang="sk-SK" sz="1200" dirty="0"/>
              <a:t> zasa raz pekne zhrnul: </a:t>
            </a:r>
          </a:p>
          <a:p>
            <a:r>
              <a:rPr lang="sk-SK" sz="1200" dirty="0"/>
              <a:t>"  POZOR, DEZINFO SCÉNA ŠÍRI NEPRAVDIVÉ INFORMÁCIE O UKRAJINSKOM PREZIDENTOVI!    </a:t>
            </a:r>
          </a:p>
          <a:p>
            <a:r>
              <a:rPr lang="sk-SK" sz="1200" dirty="0"/>
              <a:t>Ako sa dalo očakávať vzhľadom na aktuálnu krvavú vojnu, ktorú Putin rozpútal na Ukrajine, </a:t>
            </a:r>
            <a:r>
              <a:rPr lang="sk-SK" sz="1200" dirty="0" err="1"/>
              <a:t>dezinfo</a:t>
            </a:r>
            <a:r>
              <a:rPr lang="sk-SK" sz="1200" dirty="0"/>
              <a:t> scéna sa opäť aktivizovala. Jej obeťou je </a:t>
            </a:r>
            <a:r>
              <a:rPr lang="sk-SK" sz="1200" dirty="0" err="1"/>
              <a:t>ozvlášť</a:t>
            </a:r>
            <a:r>
              <a:rPr lang="sk-SK" sz="1200" dirty="0"/>
              <a:t> často ukrajinský prezident </a:t>
            </a:r>
            <a:r>
              <a:rPr lang="sk-SK" sz="1200" dirty="0" err="1"/>
              <a:t>Volodymyr</a:t>
            </a:r>
            <a:r>
              <a:rPr lang="sk-SK" sz="1200" dirty="0"/>
              <a:t> </a:t>
            </a:r>
            <a:r>
              <a:rPr lang="sk-SK" sz="1200" dirty="0" err="1"/>
              <a:t>Zelenskyj</a:t>
            </a:r>
            <a:r>
              <a:rPr lang="sk-SK" sz="1200" dirty="0"/>
              <a:t>, ktorý si od začiatku </a:t>
            </a:r>
            <a:r>
              <a:rPr lang="sk-SK" sz="1200" dirty="0" err="1"/>
              <a:t>putinovskej</a:t>
            </a:r>
            <a:r>
              <a:rPr lang="sk-SK" sz="1200" dirty="0"/>
              <a:t> agresie na Ukrajine vedie naozaj hrdinsky.</a:t>
            </a:r>
          </a:p>
          <a:p>
            <a:r>
              <a:rPr lang="sk-SK" sz="1200" dirty="0"/>
              <a:t> Kremeľská propaganda už niekoľko rokov šíri </a:t>
            </a:r>
            <a:r>
              <a:rPr lang="sk-SK" sz="1200" dirty="0" err="1"/>
              <a:t>naratív</a:t>
            </a:r>
            <a:r>
              <a:rPr lang="sk-SK" sz="1200" dirty="0"/>
              <a:t>, že vláda na Ukrajine je fašistická a plná takzvaných „</a:t>
            </a:r>
            <a:r>
              <a:rPr lang="sk-SK" sz="1200" dirty="0" err="1"/>
              <a:t>banderovcov</a:t>
            </a:r>
            <a:r>
              <a:rPr lang="sk-SK" sz="1200" dirty="0"/>
              <a:t>“. Putin a dezinformačné médiá, ktoré sú na Kremeľ napojené, označujú ukrajinskú vládu, ktorá bola demokraticky zvolená (na rozdiel od Putina, ktorý sa drží pri moci len zbavovaním sa politických oponentov a falšovaním volieb), za neonacistov. Veď aj spustenie aktuálnej vojny na Ukrajine Putin obhajoval tým, že krajinu treba denacifikovať.</a:t>
            </a:r>
          </a:p>
          <a:p>
            <a:r>
              <a:rPr lang="sk-SK" sz="1200" dirty="0"/>
              <a:t> Najnovšie začala </a:t>
            </a:r>
            <a:r>
              <a:rPr lang="sk-SK" sz="1200" dirty="0" err="1"/>
              <a:t>dezinfo</a:t>
            </a:r>
            <a:r>
              <a:rPr lang="sk-SK" sz="1200" dirty="0"/>
              <a:t> scéna šíriť fotografiu </a:t>
            </a:r>
            <a:r>
              <a:rPr lang="sk-SK" sz="1200" dirty="0" err="1"/>
              <a:t>Zelenského</a:t>
            </a:r>
            <a:r>
              <a:rPr lang="sk-SK" sz="1200" dirty="0"/>
              <a:t>, na ktorej </a:t>
            </a:r>
            <a:r>
              <a:rPr lang="sk-SK" sz="1200" dirty="0" err="1"/>
              <a:t>hajluje</a:t>
            </a:r>
            <a:r>
              <a:rPr lang="sk-SK" sz="1200" dirty="0"/>
              <a:t>. Tvrdia, že </a:t>
            </a:r>
            <a:r>
              <a:rPr lang="sk-SK" sz="1200" dirty="0" err="1"/>
              <a:t>Zelenskyj</a:t>
            </a:r>
            <a:r>
              <a:rPr lang="sk-SK" sz="1200" dirty="0"/>
              <a:t> je fašista, ktorý podporuje </a:t>
            </a:r>
            <a:r>
              <a:rPr lang="sk-SK" sz="1200" dirty="0" err="1"/>
              <a:t>banderovcov</a:t>
            </a:r>
            <a:r>
              <a:rPr lang="sk-SK" sz="1200" dirty="0"/>
              <a:t> a vrahov detí na Ukrajine. Dezinformácia sa šíri napríklad aj v skupine "Priatelia Ruska".</a:t>
            </a:r>
          </a:p>
          <a:p>
            <a:r>
              <a:rPr lang="sk-SK" sz="1200" dirty="0"/>
              <a:t> Nie je to však pravda. Konšpirátori v skutočnosti vystrihli fotografiu </a:t>
            </a:r>
            <a:r>
              <a:rPr lang="sk-SK" sz="1200" dirty="0" err="1"/>
              <a:t>Zelenského</a:t>
            </a:r>
            <a:r>
              <a:rPr lang="sk-SK" sz="1200" dirty="0"/>
              <a:t> z jeho vystúpenia, ktoré sa uskutočnilo ešte koncom roka 2014, teda po nezákonnej anexii Krymu. </a:t>
            </a:r>
            <a:r>
              <a:rPr lang="sk-SK" sz="1200" dirty="0" err="1"/>
              <a:t>Zelenskyj</a:t>
            </a:r>
            <a:r>
              <a:rPr lang="sk-SK" sz="1200" dirty="0"/>
              <a:t>, v tom čase herec a komik, vo videu s vysokou dávkou satiry reaguje na klamstvá a dezinformácie, ktoré o Ukrajine šíri Kremeľ a dezinformačné médiá. Vysmieva sa z propagandy, ktorú Kremeľ šíri.</a:t>
            </a:r>
          </a:p>
          <a:p>
            <a:r>
              <a:rPr lang="sk-SK" sz="1200" dirty="0"/>
              <a:t> </a:t>
            </a:r>
            <a:r>
              <a:rPr lang="sk-SK" sz="1200" dirty="0" err="1"/>
              <a:t>Volodymyr</a:t>
            </a:r>
            <a:r>
              <a:rPr lang="sk-SK" sz="1200" dirty="0"/>
              <a:t> </a:t>
            </a:r>
            <a:r>
              <a:rPr lang="sk-SK" sz="1200" dirty="0" err="1"/>
              <a:t>Zelenskyj</a:t>
            </a:r>
            <a:r>
              <a:rPr lang="sk-SK" sz="1200" dirty="0"/>
              <a:t> sa počas posledných dní správa ako prototyp správneho vodcu krajiny a ako skutočný hrdina. Je to demokraticky zvolený líder v krajine, ktorá sa snaží vymaniť zo sféry ruského vplyvu a žiť slobodný život. Naopak, Putin je tyran a vrah, ktorý sa v honbe za svojimi zvrátenými predstavami o takzvanom "Ruskom svete" neštíti ničoho.</a:t>
            </a:r>
          </a:p>
          <a:p>
            <a:r>
              <a:rPr lang="sk-SK" sz="1200" dirty="0"/>
              <a:t> Hlavným cieľom takýchto správ je destabilizovať oponenta, odvrátiť pozornosť od zverstiev, ktoré Putin pácha na Ukrajine, legitimizovať Putinove kroky a vytvoriť falošný obraz Ukrajiny a jej vedenia ako bandy fašistov. Nepodľahnite klamlivej propagande. </a:t>
            </a:r>
          </a:p>
          <a:p>
            <a:r>
              <a:rPr lang="sk-SK" sz="1200" dirty="0"/>
              <a:t> Nezabúdajme, zatiaľ čo Ukrajinci bojujú za vlastnú aj našu slobodu, ďalšia vojna prebieha v informačnom priestore. Prosím, overujme si fakty a sledujme seriózne médiá a informačné kanály."</a:t>
            </a:r>
          </a:p>
        </p:txBody>
      </p:sp>
      <p:pic>
        <p:nvPicPr>
          <p:cNvPr id="20" name="Obrázok 19"/>
          <p:cNvPicPr>
            <a:picLocks noChangeAspect="1"/>
          </p:cNvPicPr>
          <p:nvPr/>
        </p:nvPicPr>
        <p:blipFill>
          <a:blip r:embed="rId3"/>
          <a:stretch>
            <a:fillRect/>
          </a:stretch>
        </p:blipFill>
        <p:spPr>
          <a:xfrm>
            <a:off x="7552357" y="704221"/>
            <a:ext cx="4271445" cy="5217815"/>
          </a:xfrm>
          <a:prstGeom prst="rect">
            <a:avLst/>
          </a:prstGeom>
        </p:spPr>
      </p:pic>
    </p:spTree>
    <p:extLst>
      <p:ext uri="{BB962C8B-B14F-4D97-AF65-F5344CB8AC3E}">
        <p14:creationId xmlns:p14="http://schemas.microsoft.com/office/powerpoint/2010/main" val="305350071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287215" y="563449"/>
            <a:ext cx="6096000" cy="685059"/>
          </a:xfrm>
          <a:prstGeom prst="rect">
            <a:avLst/>
          </a:prstGeom>
        </p:spPr>
        <p:txBody>
          <a:bodyPr>
            <a:spAutoFit/>
          </a:bodyPr>
          <a:lstStyle/>
          <a:p>
            <a:pPr>
              <a:lnSpc>
                <a:spcPct val="107000"/>
              </a:lnSpc>
              <a:spcAft>
                <a:spcPts val="800"/>
              </a:spcAft>
            </a:pPr>
            <a:r>
              <a:rPr lang="sk-SK" dirty="0">
                <a:latin typeface="Calibri" panose="020F0502020204030204" pitchFamily="34" charset="0"/>
                <a:ea typeface="Calibri" panose="020F0502020204030204" pitchFamily="34" charset="0"/>
                <a:cs typeface="Times New Roman" panose="02020603050405020304" pitchFamily="18" charset="0"/>
              </a:rPr>
              <a:t>https://www.facebook.com/IOMSlovakia/posts/321126796722792</a:t>
            </a:r>
          </a:p>
        </p:txBody>
      </p:sp>
      <p:pic>
        <p:nvPicPr>
          <p:cNvPr id="4" name="Obrázok 3"/>
          <p:cNvPicPr/>
          <p:nvPr/>
        </p:nvPicPr>
        <p:blipFill rotWithShape="1">
          <a:blip r:embed="rId2"/>
          <a:srcRect l="32076" t="10876" r="32209" b="9465"/>
          <a:stretch/>
        </p:blipFill>
        <p:spPr bwMode="auto">
          <a:xfrm>
            <a:off x="6260123" y="351691"/>
            <a:ext cx="5099538" cy="635683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009102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638908" y="272932"/>
            <a:ext cx="6096000" cy="685059"/>
          </a:xfrm>
          <a:prstGeom prst="rect">
            <a:avLst/>
          </a:prstGeom>
        </p:spPr>
        <p:txBody>
          <a:bodyPr>
            <a:spAutoFit/>
          </a:bodyPr>
          <a:lstStyle/>
          <a:p>
            <a:pPr>
              <a:lnSpc>
                <a:spcPct val="107000"/>
              </a:lnSpc>
              <a:spcAft>
                <a:spcPts val="800"/>
              </a:spcAft>
            </a:pPr>
            <a:r>
              <a:rPr lang="sk-SK" dirty="0">
                <a:latin typeface="Calibri" panose="020F0502020204030204" pitchFamily="34" charset="0"/>
                <a:ea typeface="Calibri" panose="020F0502020204030204" pitchFamily="34" charset="0"/>
                <a:cs typeface="Times New Roman" panose="02020603050405020304" pitchFamily="18" charset="0"/>
              </a:rPr>
              <a:t>https://www.facebook.com/Demagog.SK/posts/10158117564256642</a:t>
            </a:r>
          </a:p>
        </p:txBody>
      </p:sp>
      <p:pic>
        <p:nvPicPr>
          <p:cNvPr id="4" name="Obrázok 3"/>
          <p:cNvPicPr/>
          <p:nvPr/>
        </p:nvPicPr>
        <p:blipFill rotWithShape="1">
          <a:blip r:embed="rId2"/>
          <a:srcRect l="32242" t="16167" r="33035" b="10641"/>
          <a:stretch/>
        </p:blipFill>
        <p:spPr bwMode="auto">
          <a:xfrm>
            <a:off x="722248" y="957990"/>
            <a:ext cx="4747676" cy="5565901"/>
          </a:xfrm>
          <a:prstGeom prst="rect">
            <a:avLst/>
          </a:prstGeom>
          <a:ln>
            <a:noFill/>
          </a:ln>
          <a:extLst>
            <a:ext uri="{53640926-AAD7-44D8-BBD7-CCE9431645EC}">
              <a14:shadowObscured xmlns:a14="http://schemas.microsoft.com/office/drawing/2010/main"/>
            </a:ext>
          </a:extLst>
        </p:spPr>
      </p:pic>
      <p:pic>
        <p:nvPicPr>
          <p:cNvPr id="5" name="Obrázok 4"/>
          <p:cNvPicPr/>
          <p:nvPr/>
        </p:nvPicPr>
        <p:blipFill rotWithShape="1">
          <a:blip r:embed="rId3"/>
          <a:srcRect l="32242" t="16167" r="32374" b="9759"/>
          <a:stretch/>
        </p:blipFill>
        <p:spPr bwMode="auto">
          <a:xfrm>
            <a:off x="5553264" y="957991"/>
            <a:ext cx="4398043" cy="556589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69723592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863424" y="316985"/>
            <a:ext cx="4169859" cy="385939"/>
          </a:xfrm>
          <a:prstGeom prst="rect">
            <a:avLst/>
          </a:prstGeom>
        </p:spPr>
        <p:txBody>
          <a:bodyPr wrap="none">
            <a:spAutoFit/>
          </a:bodyPr>
          <a:lstStyle/>
          <a:p>
            <a:pPr>
              <a:lnSpc>
                <a:spcPct val="106000"/>
              </a:lnSpc>
              <a:spcAft>
                <a:spcPts val="800"/>
              </a:spcAft>
            </a:pPr>
            <a:r>
              <a:rPr lang="sk-SK" dirty="0">
                <a:latin typeface="Calibri" panose="020F0502020204030204" pitchFamily="34" charset="0"/>
                <a:ea typeface="Calibri" panose="020F0502020204030204" pitchFamily="34" charset="0"/>
                <a:cs typeface="Times New Roman" panose="02020603050405020304" pitchFamily="18" charset="0"/>
              </a:rPr>
              <a:t>https://www.facebook.com/MierUkrajine/</a:t>
            </a:r>
          </a:p>
        </p:txBody>
      </p:sp>
      <p:pic>
        <p:nvPicPr>
          <p:cNvPr id="4" name="Obrázok 3"/>
          <p:cNvPicPr/>
          <p:nvPr/>
        </p:nvPicPr>
        <p:blipFill rotWithShape="1">
          <a:blip r:embed="rId2"/>
          <a:srcRect l="26290" t="10876" r="26588" b="10347"/>
          <a:stretch/>
        </p:blipFill>
        <p:spPr bwMode="auto">
          <a:xfrm>
            <a:off x="2286000" y="702924"/>
            <a:ext cx="6858000" cy="597923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1319444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pic>
        <p:nvPicPr>
          <p:cNvPr id="3" name="Obrázok 2"/>
          <p:cNvPicPr>
            <a:picLocks noChangeAspect="1"/>
          </p:cNvPicPr>
          <p:nvPr/>
        </p:nvPicPr>
        <p:blipFill>
          <a:blip r:embed="rId2"/>
          <a:stretch>
            <a:fillRect/>
          </a:stretch>
        </p:blipFill>
        <p:spPr>
          <a:xfrm>
            <a:off x="2778369" y="91661"/>
            <a:ext cx="6551573" cy="6590493"/>
          </a:xfrm>
          <a:prstGeom prst="rect">
            <a:avLst/>
          </a:prstGeom>
        </p:spPr>
      </p:pic>
    </p:spTree>
    <p:extLst>
      <p:ext uri="{BB962C8B-B14F-4D97-AF65-F5344CB8AC3E}">
        <p14:creationId xmlns:p14="http://schemas.microsoft.com/office/powerpoint/2010/main" val="15962954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ív balíka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2178</TotalTime>
  <Words>12837</Words>
  <Application>Microsoft Office PowerPoint</Application>
  <PresentationFormat>Širokouhlá</PresentationFormat>
  <Paragraphs>536</Paragraphs>
  <Slides>80</Slides>
  <Notes>24</Notes>
  <HiddenSlides>0</HiddenSlides>
  <MMClips>0</MMClips>
  <ScaleCrop>false</ScaleCrop>
  <HeadingPairs>
    <vt:vector size="8" baseType="variant">
      <vt:variant>
        <vt:lpstr>Použité písma</vt:lpstr>
      </vt:variant>
      <vt:variant>
        <vt:i4>14</vt:i4>
      </vt:variant>
      <vt:variant>
        <vt:lpstr>Motív</vt:lpstr>
      </vt:variant>
      <vt:variant>
        <vt:i4>1</vt:i4>
      </vt:variant>
      <vt:variant>
        <vt:lpstr>Vložené servery OLE</vt:lpstr>
      </vt:variant>
      <vt:variant>
        <vt:i4>1</vt:i4>
      </vt:variant>
      <vt:variant>
        <vt:lpstr>Nadpisy snímok</vt:lpstr>
      </vt:variant>
      <vt:variant>
        <vt:i4>80</vt:i4>
      </vt:variant>
    </vt:vector>
  </HeadingPairs>
  <TitlesOfParts>
    <vt:vector size="96" baseType="lpstr">
      <vt:lpstr>Arial</vt:lpstr>
      <vt:lpstr>Avenir Black</vt:lpstr>
      <vt:lpstr>Calibri</vt:lpstr>
      <vt:lpstr>Calibri Light</vt:lpstr>
      <vt:lpstr>Courier</vt:lpstr>
      <vt:lpstr>Helvetica</vt:lpstr>
      <vt:lpstr>Helvetica Neue</vt:lpstr>
      <vt:lpstr>inherit</vt:lpstr>
      <vt:lpstr>Lumin Serif</vt:lpstr>
      <vt:lpstr>Roboto</vt:lpstr>
      <vt:lpstr>Roboto Medium</vt:lpstr>
      <vt:lpstr>Roboto Thin</vt:lpstr>
      <vt:lpstr>Tahoma</vt:lpstr>
      <vt:lpstr>Times New Roman</vt:lpstr>
      <vt:lpstr>Office Theme</vt:lpstr>
      <vt:lpstr>Dokument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Svetlana Chomova</cp:lastModifiedBy>
  <cp:revision>209</cp:revision>
  <dcterms:created xsi:type="dcterms:W3CDTF">2016-05-17T02:28:19Z</dcterms:created>
  <dcterms:modified xsi:type="dcterms:W3CDTF">2022-06-07T06:19:03Z</dcterms:modified>
</cp:coreProperties>
</file>