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" ContentType="image/t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2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1pPr>
    <a:lvl2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2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2pPr>
    <a:lvl3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2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3pPr>
    <a:lvl4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2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4pPr>
    <a:lvl5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2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5pPr>
    <a:lvl6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2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6pPr>
    <a:lvl7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2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7pPr>
    <a:lvl8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2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8pPr>
    <a:lvl9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2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0F5F0C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0365C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87CED4">
              <a:alpha val="2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254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solidFill>
                <a:srgbClr val="929292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5DC123">
              <a:alpha val="19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254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2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3632E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3632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miter lim="400000"/>
            </a:ln>
          </a:left>
          <a:right>
            <a:ln w="254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6">
              <a:hueOff val="105381"/>
              <a:satOff val="14341"/>
              <a:lumOff val="10801"/>
            </a:scheme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FFFFFF"/>
              </a:solidFill>
              <a:prstDash val="solid"/>
              <a:miter lim="400000"/>
            </a:ln>
          </a:top>
          <a:bottom>
            <a:ln w="254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FFFFFF"/>
              </a:solidFill>
              <a:prstDash val="solid"/>
              <a:miter lim="400000"/>
            </a:ln>
          </a:top>
          <a:bottom>
            <a:ln w="254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6">
              <a:hueOff val="105381"/>
              <a:satOff val="14341"/>
              <a:lumOff val="10801"/>
            </a:schemeClr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45761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77C83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77C83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right>
          <a:top>
            <a:ln w="254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27" d="100"/>
          <a:sy n="27" d="100"/>
        </p:scale>
        <p:origin x="80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sk-SK"/>
  <c:roundedCorners val="0"/>
  <c:style val="2"/>
  <c:chart>
    <c:autoTitleDeleted val="1"/>
    <c:plotArea>
      <c:layout>
        <c:manualLayout>
          <c:layoutTarget val="inner"/>
          <c:xMode val="edge"/>
          <c:yMode val="edge"/>
          <c:x val="3.5477300000000003E-2"/>
          <c:y val="4.8497199999999997E-2"/>
          <c:w val="0.95952300000000001"/>
          <c:h val="0.8680689999999999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Administratívne budovy</c:v>
                </c:pt>
              </c:strCache>
            </c:strRef>
          </c:tx>
          <c:spPr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hueOff val="321133"/>
                    <a:satOff val="-12043"/>
                    <a:lumOff val="-7113"/>
                  </a:schemeClr>
                </a:gs>
              </a:gsLst>
              <a:lin ang="5400000" scaled="0"/>
            </a:gradFill>
            <a:ln w="12700" cap="flat">
              <a:noFill/>
              <a:miter lim="400000"/>
            </a:ln>
            <a:effectLst>
              <a:outerShdw blurRad="50800" dist="25400" dir="5400000" algn="tl">
                <a:srgbClr val="353535">
                  <a:alpha val="50000"/>
                </a:srgbClr>
              </a:outerShdw>
            </a:effectLst>
          </c:spPr>
          <c:invertIfNegative val="0"/>
          <c:cat>
            <c:strRef>
              <c:f>Sheet1!$B$1:$F$1</c:f>
              <c:strCache>
                <c:ptCount val="5"/>
                <c:pt idx="0">
                  <c:v>NKP</c:v>
                </c:pt>
                <c:pt idx="1">
                  <c:v>Parking</c:v>
                </c:pt>
                <c:pt idx="2">
                  <c:v>Prístup</c:v>
                </c:pt>
                <c:pt idx="3">
                  <c:v>WC</c:v>
                </c:pt>
                <c:pt idx="4">
                  <c:v>Asistenčné zviera</c:v>
                </c:pt>
              </c:strCache>
            </c:strRef>
          </c:cat>
          <c:val>
            <c:numRef>
              <c:f>Sheet1!$B$2:$F$2</c:f>
              <c:numCache>
                <c:formatCode>General</c:formatCode>
                <c:ptCount val="5"/>
                <c:pt idx="0">
                  <c:v>10</c:v>
                </c:pt>
                <c:pt idx="1">
                  <c:v>10</c:v>
                </c:pt>
                <c:pt idx="2">
                  <c:v>23</c:v>
                </c:pt>
                <c:pt idx="3">
                  <c:v>18</c:v>
                </c:pt>
                <c:pt idx="4">
                  <c:v>38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Bohoslužobné budovy</c:v>
                </c:pt>
              </c:strCache>
            </c:strRef>
          </c:tx>
          <c:spPr>
            <a:gradFill flip="none" rotWithShape="1">
              <a:gsLst>
                <a:gs pos="0">
                  <a:srgbClr val="1F8D0E"/>
                </a:gs>
                <a:gs pos="100000">
                  <a:srgbClr val="1A610F"/>
                </a:gs>
              </a:gsLst>
              <a:lin ang="5400000" scaled="0"/>
            </a:gradFill>
            <a:ln w="12700" cap="flat">
              <a:noFill/>
              <a:miter lim="400000"/>
            </a:ln>
            <a:effectLst>
              <a:outerShdw blurRad="50800" dist="25400" dir="5400000" algn="tl">
                <a:srgbClr val="353535">
                  <a:alpha val="50000"/>
                </a:srgbClr>
              </a:outerShdw>
            </a:effectLst>
          </c:spPr>
          <c:invertIfNegative val="0"/>
          <c:cat>
            <c:strRef>
              <c:f>Sheet1!$B$1:$F$1</c:f>
              <c:strCache>
                <c:ptCount val="5"/>
                <c:pt idx="0">
                  <c:v>NKP</c:v>
                </c:pt>
                <c:pt idx="1">
                  <c:v>Parking</c:v>
                </c:pt>
                <c:pt idx="2">
                  <c:v>Prístup</c:v>
                </c:pt>
                <c:pt idx="3">
                  <c:v>WC</c:v>
                </c:pt>
                <c:pt idx="4">
                  <c:v>Asistenčné zviera</c:v>
                </c:pt>
              </c:strCache>
            </c:strRef>
          </c:cat>
          <c:val>
            <c:numRef>
              <c:f>Sheet1!$B$3:$F$3</c:f>
              <c:numCache>
                <c:formatCode>General</c:formatCode>
                <c:ptCount val="5"/>
                <c:pt idx="0">
                  <c:v>30</c:v>
                </c:pt>
                <c:pt idx="1">
                  <c:v>8</c:v>
                </c:pt>
                <c:pt idx="2">
                  <c:v>42</c:v>
                </c:pt>
                <c:pt idx="3">
                  <c:v>14</c:v>
                </c:pt>
                <c:pt idx="4">
                  <c:v>31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Iné budovy</c:v>
                </c:pt>
              </c:strCache>
            </c:strRef>
          </c:tx>
          <c:spPr>
            <a:gradFill flip="none" rotWithShape="1">
              <a:gsLst>
                <a:gs pos="0">
                  <a:srgbClr val="0E979B"/>
                </a:gs>
                <a:gs pos="100000">
                  <a:srgbClr val="0F6366"/>
                </a:gs>
              </a:gsLst>
              <a:lin ang="5400000" scaled="0"/>
            </a:gradFill>
            <a:ln w="12700" cap="flat">
              <a:noFill/>
              <a:miter lim="400000"/>
            </a:ln>
            <a:effectLst>
              <a:outerShdw blurRad="50800" dist="25400" dir="5400000" algn="tl">
                <a:srgbClr val="353535">
                  <a:alpha val="50000"/>
                </a:srgbClr>
              </a:outerShdw>
            </a:effectLst>
          </c:spPr>
          <c:invertIfNegative val="0"/>
          <c:cat>
            <c:strRef>
              <c:f>Sheet1!$B$1:$F$1</c:f>
              <c:strCache>
                <c:ptCount val="5"/>
                <c:pt idx="0">
                  <c:v>NKP</c:v>
                </c:pt>
                <c:pt idx="1">
                  <c:v>Parking</c:v>
                </c:pt>
                <c:pt idx="2">
                  <c:v>Prístup</c:v>
                </c:pt>
                <c:pt idx="3">
                  <c:v>WC</c:v>
                </c:pt>
                <c:pt idx="4">
                  <c:v>Asistenčné zviera</c:v>
                </c:pt>
              </c:strCache>
            </c:strRef>
          </c:cat>
          <c:val>
            <c:numRef>
              <c:f>Sheet1!$B$4:$F$4</c:f>
              <c:numCache>
                <c:formatCode>General</c:formatCode>
                <c:ptCount val="5"/>
                <c:pt idx="0">
                  <c:v>7</c:v>
                </c:pt>
                <c:pt idx="1">
                  <c:v>11</c:v>
                </c:pt>
                <c:pt idx="2">
                  <c:v>39</c:v>
                </c:pt>
                <c:pt idx="3">
                  <c:v>27</c:v>
                </c:pt>
                <c:pt idx="4">
                  <c:v>41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1131366816"/>
        <c:axId val="1131359200"/>
      </c:barChart>
      <c:catAx>
        <c:axId val="113136681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ln w="12700" cap="flat">
            <a:solidFill>
              <a:srgbClr val="8A8B89"/>
            </a:solidFill>
            <a:prstDash val="solid"/>
            <a:miter lim="400000"/>
          </a:ln>
        </c:spPr>
        <c:txPr>
          <a:bodyPr rot="0"/>
          <a:lstStyle/>
          <a:p>
            <a:pPr>
              <a:defRPr sz="3200" b="0" i="0" u="none" strike="noStrike">
                <a:solidFill>
                  <a:srgbClr val="FFFFFF"/>
                </a:solidFill>
                <a:latin typeface="Avenir Book"/>
              </a:defRPr>
            </a:pPr>
            <a:endParaRPr lang="sk-SK"/>
          </a:p>
        </c:txPr>
        <c:crossAx val="1131359200"/>
        <c:crosses val="autoZero"/>
        <c:auto val="1"/>
        <c:lblAlgn val="ctr"/>
        <c:lblOffset val="100"/>
        <c:noMultiLvlLbl val="1"/>
      </c:catAx>
      <c:valAx>
        <c:axId val="1131359200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929292"/>
              </a:solidFill>
              <a:prstDash val="solid"/>
              <a:miter lim="400000"/>
            </a:ln>
          </c:spPr>
        </c:majorGridlines>
        <c:numFmt formatCode="#,##0" sourceLinked="0"/>
        <c:majorTickMark val="none"/>
        <c:minorTickMark val="none"/>
        <c:tickLblPos val="nextTo"/>
        <c:spPr>
          <a:ln w="12700" cap="flat">
            <a:solidFill>
              <a:srgbClr val="8A8B89"/>
            </a:solidFill>
            <a:prstDash val="solid"/>
            <a:miter lim="400000"/>
          </a:ln>
        </c:spPr>
        <c:txPr>
          <a:bodyPr rot="0"/>
          <a:lstStyle/>
          <a:p>
            <a:pPr>
              <a:defRPr sz="3200" b="0" i="0" u="none" strike="noStrike">
                <a:solidFill>
                  <a:srgbClr val="FFFFFF"/>
                </a:solidFill>
                <a:latin typeface="Avenir Book"/>
              </a:defRPr>
            </a:pPr>
            <a:endParaRPr lang="sk-SK"/>
          </a:p>
        </c:txPr>
        <c:crossAx val="1131366816"/>
        <c:crosses val="autoZero"/>
        <c:crossBetween val="between"/>
        <c:majorUnit val="12.5"/>
        <c:minorUnit val="6.25"/>
      </c:valAx>
      <c:spPr>
        <a:noFill/>
        <a:ln w="12700" cap="flat">
          <a:solidFill>
            <a:srgbClr val="8A8B89"/>
          </a:solidFill>
          <a:prstDash val="solid"/>
          <a:miter lim="400000"/>
        </a:ln>
        <a:effectLst/>
      </c:spPr>
    </c:plotArea>
    <c:legend>
      <c:legendPos val="r"/>
      <c:layout>
        <c:manualLayout>
          <c:xMode val="edge"/>
          <c:yMode val="edge"/>
          <c:x val="4.34002E-2"/>
          <c:y val="3.9569699999999999E-2"/>
          <c:w val="0.90598400000000001"/>
          <c:h val="9.2234700000000003E-2"/>
        </c:manualLayout>
      </c:layout>
      <c:overlay val="1"/>
      <c:spPr>
        <a:noFill/>
        <a:ln w="12700" cap="flat">
          <a:noFill/>
          <a:miter lim="400000"/>
        </a:ln>
        <a:effectLst/>
      </c:spPr>
      <c:txPr>
        <a:bodyPr rot="0"/>
        <a:lstStyle/>
        <a:p>
          <a:pPr>
            <a:defRPr sz="4500" b="0" i="0" u="none" strike="noStrike">
              <a:solidFill>
                <a:srgbClr val="FFFFFF"/>
              </a:solidFill>
              <a:latin typeface="Avenir Book"/>
            </a:defRPr>
          </a:pPr>
          <a:endParaRPr lang="sk-SK"/>
        </a:p>
      </c:txPr>
    </c:legend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61326483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Nadpis a pod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názvu"/>
          <p:cNvSpPr txBox="1">
            <a:spLocks noGrp="1"/>
          </p:cNvSpPr>
          <p:nvPr>
            <p:ph type="title"/>
          </p:nvPr>
        </p:nvSpPr>
        <p:spPr>
          <a:xfrm>
            <a:off x="2387600" y="2298700"/>
            <a:ext cx="19621500" cy="4648200"/>
          </a:xfrm>
          <a:prstGeom prst="rect">
            <a:avLst/>
          </a:prstGeom>
        </p:spPr>
        <p:txBody>
          <a:bodyPr anchor="b"/>
          <a:lstStyle/>
          <a:p>
            <a:r>
              <a:t>Text názvu</a:t>
            </a:r>
          </a:p>
        </p:txBody>
      </p:sp>
      <p:sp>
        <p:nvSpPr>
          <p:cNvPr id="12" name="Text úrovne 1…"/>
          <p:cNvSpPr txBox="1">
            <a:spLocks noGrp="1"/>
          </p:cNvSpPr>
          <p:nvPr>
            <p:ph type="body" sz="quarter" idx="1"/>
          </p:nvPr>
        </p:nvSpPr>
        <p:spPr>
          <a:xfrm>
            <a:off x="2387600" y="7073900"/>
            <a:ext cx="196215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400"/>
            </a:lvl1pPr>
            <a:lvl2pPr marL="0" indent="0" algn="ctr">
              <a:spcBef>
                <a:spcPts val="0"/>
              </a:spcBef>
              <a:buSzTx/>
              <a:buNone/>
              <a:defRPr sz="4400"/>
            </a:lvl2pPr>
            <a:lvl3pPr marL="0" indent="0" algn="ctr">
              <a:spcBef>
                <a:spcPts val="0"/>
              </a:spcBef>
              <a:buSzTx/>
              <a:buNone/>
              <a:defRPr sz="4400"/>
            </a:lvl3pPr>
            <a:lvl4pPr marL="0" indent="0" algn="ctr">
              <a:spcBef>
                <a:spcPts val="0"/>
              </a:spcBef>
              <a:buSzTx/>
              <a:buNone/>
              <a:defRPr sz="4400"/>
            </a:lvl4pPr>
            <a:lvl5pPr marL="0" indent="0" algn="ctr">
              <a:spcBef>
                <a:spcPts val="0"/>
              </a:spcBef>
              <a:buSzTx/>
              <a:buNone/>
              <a:defRPr sz="4400"/>
            </a:lvl5pPr>
          </a:lstStyle>
          <a:p>
            <a:r>
              <a:t>Text úrovne 1</a:t>
            </a:r>
          </a:p>
          <a:p>
            <a:pPr lvl="1"/>
            <a:r>
              <a:t>Text úrovne 2</a:t>
            </a:r>
          </a:p>
          <a:p>
            <a:pPr lvl="2"/>
            <a:r>
              <a:t>Text úrovne 3</a:t>
            </a:r>
          </a:p>
          <a:p>
            <a:pPr lvl="3"/>
            <a:r>
              <a:t>Text úrovne 4</a:t>
            </a:r>
          </a:p>
          <a:p>
            <a:pPr lvl="4"/>
            <a:r>
              <a:t>Text úrovne 5</a:t>
            </a:r>
          </a:p>
        </p:txBody>
      </p:sp>
      <p:sp>
        <p:nvSpPr>
          <p:cNvPr id="13" name="Číslo snímky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 anchor="t"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ka – na šírk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brázok"/>
          <p:cNvSpPr>
            <a:spLocks noGrp="1"/>
          </p:cNvSpPr>
          <p:nvPr>
            <p:ph type="pic" idx="21"/>
          </p:nvPr>
        </p:nvSpPr>
        <p:spPr>
          <a:xfrm>
            <a:off x="2752725" y="-2489200"/>
            <a:ext cx="18840450" cy="125603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ext názvu"/>
          <p:cNvSpPr txBox="1">
            <a:spLocks noGrp="1"/>
          </p:cNvSpPr>
          <p:nvPr>
            <p:ph type="title"/>
          </p:nvPr>
        </p:nvSpPr>
        <p:spPr>
          <a:xfrm>
            <a:off x="2387600" y="9448800"/>
            <a:ext cx="19621500" cy="2006600"/>
          </a:xfrm>
          <a:prstGeom prst="rect">
            <a:avLst/>
          </a:prstGeom>
        </p:spPr>
        <p:txBody>
          <a:bodyPr anchor="b"/>
          <a:lstStyle/>
          <a:p>
            <a:r>
              <a:t>Text názvu</a:t>
            </a:r>
          </a:p>
        </p:txBody>
      </p:sp>
      <p:sp>
        <p:nvSpPr>
          <p:cNvPr id="22" name="Text úrovne 1…"/>
          <p:cNvSpPr txBox="1">
            <a:spLocks noGrp="1"/>
          </p:cNvSpPr>
          <p:nvPr>
            <p:ph type="body" sz="quarter" idx="1"/>
          </p:nvPr>
        </p:nvSpPr>
        <p:spPr>
          <a:xfrm>
            <a:off x="2387600" y="11518900"/>
            <a:ext cx="19621500" cy="1714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400"/>
            </a:lvl1pPr>
            <a:lvl2pPr marL="0" indent="0" algn="ctr">
              <a:spcBef>
                <a:spcPts val="0"/>
              </a:spcBef>
              <a:buSzTx/>
              <a:buNone/>
              <a:defRPr sz="4400"/>
            </a:lvl2pPr>
            <a:lvl3pPr marL="0" indent="0" algn="ctr">
              <a:spcBef>
                <a:spcPts val="0"/>
              </a:spcBef>
              <a:buSzTx/>
              <a:buNone/>
              <a:defRPr sz="4400"/>
            </a:lvl3pPr>
            <a:lvl4pPr marL="0" indent="0" algn="ctr">
              <a:spcBef>
                <a:spcPts val="0"/>
              </a:spcBef>
              <a:buSzTx/>
              <a:buNone/>
              <a:defRPr sz="4400"/>
            </a:lvl4pPr>
            <a:lvl5pPr marL="0" indent="0" algn="ctr">
              <a:spcBef>
                <a:spcPts val="0"/>
              </a:spcBef>
              <a:buSzTx/>
              <a:buNone/>
              <a:defRPr sz="4400"/>
            </a:lvl5pPr>
          </a:lstStyle>
          <a:p>
            <a:r>
              <a:t>Text úrovne 1</a:t>
            </a:r>
          </a:p>
          <a:p>
            <a:pPr lvl="1"/>
            <a:r>
              <a:t>Text úrovne 2</a:t>
            </a:r>
          </a:p>
          <a:p>
            <a:pPr lvl="2"/>
            <a:r>
              <a:t>Text úrovne 3</a:t>
            </a:r>
          </a:p>
          <a:p>
            <a:pPr lvl="3"/>
            <a:r>
              <a:t>Text úrovne 4</a:t>
            </a:r>
          </a:p>
          <a:p>
            <a:pPr lvl="4"/>
            <a:r>
              <a:t>Text úrovne 5</a:t>
            </a:r>
          </a:p>
        </p:txBody>
      </p:sp>
      <p:sp>
        <p:nvSpPr>
          <p:cNvPr id="23" name="Číslo snímky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 anchor="t"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Názov – st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 názvu"/>
          <p:cNvSpPr txBox="1">
            <a:spLocks noGrp="1"/>
          </p:cNvSpPr>
          <p:nvPr>
            <p:ph type="title"/>
          </p:nvPr>
        </p:nvSpPr>
        <p:spPr>
          <a:xfrm>
            <a:off x="2387600" y="4533900"/>
            <a:ext cx="19621500" cy="4648200"/>
          </a:xfrm>
          <a:prstGeom prst="rect">
            <a:avLst/>
          </a:prstGeom>
        </p:spPr>
        <p:txBody>
          <a:bodyPr/>
          <a:lstStyle/>
          <a:p>
            <a:r>
              <a:t>Text názvu</a:t>
            </a:r>
          </a:p>
        </p:txBody>
      </p:sp>
      <p:sp>
        <p:nvSpPr>
          <p:cNvPr id="31" name="Číslo snímky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 anchor="t"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ka – na výšk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Obrázok"/>
          <p:cNvSpPr>
            <a:spLocks noGrp="1"/>
          </p:cNvSpPr>
          <p:nvPr>
            <p:ph type="pic" idx="21"/>
          </p:nvPr>
        </p:nvSpPr>
        <p:spPr>
          <a:xfrm>
            <a:off x="12407900" y="-2159000"/>
            <a:ext cx="10337800" cy="15506702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ext názvu"/>
          <p:cNvSpPr txBox="1">
            <a:spLocks noGrp="1"/>
          </p:cNvSpPr>
          <p:nvPr>
            <p:ph type="title"/>
          </p:nvPr>
        </p:nvSpPr>
        <p:spPr>
          <a:xfrm>
            <a:off x="1790700" y="1066800"/>
            <a:ext cx="10007600" cy="56261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r>
              <a:t>Text názvu</a:t>
            </a:r>
          </a:p>
        </p:txBody>
      </p:sp>
      <p:sp>
        <p:nvSpPr>
          <p:cNvPr id="40" name="Text úrovne 1…"/>
          <p:cNvSpPr txBox="1">
            <a:spLocks noGrp="1"/>
          </p:cNvSpPr>
          <p:nvPr>
            <p:ph type="body" sz="quarter" idx="1"/>
          </p:nvPr>
        </p:nvSpPr>
        <p:spPr>
          <a:xfrm>
            <a:off x="1790700" y="7035800"/>
            <a:ext cx="10007600" cy="5626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400"/>
            </a:lvl1pPr>
            <a:lvl2pPr marL="0" indent="0" algn="ctr">
              <a:spcBef>
                <a:spcPts val="0"/>
              </a:spcBef>
              <a:buSzTx/>
              <a:buNone/>
              <a:defRPr sz="4400"/>
            </a:lvl2pPr>
            <a:lvl3pPr marL="0" indent="0" algn="ctr">
              <a:spcBef>
                <a:spcPts val="0"/>
              </a:spcBef>
              <a:buSzTx/>
              <a:buNone/>
              <a:defRPr sz="4400"/>
            </a:lvl3pPr>
            <a:lvl4pPr marL="0" indent="0" algn="ctr">
              <a:spcBef>
                <a:spcPts val="0"/>
              </a:spcBef>
              <a:buSzTx/>
              <a:buNone/>
              <a:defRPr sz="4400"/>
            </a:lvl4pPr>
            <a:lvl5pPr marL="0" indent="0" algn="ctr">
              <a:spcBef>
                <a:spcPts val="0"/>
              </a:spcBef>
              <a:buSzTx/>
              <a:buNone/>
              <a:defRPr sz="4400"/>
            </a:lvl5pPr>
          </a:lstStyle>
          <a:p>
            <a:r>
              <a:t>Text úrovne 1</a:t>
            </a:r>
          </a:p>
          <a:p>
            <a:pPr lvl="1"/>
            <a:r>
              <a:t>Text úrovne 2</a:t>
            </a:r>
          </a:p>
          <a:p>
            <a:pPr lvl="2"/>
            <a:r>
              <a:t>Text úrovne 3</a:t>
            </a:r>
          </a:p>
          <a:p>
            <a:pPr lvl="3"/>
            <a:r>
              <a:t>Text úrovne 4</a:t>
            </a:r>
          </a:p>
          <a:p>
            <a:pPr lvl="4"/>
            <a:r>
              <a:t>Text úrovne 5</a:t>
            </a:r>
          </a:p>
        </p:txBody>
      </p:sp>
      <p:sp>
        <p:nvSpPr>
          <p:cNvPr id="41" name="Číslo snímky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 anchor="t"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Názov – ho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ext názvu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 názvu</a:t>
            </a:r>
          </a:p>
        </p:txBody>
      </p:sp>
      <p:sp>
        <p:nvSpPr>
          <p:cNvPr id="49" name="Číslo snímky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Nadpis a odráž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ext názvu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 názvu</a:t>
            </a:r>
          </a:p>
        </p:txBody>
      </p:sp>
      <p:sp>
        <p:nvSpPr>
          <p:cNvPr id="57" name="Text úrovne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 úrovne 1</a:t>
            </a:r>
          </a:p>
          <a:p>
            <a:pPr lvl="1"/>
            <a:r>
              <a:t>Text úrovne 2</a:t>
            </a:r>
          </a:p>
          <a:p>
            <a:pPr lvl="2"/>
            <a:r>
              <a:t>Text úrovne 3</a:t>
            </a:r>
          </a:p>
          <a:p>
            <a:pPr lvl="3"/>
            <a:r>
              <a:t>Text úrovne 4</a:t>
            </a:r>
          </a:p>
          <a:p>
            <a:pPr lvl="4"/>
            <a:r>
              <a:t>Text úrovne 5</a:t>
            </a:r>
          </a:p>
        </p:txBody>
      </p:sp>
      <p:sp>
        <p:nvSpPr>
          <p:cNvPr id="58" name="Číslo snímky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 anchor="t"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Nadpis, odrážky a fot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Obrázok"/>
          <p:cNvSpPr>
            <a:spLocks noGrp="1"/>
          </p:cNvSpPr>
          <p:nvPr>
            <p:ph type="pic" idx="21"/>
          </p:nvPr>
        </p:nvSpPr>
        <p:spPr>
          <a:xfrm>
            <a:off x="12496800" y="-1485900"/>
            <a:ext cx="10193867" cy="152908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ext názvu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 názvu</a:t>
            </a:r>
          </a:p>
        </p:txBody>
      </p:sp>
      <p:sp>
        <p:nvSpPr>
          <p:cNvPr id="67" name="Text úrovne 1…"/>
          <p:cNvSpPr txBox="1">
            <a:spLocks noGrp="1"/>
          </p:cNvSpPr>
          <p:nvPr>
            <p:ph type="body" sz="half" idx="1"/>
          </p:nvPr>
        </p:nvSpPr>
        <p:spPr>
          <a:xfrm>
            <a:off x="1790700" y="3644900"/>
            <a:ext cx="10007600" cy="8839200"/>
          </a:xfrm>
          <a:prstGeom prst="rect">
            <a:avLst/>
          </a:prstGeom>
        </p:spPr>
        <p:txBody>
          <a:bodyPr/>
          <a:lstStyle>
            <a:lvl1pPr marL="431800" indent="-431800">
              <a:spcBef>
                <a:spcPts val="5300"/>
              </a:spcBef>
              <a:defRPr sz="3800"/>
            </a:lvl1pPr>
            <a:lvl2pPr marL="863600" indent="-431800">
              <a:spcBef>
                <a:spcPts val="5300"/>
              </a:spcBef>
              <a:defRPr sz="3800"/>
            </a:lvl2pPr>
            <a:lvl3pPr marL="1295400" indent="-431800">
              <a:spcBef>
                <a:spcPts val="5300"/>
              </a:spcBef>
              <a:defRPr sz="3800"/>
            </a:lvl3pPr>
            <a:lvl4pPr marL="1727200" indent="-431800">
              <a:spcBef>
                <a:spcPts val="5300"/>
              </a:spcBef>
              <a:defRPr sz="3800"/>
            </a:lvl4pPr>
            <a:lvl5pPr marL="2159000" indent="-431800">
              <a:spcBef>
                <a:spcPts val="5300"/>
              </a:spcBef>
              <a:defRPr sz="3800"/>
            </a:lvl5pPr>
          </a:lstStyle>
          <a:p>
            <a:r>
              <a:t>Text úrovne 1</a:t>
            </a:r>
          </a:p>
          <a:p>
            <a:pPr lvl="1"/>
            <a:r>
              <a:t>Text úrovne 2</a:t>
            </a:r>
          </a:p>
          <a:p>
            <a:pPr lvl="2"/>
            <a:r>
              <a:t>Text úrovne 3</a:t>
            </a:r>
          </a:p>
          <a:p>
            <a:pPr lvl="3"/>
            <a:r>
              <a:t>Text úrovne 4</a:t>
            </a:r>
          </a:p>
          <a:p>
            <a:pPr lvl="4"/>
            <a:r>
              <a:t>Text úrovne 5</a:t>
            </a:r>
          </a:p>
        </p:txBody>
      </p:sp>
      <p:sp>
        <p:nvSpPr>
          <p:cNvPr id="68" name="Číslo snímky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 anchor="t"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Odráž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Text úrovne 1…"/>
          <p:cNvSpPr txBox="1">
            <a:spLocks noGrp="1"/>
          </p:cNvSpPr>
          <p:nvPr>
            <p:ph type="body" idx="1"/>
          </p:nvPr>
        </p:nvSpPr>
        <p:spPr>
          <a:xfrm>
            <a:off x="1790700" y="1790700"/>
            <a:ext cx="20815300" cy="10147300"/>
          </a:xfrm>
          <a:prstGeom prst="rect">
            <a:avLst/>
          </a:prstGeom>
        </p:spPr>
        <p:txBody>
          <a:bodyPr/>
          <a:lstStyle/>
          <a:p>
            <a:r>
              <a:t>Text úrovne 1</a:t>
            </a:r>
          </a:p>
          <a:p>
            <a:pPr lvl="1"/>
            <a:r>
              <a:t>Text úrovne 2</a:t>
            </a:r>
          </a:p>
          <a:p>
            <a:pPr lvl="2"/>
            <a:r>
              <a:t>Text úrovne 3</a:t>
            </a:r>
          </a:p>
          <a:p>
            <a:pPr lvl="3"/>
            <a:r>
              <a:t>Text úrovne 4</a:t>
            </a:r>
          </a:p>
          <a:p>
            <a:pPr lvl="4"/>
            <a:r>
              <a:t>Text úrovne 5</a:t>
            </a:r>
          </a:p>
        </p:txBody>
      </p:sp>
      <p:sp>
        <p:nvSpPr>
          <p:cNvPr id="76" name="Číslo snímky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 anchor="t"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ky – 3 na výšk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Obrázok"/>
          <p:cNvSpPr>
            <a:spLocks noGrp="1"/>
          </p:cNvSpPr>
          <p:nvPr>
            <p:ph type="pic" sz="half" idx="21"/>
          </p:nvPr>
        </p:nvSpPr>
        <p:spPr>
          <a:xfrm>
            <a:off x="12344400" y="7112000"/>
            <a:ext cx="10439400" cy="69596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Obrázok"/>
          <p:cNvSpPr>
            <a:spLocks noGrp="1"/>
          </p:cNvSpPr>
          <p:nvPr>
            <p:ph type="pic" sz="half" idx="22"/>
          </p:nvPr>
        </p:nvSpPr>
        <p:spPr>
          <a:xfrm>
            <a:off x="12407900" y="190500"/>
            <a:ext cx="10363200" cy="69088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Obrázok"/>
          <p:cNvSpPr>
            <a:spLocks noGrp="1"/>
          </p:cNvSpPr>
          <p:nvPr>
            <p:ph type="pic" idx="23"/>
          </p:nvPr>
        </p:nvSpPr>
        <p:spPr>
          <a:xfrm>
            <a:off x="1583266" y="-1879600"/>
            <a:ext cx="10414001" cy="15621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Číslo snímky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 anchor="t"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itá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anko Hraško"/>
          <p:cNvSpPr txBox="1">
            <a:spLocks noGrp="1"/>
          </p:cNvSpPr>
          <p:nvPr>
            <p:ph type="body" sz="quarter" idx="21"/>
          </p:nvPr>
        </p:nvSpPr>
        <p:spPr>
          <a:xfrm>
            <a:off x="2387600" y="8953500"/>
            <a:ext cx="19621500" cy="6858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8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–Janko Hraško</a:t>
            </a:r>
          </a:p>
        </p:txBody>
      </p:sp>
      <p:sp>
        <p:nvSpPr>
          <p:cNvPr id="94" name="„Sem zadajte citát.“"/>
          <p:cNvSpPr txBox="1">
            <a:spLocks noGrp="1"/>
          </p:cNvSpPr>
          <p:nvPr>
            <p:ph type="body" sz="quarter" idx="22"/>
          </p:nvPr>
        </p:nvSpPr>
        <p:spPr>
          <a:xfrm>
            <a:off x="2387600" y="6007100"/>
            <a:ext cx="19621500" cy="9525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3400"/>
              </a:spcBef>
              <a:buSzTx/>
              <a:buNone/>
              <a:defRPr sz="5600"/>
            </a:lvl1pPr>
          </a:lstStyle>
          <a:p>
            <a:r>
              <a:t>„Sem zadajte citát.“</a:t>
            </a:r>
          </a:p>
        </p:txBody>
      </p:sp>
      <p:sp>
        <p:nvSpPr>
          <p:cNvPr id="95" name="Číslo snímky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 anchor="t"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Obrázok"/>
          <p:cNvSpPr>
            <a:spLocks noGrp="1"/>
          </p:cNvSpPr>
          <p:nvPr>
            <p:ph type="pic" idx="21"/>
          </p:nvPr>
        </p:nvSpPr>
        <p:spPr>
          <a:xfrm>
            <a:off x="-47625" y="-2540000"/>
            <a:ext cx="24479250" cy="16319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Číslo snímky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 anchor="t"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Číslo snímky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 anchor="t"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názvu"/>
          <p:cNvSpPr txBox="1">
            <a:spLocks noGrp="1"/>
          </p:cNvSpPr>
          <p:nvPr>
            <p:ph type="title"/>
          </p:nvPr>
        </p:nvSpPr>
        <p:spPr>
          <a:xfrm>
            <a:off x="1790700" y="571500"/>
            <a:ext cx="20815300" cy="2984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Text názvu</a:t>
            </a:r>
          </a:p>
        </p:txBody>
      </p:sp>
      <p:sp>
        <p:nvSpPr>
          <p:cNvPr id="3" name="Text úrovne 1…"/>
          <p:cNvSpPr txBox="1">
            <a:spLocks noGrp="1"/>
          </p:cNvSpPr>
          <p:nvPr>
            <p:ph type="body" idx="1"/>
          </p:nvPr>
        </p:nvSpPr>
        <p:spPr>
          <a:xfrm>
            <a:off x="1790700" y="3644900"/>
            <a:ext cx="20815300" cy="8839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Text úrovne 1</a:t>
            </a:r>
          </a:p>
          <a:p>
            <a:pPr lvl="1"/>
            <a:r>
              <a:t>Text úrovne 2</a:t>
            </a:r>
          </a:p>
          <a:p>
            <a:pPr lvl="2"/>
            <a:r>
              <a:t>Text úrovne 3</a:t>
            </a:r>
          </a:p>
          <a:p>
            <a:pPr lvl="3"/>
            <a:r>
              <a:t>Text úrovne 4</a:t>
            </a:r>
          </a:p>
          <a:p>
            <a:pPr lvl="4"/>
            <a:r>
              <a:t>Text úrovne 5</a:t>
            </a:r>
          </a:p>
        </p:txBody>
      </p:sp>
      <p:sp>
        <p:nvSpPr>
          <p:cNvPr id="4" name="Číslo snímky"/>
          <p:cNvSpPr txBox="1">
            <a:spLocks noGrp="1"/>
          </p:cNvSpPr>
          <p:nvPr>
            <p:ph type="sldNum" sz="quarter" idx="2"/>
          </p:nvPr>
        </p:nvSpPr>
        <p:spPr>
          <a:xfrm>
            <a:off x="11955253" y="13004800"/>
            <a:ext cx="453238" cy="4699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>
              <a:defRPr sz="24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9pPr>
    </p:titleStyle>
    <p:bodyStyle>
      <a:lvl1pPr marL="609600" marR="0" indent="-6096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1pPr>
      <a:lvl2pPr marL="1219200" marR="0" indent="-6096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2pPr>
      <a:lvl3pPr marL="1828800" marR="0" indent="-6096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3pPr>
      <a:lvl4pPr marL="2438400" marR="0" indent="-6096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4pPr>
      <a:lvl5pPr marL="3048000" marR="0" indent="-6096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5pPr>
      <a:lvl6pPr marL="3657600" marR="0" indent="-6096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6pPr>
      <a:lvl7pPr marL="4267200" marR="0" indent="-6096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7pPr>
      <a:lvl8pPr marL="4876800" marR="0" indent="-6096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8pPr>
      <a:lvl9pPr marL="5486400" marR="0" indent="-6096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Analýza stavu debarierizácie v cirkvách a náboženských spoločnostiach na Slovensku"/>
          <p:cNvSpPr txBox="1">
            <a:spLocks noGrp="1"/>
          </p:cNvSpPr>
          <p:nvPr>
            <p:ph type="ctrTitle"/>
          </p:nvPr>
        </p:nvSpPr>
        <p:spPr>
          <a:xfrm>
            <a:off x="2381250" y="4605621"/>
            <a:ext cx="19621500" cy="2648878"/>
          </a:xfrm>
          <a:prstGeom prst="rect">
            <a:avLst/>
          </a:prstGeom>
        </p:spPr>
        <p:txBody>
          <a:bodyPr/>
          <a:lstStyle/>
          <a:p>
            <a:pPr defTabSz="734694">
              <a:defRPr sz="6230">
                <a:latin typeface="Calibri"/>
                <a:ea typeface="Calibri"/>
                <a:cs typeface="Calibri"/>
                <a:sym typeface="Calibri"/>
              </a:defRPr>
            </a:pPr>
            <a:r>
              <a:rPr>
                <a:latin typeface="Avenir Book"/>
                <a:ea typeface="Avenir Book"/>
                <a:cs typeface="Avenir Book"/>
                <a:sym typeface="Avenir Book"/>
              </a:rPr>
              <a:t>Analýza stavu debarierizácie v cirkvách a náboženských spoločnostiach na Slovensku </a:t>
            </a:r>
            <a:r>
              <a:t> </a:t>
            </a:r>
          </a:p>
        </p:txBody>
      </p:sp>
      <p:sp>
        <p:nvSpPr>
          <p:cNvPr id="120" name="Ministerstvo kultúry Slovenskej republiky, cirkevný odbor"/>
          <p:cNvSpPr txBox="1">
            <a:spLocks noGrp="1"/>
          </p:cNvSpPr>
          <p:nvPr>
            <p:ph type="subTitle" sz="quarter" idx="1"/>
          </p:nvPr>
        </p:nvSpPr>
        <p:spPr>
          <a:xfrm>
            <a:off x="2612078" y="10665559"/>
            <a:ext cx="19621501" cy="1587501"/>
          </a:xfrm>
          <a:prstGeom prst="rect">
            <a:avLst/>
          </a:prstGeom>
        </p:spPr>
        <p:txBody>
          <a:bodyPr/>
          <a:lstStyle>
            <a:lvl1pPr>
              <a:defRPr sz="50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Ministerstvo kultúry Slovenskej republiky, cirkevný odbor </a:t>
            </a:r>
          </a:p>
        </p:txBody>
      </p:sp>
      <p:pic>
        <p:nvPicPr>
          <p:cNvPr id="121" name="Obrázok" descr="Obrázok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4292" y="89849"/>
            <a:ext cx="6229940" cy="267606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Dotazník o debarierizácii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80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Dotazník o debarierizácii</a:t>
            </a:r>
          </a:p>
        </p:txBody>
      </p:sp>
      <p:sp>
        <p:nvSpPr>
          <p:cNvPr id="124" name="rozposlaný registrovaným CaNS na Slovensku…"/>
          <p:cNvSpPr txBox="1">
            <a:spLocks noGrp="1"/>
          </p:cNvSpPr>
          <p:nvPr>
            <p:ph type="body" idx="1"/>
          </p:nvPr>
        </p:nvSpPr>
        <p:spPr>
          <a:xfrm>
            <a:off x="1784350" y="3167882"/>
            <a:ext cx="20815300" cy="8839201"/>
          </a:xfrm>
          <a:prstGeom prst="rect">
            <a:avLst/>
          </a:prstGeom>
        </p:spPr>
        <p:txBody>
          <a:bodyPr/>
          <a:lstStyle/>
          <a:p>
            <a:pPr marL="256031" indent="-256031" defTabSz="346709">
              <a:spcBef>
                <a:spcPts val="2400"/>
              </a:spcBef>
              <a:defRPr sz="2184"/>
            </a:pPr>
            <a:endParaRPr/>
          </a:p>
          <a:p>
            <a:pPr marL="256031" indent="-256031" defTabSz="346709">
              <a:spcBef>
                <a:spcPts val="2400"/>
              </a:spcBef>
              <a:defRPr sz="3780">
                <a:latin typeface="Avenir Book"/>
                <a:ea typeface="Avenir Book"/>
                <a:cs typeface="Avenir Book"/>
                <a:sym typeface="Avenir Book"/>
              </a:defRPr>
            </a:pPr>
            <a:r>
              <a:t>rozposlaný registrovaným CaNS na Slovensku </a:t>
            </a:r>
          </a:p>
          <a:p>
            <a:pPr marL="256031" indent="-256031" defTabSz="346709">
              <a:spcBef>
                <a:spcPts val="2400"/>
              </a:spcBef>
              <a:defRPr sz="3780">
                <a:latin typeface="Avenir Book"/>
                <a:ea typeface="Avenir Book"/>
                <a:cs typeface="Avenir Book"/>
                <a:sym typeface="Avenir Book"/>
              </a:defRPr>
            </a:pPr>
            <a:r>
              <a:t>zber dát: marec 2021 až október 2021 </a:t>
            </a:r>
          </a:p>
          <a:p>
            <a:pPr marL="256031" indent="-256031" defTabSz="346709">
              <a:spcBef>
                <a:spcPts val="2400"/>
              </a:spcBef>
              <a:defRPr sz="3780">
                <a:latin typeface="Avenir Book"/>
                <a:ea typeface="Avenir Book"/>
                <a:cs typeface="Avenir Book"/>
                <a:sym typeface="Avenir Book"/>
              </a:defRPr>
            </a:pPr>
            <a:r>
              <a:t>analýza: november 2021 až marec 2022 </a:t>
            </a:r>
          </a:p>
          <a:p>
            <a:pPr marL="256031" indent="-256031" defTabSz="346709">
              <a:spcBef>
                <a:spcPts val="2400"/>
              </a:spcBef>
              <a:defRPr sz="3780">
                <a:latin typeface="Avenir Book"/>
                <a:ea typeface="Avenir Book"/>
                <a:cs typeface="Avenir Book"/>
                <a:sym typeface="Avenir Book"/>
              </a:defRPr>
            </a:pPr>
            <a:r>
              <a:t>6 otázok týkajúcich sa fyzickej debarierizácie, 12 otázok týkajúcich sa informačnej debarierizácie </a:t>
            </a:r>
          </a:p>
          <a:p>
            <a:pPr marL="256031" indent="-256031" defTabSz="346709">
              <a:spcBef>
                <a:spcPts val="2400"/>
              </a:spcBef>
              <a:defRPr sz="3780">
                <a:latin typeface="Avenir Book"/>
                <a:ea typeface="Avenir Book"/>
                <a:cs typeface="Avenir Book"/>
                <a:sym typeface="Avenir Book"/>
              </a:defRPr>
            </a:pPr>
            <a:r>
              <a:t>odpovedalo 16 z 18 registrovaných CaNS (bez NAC a UZZNO) </a:t>
            </a:r>
          </a:p>
          <a:p>
            <a:pPr marL="256031" indent="-256031" defTabSz="346709">
              <a:spcBef>
                <a:spcPts val="2400"/>
              </a:spcBef>
              <a:defRPr sz="3780">
                <a:latin typeface="Avenir Book"/>
                <a:ea typeface="Avenir Book"/>
                <a:cs typeface="Avenir Book"/>
                <a:sym typeface="Avenir Book"/>
              </a:defRPr>
            </a:pPr>
            <a:r>
              <a:t>dotazník nezahŕňa subjekty CaNS špecializované na charitatívnu a diakonickú službu </a:t>
            </a:r>
          </a:p>
          <a:p>
            <a:pPr marL="256031" indent="-256031" defTabSz="346709">
              <a:spcBef>
                <a:spcPts val="2400"/>
              </a:spcBef>
              <a:defRPr sz="3780">
                <a:latin typeface="Avenir Book"/>
                <a:ea typeface="Avenir Book"/>
                <a:cs typeface="Avenir Book"/>
                <a:sym typeface="Avenir Book"/>
              </a:defRPr>
            </a:pPr>
            <a:r>
              <a:t>CaNS nedisponujú dátami o stave debarierizácie</a:t>
            </a:r>
          </a:p>
          <a:p>
            <a:pPr marL="256031" indent="-256031" defTabSz="346709">
              <a:spcBef>
                <a:spcPts val="2400"/>
              </a:spcBef>
              <a:defRPr sz="3780">
                <a:latin typeface="Avenir Book"/>
                <a:ea typeface="Avenir Book"/>
                <a:cs typeface="Avenir Book"/>
                <a:sym typeface="Avenir Book"/>
              </a:defRPr>
            </a:pPr>
            <a:r>
              <a:t>CaNS budú riešiť situácie individuálne 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Fyzická debarierizácia"/>
          <p:cNvSpPr txBox="1">
            <a:spLocks noGrp="1"/>
          </p:cNvSpPr>
          <p:nvPr>
            <p:ph type="title"/>
          </p:nvPr>
        </p:nvSpPr>
        <p:spPr>
          <a:xfrm>
            <a:off x="1685080" y="-634064"/>
            <a:ext cx="20815301" cy="2984501"/>
          </a:xfrm>
          <a:prstGeom prst="rect">
            <a:avLst/>
          </a:prstGeom>
        </p:spPr>
        <p:txBody>
          <a:bodyPr/>
          <a:lstStyle>
            <a:lvl1pPr>
              <a:defRPr sz="73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Fyzická debarierizácia</a:t>
            </a:r>
          </a:p>
        </p:txBody>
      </p:sp>
      <p:graphicFrame>
        <p:nvGraphicFramePr>
          <p:cNvPr id="127" name="2D stĺpcový graf"/>
          <p:cNvGraphicFramePr/>
          <p:nvPr/>
        </p:nvGraphicFramePr>
        <p:xfrm>
          <a:off x="710363" y="1968945"/>
          <a:ext cx="22888903" cy="11522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Fyzická debarierizácia"/>
          <p:cNvSpPr txBox="1">
            <a:spLocks noGrp="1"/>
          </p:cNvSpPr>
          <p:nvPr>
            <p:ph type="title"/>
          </p:nvPr>
        </p:nvSpPr>
        <p:spPr>
          <a:xfrm>
            <a:off x="2314201" y="-256394"/>
            <a:ext cx="20815301" cy="2081517"/>
          </a:xfrm>
          <a:prstGeom prst="rect">
            <a:avLst/>
          </a:prstGeom>
        </p:spPr>
        <p:txBody>
          <a:bodyPr/>
          <a:lstStyle>
            <a:lvl1pPr>
              <a:defRPr sz="73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Fyzická debarierizácia</a:t>
            </a:r>
          </a:p>
        </p:txBody>
      </p:sp>
      <p:sp>
        <p:nvSpPr>
          <p:cNvPr id="130" name="30% bohoslužobných budov sú NKP…"/>
          <p:cNvSpPr txBox="1">
            <a:spLocks noGrp="1"/>
          </p:cNvSpPr>
          <p:nvPr>
            <p:ph type="body" sz="half" idx="1"/>
          </p:nvPr>
        </p:nvSpPr>
        <p:spPr>
          <a:xfrm>
            <a:off x="1546189" y="3955641"/>
            <a:ext cx="10007601" cy="8839201"/>
          </a:xfrm>
          <a:prstGeom prst="rect">
            <a:avLst/>
          </a:prstGeom>
        </p:spPr>
        <p:txBody>
          <a:bodyPr/>
          <a:lstStyle/>
          <a:p>
            <a:pPr>
              <a:defRPr sz="4800">
                <a:latin typeface="Avenir Book"/>
                <a:ea typeface="Avenir Book"/>
                <a:cs typeface="Avenir Book"/>
                <a:sym typeface="Avenir Book"/>
              </a:defRPr>
            </a:pPr>
            <a:r>
              <a:t>30% bohoslužobných budov sú NKP </a:t>
            </a:r>
          </a:p>
          <a:p>
            <a:pPr>
              <a:defRPr sz="4800">
                <a:latin typeface="Avenir Book"/>
                <a:ea typeface="Avenir Book"/>
                <a:cs typeface="Avenir Book"/>
                <a:sym typeface="Avenir Book"/>
              </a:defRPr>
            </a:pPr>
            <a:r>
              <a:t>stavebno-technické dôvody </a:t>
            </a:r>
          </a:p>
          <a:p>
            <a:pPr>
              <a:defRPr sz="4800">
                <a:latin typeface="Avenir Book"/>
                <a:ea typeface="Avenir Book"/>
                <a:cs typeface="Avenir Book"/>
                <a:sym typeface="Avenir Book"/>
              </a:defRPr>
            </a:pPr>
            <a:r>
              <a:t>nedostatok finančných prostriedkov </a:t>
            </a:r>
          </a:p>
          <a:p>
            <a:pPr>
              <a:defRPr sz="4800">
                <a:latin typeface="Avenir Book"/>
                <a:ea typeface="Avenir Book"/>
                <a:cs typeface="Avenir Book"/>
                <a:sym typeface="Avenir Book"/>
              </a:defRPr>
            </a:pPr>
            <a:r>
              <a:t>slabá informovanosť o grantových schémach</a:t>
            </a:r>
          </a:p>
        </p:txBody>
      </p:sp>
      <p:sp>
        <p:nvSpPr>
          <p:cNvPr id="131" name="priestor na rozvoj administratívnych a iných budov (farských úradov, pastoračných centier, stacionárov)…"/>
          <p:cNvSpPr txBox="1"/>
          <p:nvPr/>
        </p:nvSpPr>
        <p:spPr>
          <a:xfrm>
            <a:off x="12863325" y="3657600"/>
            <a:ext cx="10007601" cy="8839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pPr marL="431800" indent="-431800" algn="l">
              <a:spcBef>
                <a:spcPts val="5300"/>
              </a:spcBef>
              <a:buSzPct val="75000"/>
              <a:buChar char="•"/>
              <a:defRPr sz="4700">
                <a:latin typeface="Avenir Book"/>
                <a:ea typeface="Avenir Book"/>
                <a:cs typeface="Avenir Book"/>
                <a:sym typeface="Avenir Book"/>
              </a:defRPr>
            </a:pPr>
            <a:r>
              <a:t>priestor na rozvoj administratívnych a iných budov (farských úradov, pastoračných centier, stacionárov) </a:t>
            </a:r>
          </a:p>
          <a:p>
            <a:pPr marL="431800" indent="-431800" algn="l">
              <a:spcBef>
                <a:spcPts val="5300"/>
              </a:spcBef>
              <a:buSzPct val="75000"/>
              <a:buChar char="•"/>
              <a:defRPr sz="4700">
                <a:latin typeface="Avenir Book"/>
                <a:ea typeface="Avenir Book"/>
                <a:cs typeface="Avenir Book"/>
                <a:sym typeface="Avenir Book"/>
              </a:defRPr>
            </a:pPr>
            <a:r>
              <a:t>povolenie vstupu asistenčným zvieratám </a:t>
            </a:r>
          </a:p>
          <a:p>
            <a:pPr marL="431800" indent="-431800" algn="l">
              <a:spcBef>
                <a:spcPts val="5300"/>
              </a:spcBef>
              <a:buSzPct val="75000"/>
              <a:buChar char="•"/>
              <a:defRPr sz="4700">
                <a:latin typeface="Avenir Book"/>
                <a:ea typeface="Avenir Book"/>
                <a:cs typeface="Avenir Book"/>
                <a:sym typeface="Avenir Book"/>
              </a:defRPr>
            </a:pPr>
            <a:r>
              <a:t>využitie grantových zdrojov  </a:t>
            </a:r>
          </a:p>
        </p:txBody>
      </p:sp>
      <p:sp>
        <p:nvSpPr>
          <p:cNvPr id="132" name="Problémy"/>
          <p:cNvSpPr txBox="1"/>
          <p:nvPr/>
        </p:nvSpPr>
        <p:spPr>
          <a:xfrm>
            <a:off x="4077081" y="2239711"/>
            <a:ext cx="3049779" cy="1003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Problémy</a:t>
            </a:r>
          </a:p>
        </p:txBody>
      </p:sp>
      <p:sp>
        <p:nvSpPr>
          <p:cNvPr id="133" name="Riešenia"/>
          <p:cNvSpPr txBox="1"/>
          <p:nvPr/>
        </p:nvSpPr>
        <p:spPr>
          <a:xfrm>
            <a:off x="16180993" y="2239711"/>
            <a:ext cx="2842414" cy="1003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rPr>
                <a:latin typeface="Avenir Heavy"/>
                <a:ea typeface="Avenir Heavy"/>
                <a:cs typeface="Avenir Heavy"/>
                <a:sym typeface="Avenir Heavy"/>
              </a:rPr>
              <a:t>Riešenia</a:t>
            </a:r>
            <a:r>
              <a:t> 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Informačná debarierizácia"/>
          <p:cNvSpPr txBox="1">
            <a:spLocks noGrp="1"/>
          </p:cNvSpPr>
          <p:nvPr>
            <p:ph type="title"/>
          </p:nvPr>
        </p:nvSpPr>
        <p:spPr>
          <a:xfrm>
            <a:off x="1685080" y="-634064"/>
            <a:ext cx="20815301" cy="2984501"/>
          </a:xfrm>
          <a:prstGeom prst="rect">
            <a:avLst/>
          </a:prstGeom>
        </p:spPr>
        <p:txBody>
          <a:bodyPr/>
          <a:lstStyle>
            <a:lvl1pPr>
              <a:defRPr sz="73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Informačná debarierizácia </a:t>
            </a:r>
          </a:p>
        </p:txBody>
      </p:sp>
      <p:graphicFrame>
        <p:nvGraphicFramePr>
          <p:cNvPr id="136" name="Tabuľka"/>
          <p:cNvGraphicFramePr/>
          <p:nvPr/>
        </p:nvGraphicFramePr>
        <p:xfrm>
          <a:off x="2387600" y="1911956"/>
          <a:ext cx="19621500" cy="8954837"/>
        </p:xfrm>
        <a:graphic>
          <a:graphicData uri="http://schemas.openxmlformats.org/drawingml/2006/table">
            <a:tbl>
              <a:tblPr firstCol="1">
                <a:tableStyleId>{4C3C2611-4C71-4FC5-86AE-919BDF0F9419}</a:tableStyleId>
              </a:tblPr>
              <a:tblGrid>
                <a:gridCol w="9804400"/>
                <a:gridCol w="9804400"/>
              </a:tblGrid>
              <a:tr h="1241963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400">
                          <a:solidFill>
                            <a:srgbClr val="FFFFFF"/>
                          </a:solidFill>
                          <a:latin typeface="Avenir Book"/>
                          <a:ea typeface="Avenir Book"/>
                          <a:cs typeface="Avenir Book"/>
                          <a:sym typeface="Avenir Book"/>
                        </a:rPr>
                        <a:t>Bohoslužby v posunkovom jazyku </a:t>
                      </a:r>
                    </a:p>
                  </a:txBody>
                  <a:tcPr marL="50800" marR="50800" marT="50800" marB="50800" anchor="ctr" horzOverflow="overflow">
                    <a:gradFill flip="none" rotWithShape="1">
                      <a:gsLst>
                        <a:gs pos="0">
                          <a:schemeClr val="accent4"/>
                        </a:gs>
                        <a:gs pos="100000">
                          <a:schemeClr val="accent4">
                            <a:hueOff val="-193819"/>
                            <a:satOff val="-4458"/>
                            <a:lumOff val="-21157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FFFFFF"/>
                          </a:solidFill>
                          <a:latin typeface="Avenir Book"/>
                          <a:ea typeface="Avenir Book"/>
                          <a:cs typeface="Avenir Book"/>
                          <a:sym typeface="Avenir Book"/>
                        </a:rPr>
                        <a:t>827/1 132 266</a:t>
                      </a:r>
                    </a:p>
                  </a:txBody>
                  <a:tcPr marL="50800" marR="50800" marT="50800" marB="50800" anchor="ctr" horzOverflow="overflow"/>
                </a:tc>
              </a:tr>
              <a:tr h="1241963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400">
                          <a:solidFill>
                            <a:srgbClr val="FFFFFF"/>
                          </a:solidFill>
                          <a:latin typeface="Avenir Book"/>
                          <a:ea typeface="Avenir Book"/>
                          <a:cs typeface="Avenir Book"/>
                          <a:sym typeface="Avenir Book"/>
                        </a:rPr>
                        <a:t>Publikácie v Braillovom písme </a:t>
                      </a:r>
                    </a:p>
                  </a:txBody>
                  <a:tcPr marL="50800" marR="50800" marT="50800" marB="50800" anchor="ctr" horzOverflow="overflow">
                    <a:gradFill flip="none" rotWithShape="1">
                      <a:gsLst>
                        <a:gs pos="0">
                          <a:schemeClr val="accent4"/>
                        </a:gs>
                        <a:gs pos="100000">
                          <a:schemeClr val="accent4">
                            <a:hueOff val="-193819"/>
                            <a:satOff val="-4458"/>
                            <a:lumOff val="-21157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FFFFFF"/>
                          </a:solidFill>
                          <a:latin typeface="Avenir Book"/>
                          <a:ea typeface="Avenir Book"/>
                          <a:cs typeface="Avenir Book"/>
                          <a:sym typeface="Avenir Book"/>
                        </a:rPr>
                        <a:t>41</a:t>
                      </a:r>
                    </a:p>
                  </a:txBody>
                  <a:tcPr marL="50800" marR="50800" marT="50800" marB="50800" anchor="ctr" horzOverflow="overflow">
                    <a:gradFill flip="none" rotWithShape="1">
                      <a:gsLst>
                        <a:gs pos="0">
                          <a:schemeClr val="accent3">
                            <a:lumOff val="5363"/>
                          </a:schemeClr>
                        </a:gs>
                        <a:gs pos="100000">
                          <a:schemeClr val="accent3">
                            <a:lumOff val="-9685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1241963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400">
                          <a:solidFill>
                            <a:srgbClr val="FFFFFF"/>
                          </a:solidFill>
                          <a:latin typeface="Avenir Book"/>
                          <a:ea typeface="Avenir Book"/>
                          <a:cs typeface="Avenir Book"/>
                          <a:sym typeface="Avenir Book"/>
                        </a:rPr>
                        <a:t>Publikácie v zvukovej podobe</a:t>
                      </a:r>
                    </a:p>
                  </a:txBody>
                  <a:tcPr marL="50800" marR="50800" marT="50800" marB="50800" anchor="ctr" horzOverflow="overflow">
                    <a:gradFill flip="none" rotWithShape="1">
                      <a:gsLst>
                        <a:gs pos="0">
                          <a:schemeClr val="accent4"/>
                        </a:gs>
                        <a:gs pos="100000">
                          <a:schemeClr val="accent4">
                            <a:hueOff val="-193819"/>
                            <a:satOff val="-4458"/>
                            <a:lumOff val="-21157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FFFFFF"/>
                          </a:solidFill>
                          <a:latin typeface="Avenir Book"/>
                          <a:ea typeface="Avenir Book"/>
                          <a:cs typeface="Avenir Book"/>
                          <a:sym typeface="Avenir Book"/>
                        </a:rPr>
                        <a:t>396</a:t>
                      </a:r>
                    </a:p>
                  </a:txBody>
                  <a:tcPr marL="50800" marR="50800" marT="50800" marB="50800" anchor="ctr" horzOverflow="overflow"/>
                </a:tc>
              </a:tr>
              <a:tr h="1241963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400">
                          <a:solidFill>
                            <a:srgbClr val="FFFFFF"/>
                          </a:solidFill>
                          <a:latin typeface="Avenir Book"/>
                          <a:ea typeface="Avenir Book"/>
                          <a:cs typeface="Avenir Book"/>
                          <a:sym typeface="Avenir Book"/>
                        </a:rPr>
                        <a:t>Vzdelávacie programy pre OZP</a:t>
                      </a:r>
                    </a:p>
                  </a:txBody>
                  <a:tcPr marL="50800" marR="50800" marT="50800" marB="50800" anchor="ctr" horzOverflow="overflow">
                    <a:gradFill flip="none" rotWithShape="1">
                      <a:gsLst>
                        <a:gs pos="0">
                          <a:schemeClr val="accent4"/>
                        </a:gs>
                        <a:gs pos="100000">
                          <a:schemeClr val="accent4">
                            <a:hueOff val="-193819"/>
                            <a:satOff val="-4458"/>
                            <a:lumOff val="-21157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FFFFFF"/>
                          </a:solidFill>
                          <a:latin typeface="Avenir Book"/>
                          <a:ea typeface="Avenir Book"/>
                          <a:cs typeface="Avenir Book"/>
                          <a:sym typeface="Avenir Book"/>
                        </a:rPr>
                        <a:t>24</a:t>
                      </a:r>
                    </a:p>
                  </a:txBody>
                  <a:tcPr marL="50800" marR="50800" marT="50800" marB="50800" anchor="ctr" horzOverflow="overflow">
                    <a:gradFill flip="none" rotWithShape="1">
                      <a:gsLst>
                        <a:gs pos="0">
                          <a:schemeClr val="accent3">
                            <a:lumOff val="5363"/>
                          </a:schemeClr>
                        </a:gs>
                        <a:gs pos="100000">
                          <a:schemeClr val="accent3">
                            <a:lumOff val="-9685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1241963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400">
                          <a:solidFill>
                            <a:srgbClr val="FFFFFF"/>
                          </a:solidFill>
                          <a:latin typeface="Avenir Book"/>
                          <a:ea typeface="Avenir Book"/>
                          <a:cs typeface="Avenir Book"/>
                          <a:sym typeface="Avenir Book"/>
                        </a:rPr>
                        <a:t>Zariadenia pre OZP</a:t>
                      </a:r>
                    </a:p>
                  </a:txBody>
                  <a:tcPr marL="50800" marR="50800" marT="50800" marB="50800" anchor="ctr" horzOverflow="overflow">
                    <a:gradFill flip="none" rotWithShape="1">
                      <a:gsLst>
                        <a:gs pos="0">
                          <a:schemeClr val="accent4"/>
                        </a:gs>
                        <a:gs pos="100000">
                          <a:schemeClr val="accent4">
                            <a:hueOff val="-193819"/>
                            <a:satOff val="-4458"/>
                            <a:lumOff val="-21157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FFFFFF"/>
                          </a:solidFill>
                          <a:latin typeface="Avenir Book"/>
                          <a:ea typeface="Avenir Book"/>
                          <a:cs typeface="Avenir Book"/>
                          <a:sym typeface="Avenir Book"/>
                        </a:rPr>
                        <a:t>101</a:t>
                      </a:r>
                    </a:p>
                  </a:txBody>
                  <a:tcPr marL="50800" marR="50800" marT="50800" marB="50800" anchor="ctr" horzOverflow="overflow"/>
                </a:tc>
              </a:tr>
              <a:tr h="1241963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400">
                          <a:solidFill>
                            <a:srgbClr val="FFFFFF"/>
                          </a:solidFill>
                          <a:latin typeface="Avenir Book"/>
                          <a:ea typeface="Avenir Book"/>
                          <a:cs typeface="Avenir Book"/>
                          <a:sym typeface="Avenir Book"/>
                        </a:rPr>
                        <a:t>Duchovní, ktorí ovládajú Braillovo písmo </a:t>
                      </a:r>
                    </a:p>
                  </a:txBody>
                  <a:tcPr marL="50800" marR="50800" marT="50800" marB="50800" anchor="ctr" horzOverflow="overflow">
                    <a:gradFill flip="none" rotWithShape="1">
                      <a:gsLst>
                        <a:gs pos="0">
                          <a:schemeClr val="accent4"/>
                        </a:gs>
                        <a:gs pos="100000">
                          <a:schemeClr val="accent4">
                            <a:hueOff val="-193819"/>
                            <a:satOff val="-4458"/>
                            <a:lumOff val="-21157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FFFFFF"/>
                          </a:solidFill>
                          <a:latin typeface="Avenir Book"/>
                          <a:ea typeface="Avenir Book"/>
                          <a:cs typeface="Avenir Book"/>
                          <a:sym typeface="Avenir Book"/>
                        </a:rPr>
                        <a:t>13/4 955</a:t>
                      </a:r>
                    </a:p>
                  </a:txBody>
                  <a:tcPr marL="50800" marR="50800" marT="50800" marB="50800" anchor="ctr" horzOverflow="overflow">
                    <a:blipFill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</a:tr>
              <a:tr h="1241963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400">
                          <a:solidFill>
                            <a:srgbClr val="FFFFFF"/>
                          </a:solidFill>
                          <a:latin typeface="Avenir Book"/>
                          <a:ea typeface="Avenir Book"/>
                          <a:cs typeface="Avenir Book"/>
                          <a:sym typeface="Avenir Book"/>
                        </a:rPr>
                        <a:t>Duchovní, ktorí ovládajú posunkový jazyk </a:t>
                      </a:r>
                    </a:p>
                  </a:txBody>
                  <a:tcPr marL="50800" marR="50800" marT="50800" marB="50800" anchor="ctr" horzOverflow="overflow">
                    <a:gradFill flip="none" rotWithShape="1">
                      <a:gsLst>
                        <a:gs pos="0">
                          <a:schemeClr val="accent4"/>
                        </a:gs>
                        <a:gs pos="100000">
                          <a:schemeClr val="accent4">
                            <a:hueOff val="-193819"/>
                            <a:satOff val="-4458"/>
                            <a:lumOff val="-21157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FFFFFF"/>
                          </a:solidFill>
                          <a:latin typeface="Avenir Book"/>
                          <a:ea typeface="Avenir Book"/>
                          <a:cs typeface="Avenir Book"/>
                          <a:sym typeface="Avenir Book"/>
                        </a:rPr>
                        <a:t>191/4 955</a:t>
                      </a:r>
                    </a:p>
                  </a:txBody>
                  <a:tcPr marL="50800" marR="50800" marT="50800" marB="50800" anchor="ctr" horzOverflow="overflow"/>
                </a:tc>
              </a:tr>
              <a:tr h="1241963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400">
                          <a:solidFill>
                            <a:srgbClr val="FFFFFF"/>
                          </a:solidFill>
                          <a:latin typeface="Avenir Book"/>
                          <a:ea typeface="Avenir Book"/>
                          <a:cs typeface="Avenir Book"/>
                          <a:sym typeface="Avenir Book"/>
                        </a:rPr>
                        <a:t>Duchovní so zdravotným postihnutím </a:t>
                      </a:r>
                    </a:p>
                  </a:txBody>
                  <a:tcPr marL="50800" marR="50800" marT="50800" marB="50800" anchor="ctr" horzOverflow="overflow">
                    <a:gradFill flip="none" rotWithShape="1">
                      <a:gsLst>
                        <a:gs pos="0">
                          <a:schemeClr val="accent4"/>
                        </a:gs>
                        <a:gs pos="100000">
                          <a:schemeClr val="accent4">
                            <a:hueOff val="-193819"/>
                            <a:satOff val="-4458"/>
                            <a:lumOff val="-21157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FFFFFF"/>
                          </a:solidFill>
                          <a:latin typeface="Avenir Book"/>
                          <a:ea typeface="Avenir Book"/>
                          <a:cs typeface="Avenir Book"/>
                          <a:sym typeface="Avenir Book"/>
                        </a:rPr>
                        <a:t>117/4 955</a:t>
                      </a:r>
                    </a:p>
                  </a:txBody>
                  <a:tcPr marL="50800" marR="50800" marT="50800" marB="50800" anchor="ctr" horzOverflow="overflow"/>
                </a:tc>
              </a:tr>
              <a:tr h="1241963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400">
                          <a:solidFill>
                            <a:srgbClr val="FFFFFF"/>
                          </a:solidFill>
                          <a:latin typeface="Avenir Book"/>
                          <a:ea typeface="Avenir Book"/>
                          <a:cs typeface="Avenir Book"/>
                          <a:sym typeface="Avenir Book"/>
                        </a:rPr>
                        <a:t>Študenti vzdelávacej inštitúcie so zdravotným postihnutím </a:t>
                      </a:r>
                    </a:p>
                  </a:txBody>
                  <a:tcPr marL="50800" marR="50800" marT="50800" marB="50800" anchor="ctr" horzOverflow="overflow">
                    <a:gradFill flip="none" rotWithShape="1">
                      <a:gsLst>
                        <a:gs pos="0">
                          <a:schemeClr val="accent4"/>
                        </a:gs>
                        <a:gs pos="100000">
                          <a:schemeClr val="accent4">
                            <a:hueOff val="-193819"/>
                            <a:satOff val="-4458"/>
                            <a:lumOff val="-21157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FFFFFF"/>
                          </a:solidFill>
                          <a:latin typeface="Avenir Book"/>
                          <a:ea typeface="Avenir Book"/>
                          <a:cs typeface="Avenir Book"/>
                          <a:sym typeface="Avenir Book"/>
                        </a:rPr>
                        <a:t>19</a:t>
                      </a:r>
                    </a:p>
                  </a:txBody>
                  <a:tcPr marL="50800" marR="50800" marT="50800" marB="50800" anchor="ctr" horzOverflow="overflow">
                    <a:blipFill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Informačná debarierizácia"/>
          <p:cNvSpPr txBox="1">
            <a:spLocks noGrp="1"/>
          </p:cNvSpPr>
          <p:nvPr>
            <p:ph type="title"/>
          </p:nvPr>
        </p:nvSpPr>
        <p:spPr>
          <a:xfrm>
            <a:off x="2314201" y="-256394"/>
            <a:ext cx="20815301" cy="2081517"/>
          </a:xfrm>
          <a:prstGeom prst="rect">
            <a:avLst/>
          </a:prstGeom>
        </p:spPr>
        <p:txBody>
          <a:bodyPr/>
          <a:lstStyle>
            <a:lvl1pPr>
              <a:defRPr sz="73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Informačná debarierizácia</a:t>
            </a:r>
          </a:p>
        </p:txBody>
      </p:sp>
      <p:sp>
        <p:nvSpPr>
          <p:cNvPr id="139" name="absencia vnútorných predpisov, noriem a strategických dokumentov…"/>
          <p:cNvSpPr txBox="1">
            <a:spLocks noGrp="1"/>
          </p:cNvSpPr>
          <p:nvPr>
            <p:ph type="body" sz="half" idx="1"/>
          </p:nvPr>
        </p:nvSpPr>
        <p:spPr>
          <a:xfrm>
            <a:off x="1546189" y="3955641"/>
            <a:ext cx="10007601" cy="8839201"/>
          </a:xfrm>
          <a:prstGeom prst="rect">
            <a:avLst/>
          </a:prstGeom>
        </p:spPr>
        <p:txBody>
          <a:bodyPr/>
          <a:lstStyle/>
          <a:p>
            <a:pPr marL="418845" indent="-418845" defTabSz="800735">
              <a:spcBef>
                <a:spcPts val="5100"/>
              </a:spcBef>
              <a:defRPr sz="4656">
                <a:latin typeface="Avenir Book"/>
                <a:ea typeface="Avenir Book"/>
                <a:cs typeface="Avenir Book"/>
                <a:sym typeface="Avenir Book"/>
              </a:defRPr>
            </a:pPr>
            <a:r>
              <a:t>absencia vnútorných predpisov, noriem a strategických dokumentov </a:t>
            </a:r>
          </a:p>
          <a:p>
            <a:pPr marL="418845" indent="-418845" defTabSz="800735">
              <a:spcBef>
                <a:spcPts val="5100"/>
              </a:spcBef>
              <a:defRPr sz="4656">
                <a:latin typeface="Avenir Book"/>
                <a:ea typeface="Avenir Book"/>
                <a:cs typeface="Avenir Book"/>
                <a:sym typeface="Avenir Book"/>
              </a:defRPr>
            </a:pPr>
            <a:r>
              <a:t>nedostatočná informovanosť o problematike </a:t>
            </a:r>
          </a:p>
          <a:p>
            <a:pPr marL="418845" indent="-418845" defTabSz="800735">
              <a:spcBef>
                <a:spcPts val="5100"/>
              </a:spcBef>
              <a:defRPr sz="4656">
                <a:latin typeface="Avenir Book"/>
                <a:ea typeface="Avenir Book"/>
                <a:cs typeface="Avenir Book"/>
                <a:sym typeface="Avenir Book"/>
              </a:defRPr>
            </a:pPr>
            <a:r>
              <a:t>nedostatočné zaškolenie duchovných </a:t>
            </a:r>
          </a:p>
          <a:p>
            <a:pPr marL="418845" indent="-418845" defTabSz="800735">
              <a:spcBef>
                <a:spcPts val="5100"/>
              </a:spcBef>
              <a:defRPr sz="4656">
                <a:latin typeface="Avenir Book"/>
                <a:ea typeface="Avenir Book"/>
                <a:cs typeface="Avenir Book"/>
                <a:sym typeface="Avenir Book"/>
              </a:defRPr>
            </a:pPr>
            <a:r>
              <a:t>nedostatok programov zo strany CaNS pre OZP </a:t>
            </a:r>
          </a:p>
        </p:txBody>
      </p:sp>
      <p:sp>
        <p:nvSpPr>
          <p:cNvPr id="140" name="vytvorenie vnútorných noriem…"/>
          <p:cNvSpPr txBox="1"/>
          <p:nvPr/>
        </p:nvSpPr>
        <p:spPr>
          <a:xfrm>
            <a:off x="12598400" y="3955641"/>
            <a:ext cx="10007600" cy="8839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pPr marL="418845" indent="-418845" algn="l" defTabSz="800735">
              <a:spcBef>
                <a:spcPts val="5100"/>
              </a:spcBef>
              <a:buSzPct val="75000"/>
              <a:buChar char="•"/>
              <a:defRPr sz="4559">
                <a:latin typeface="Avenir Book"/>
                <a:ea typeface="Avenir Book"/>
                <a:cs typeface="Avenir Book"/>
                <a:sym typeface="Avenir Book"/>
              </a:defRPr>
            </a:pPr>
            <a:r>
              <a:t>vytvorenie vnútorných noriem</a:t>
            </a:r>
          </a:p>
          <a:p>
            <a:pPr marL="418845" indent="-418845" algn="l" defTabSz="800735">
              <a:spcBef>
                <a:spcPts val="5100"/>
              </a:spcBef>
              <a:buSzPct val="75000"/>
              <a:buChar char="•"/>
              <a:defRPr sz="4559">
                <a:latin typeface="Avenir Book"/>
                <a:ea typeface="Avenir Book"/>
                <a:cs typeface="Avenir Book"/>
                <a:sym typeface="Avenir Book"/>
              </a:defRPr>
            </a:pPr>
            <a:r>
              <a:t>vzdelávanie duchovných aj veriacich o prístupe k OZP </a:t>
            </a:r>
          </a:p>
          <a:p>
            <a:pPr marL="418845" indent="-418845" algn="l" defTabSz="800735">
              <a:spcBef>
                <a:spcPts val="5100"/>
              </a:spcBef>
              <a:buSzPct val="75000"/>
              <a:buChar char="•"/>
              <a:defRPr sz="4559">
                <a:latin typeface="Avenir Book"/>
                <a:ea typeface="Avenir Book"/>
                <a:cs typeface="Avenir Book"/>
                <a:sym typeface="Avenir Book"/>
              </a:defRPr>
            </a:pPr>
            <a:r>
              <a:t>kurzy Braillovho písma alebo posunkového jazyka pre duchovných</a:t>
            </a:r>
          </a:p>
          <a:p>
            <a:pPr marL="418845" indent="-418845" algn="l" defTabSz="800735">
              <a:spcBef>
                <a:spcPts val="5100"/>
              </a:spcBef>
              <a:buSzPct val="75000"/>
              <a:buChar char="•"/>
              <a:defRPr sz="4559">
                <a:latin typeface="Avenir Book"/>
                <a:ea typeface="Avenir Book"/>
                <a:cs typeface="Avenir Book"/>
                <a:sym typeface="Avenir Book"/>
              </a:defRPr>
            </a:pPr>
            <a:endParaRPr/>
          </a:p>
        </p:txBody>
      </p:sp>
      <p:sp>
        <p:nvSpPr>
          <p:cNvPr id="141" name="Problémy"/>
          <p:cNvSpPr txBox="1"/>
          <p:nvPr/>
        </p:nvSpPr>
        <p:spPr>
          <a:xfrm>
            <a:off x="4077081" y="2239711"/>
            <a:ext cx="3049779" cy="1003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Problémy</a:t>
            </a:r>
          </a:p>
        </p:txBody>
      </p:sp>
      <p:sp>
        <p:nvSpPr>
          <p:cNvPr id="142" name="Riešenia"/>
          <p:cNvSpPr txBox="1"/>
          <p:nvPr/>
        </p:nvSpPr>
        <p:spPr>
          <a:xfrm>
            <a:off x="16180993" y="2239711"/>
            <a:ext cx="2842414" cy="1003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rPr>
                <a:latin typeface="Avenir Heavy"/>
                <a:ea typeface="Avenir Heavy"/>
                <a:cs typeface="Avenir Heavy"/>
                <a:sym typeface="Avenir Heavy"/>
              </a:rPr>
              <a:t>Riešenia</a:t>
            </a:r>
            <a:r>
              <a:t> 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Príklady dobrej praxe"/>
          <p:cNvSpPr txBox="1">
            <a:spLocks noGrp="1"/>
          </p:cNvSpPr>
          <p:nvPr>
            <p:ph type="title"/>
          </p:nvPr>
        </p:nvSpPr>
        <p:spPr>
          <a:xfrm>
            <a:off x="1585655" y="288956"/>
            <a:ext cx="20815301" cy="2164826"/>
          </a:xfrm>
          <a:prstGeom prst="rect">
            <a:avLst/>
          </a:prstGeom>
        </p:spPr>
        <p:txBody>
          <a:bodyPr/>
          <a:lstStyle>
            <a:lvl1pPr>
              <a:defRPr sz="70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Príklady dobrej praxe</a:t>
            </a:r>
          </a:p>
        </p:txBody>
      </p:sp>
      <p:sp>
        <p:nvSpPr>
          <p:cNvPr id="145" name="individuálny prístup"/>
          <p:cNvSpPr txBox="1"/>
          <p:nvPr/>
        </p:nvSpPr>
        <p:spPr>
          <a:xfrm>
            <a:off x="613100" y="2733715"/>
            <a:ext cx="7001663" cy="1003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marL="609600" indent="-609600" algn="l">
              <a:spcBef>
                <a:spcPts val="5900"/>
              </a:spcBef>
              <a:buSzPct val="75000"/>
              <a:buChar char="•"/>
              <a:defRPr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individuálny prístup </a:t>
            </a:r>
          </a:p>
        </p:txBody>
      </p:sp>
      <p:sp>
        <p:nvSpPr>
          <p:cNvPr id="146" name="CASD: „…vieme človeku s potrebou pomoci zabezpečiť pomoc pri vstupe, orientácii a presune v priestoroch nespĺňajúce kritériá bezbariérovosti. V prípade sluchovo a zrakovo postihnutých vieme vyjsť v ústrety. “"/>
          <p:cNvSpPr txBox="1"/>
          <p:nvPr/>
        </p:nvSpPr>
        <p:spPr>
          <a:xfrm>
            <a:off x="1460500" y="4374427"/>
            <a:ext cx="21365828" cy="193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3500">
                <a:latin typeface="Avenir Book"/>
                <a:ea typeface="Avenir Book"/>
                <a:cs typeface="Avenir Book"/>
                <a:sym typeface="Avenir Book"/>
              </a:defRPr>
            </a:pPr>
            <a:r>
              <a:t>CASD: </a:t>
            </a:r>
            <a:r>
              <a:rPr>
                <a:latin typeface="Avenir Book Oblique"/>
                <a:ea typeface="Avenir Book Oblique"/>
                <a:cs typeface="Avenir Book Oblique"/>
                <a:sym typeface="Avenir Book Oblique"/>
              </a:rPr>
              <a:t>„…vieme človeku s potrebou pomoci zabezpečiť pomoc pri vstupe, orientácii a presune v priestoroch nespĺňajúce kritériá bezbariérovosti. V prípade sluchovo a zrakovo postihnutých vieme vyjsť v ústrety.</a:t>
            </a:r>
            <a:r>
              <a:t> </a:t>
            </a:r>
            <a:r>
              <a:rPr>
                <a:latin typeface="Avenir Book Oblique"/>
                <a:ea typeface="Avenir Book Oblique"/>
                <a:cs typeface="Avenir Book Oblique"/>
                <a:sym typeface="Avenir Book Oblique"/>
              </a:rPr>
              <a:t>“</a:t>
            </a:r>
          </a:p>
        </p:txBody>
      </p:sp>
      <p:sp>
        <p:nvSpPr>
          <p:cNvPr id="147" name="SKC: „Ku každému veriacemu a klientovi pristupujeme individuálne. Ak má nejaké špecifické požiadavky na vstup do budovy, bohoslužobnej miestnosti, vieme mu vyhovieť.”"/>
          <p:cNvSpPr txBox="1"/>
          <p:nvPr/>
        </p:nvSpPr>
        <p:spPr>
          <a:xfrm>
            <a:off x="1460500" y="6650988"/>
            <a:ext cx="21365828" cy="132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3500">
                <a:latin typeface="Avenir Book"/>
                <a:ea typeface="Avenir Book"/>
                <a:cs typeface="Avenir Book"/>
                <a:sym typeface="Avenir Book"/>
              </a:defRPr>
            </a:pPr>
            <a:r>
              <a:t>SKC: </a:t>
            </a:r>
            <a:r>
              <a:rPr>
                <a:latin typeface="Avenir Book Oblique"/>
                <a:ea typeface="Avenir Book Oblique"/>
                <a:cs typeface="Avenir Book Oblique"/>
                <a:sym typeface="Avenir Book Oblique"/>
              </a:rPr>
              <a:t>„Ku každému veriacemu a klientovi pristupujeme individuálne. Ak má nejaké špecifické požiadavky na vstup do budovy, bohoslužobnej miestnosti, vieme mu vyhovieť.”</a:t>
            </a:r>
          </a:p>
        </p:txBody>
      </p:sp>
      <p:sp>
        <p:nvSpPr>
          <p:cNvPr id="148" name="RKC ZA: „Keď nemajú farské úrady bezbariérový prístup, všetky potrebné úkony vedia kňazi ústretovo vybaviť aj pred farským úradom, prípadne v kostole, alebo po dohode vedia prísť na dohodnuté stretnutie.“"/>
          <p:cNvSpPr txBox="1"/>
          <p:nvPr/>
        </p:nvSpPr>
        <p:spPr>
          <a:xfrm>
            <a:off x="1585656" y="8582952"/>
            <a:ext cx="20815299" cy="193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latin typeface="Avenir Book Oblique"/>
                <a:ea typeface="Avenir Book Oblique"/>
                <a:cs typeface="Avenir Book Oblique"/>
                <a:sym typeface="Avenir Book Oblique"/>
              </a:defRPr>
            </a:lvl1pPr>
          </a:lstStyle>
          <a:p>
            <a:r>
              <a:t>RKC ZA: „Keď nemajú farské úrady bezbariérový prístup, všetky potrebné úkony vedia kňazi ústretovo vybaviť aj pred farským úradom, prípadne v kostole, alebo po dohode vedia prísť na dohodnuté stretnutie.“</a:t>
            </a:r>
          </a:p>
        </p:txBody>
      </p:sp>
      <p:sp>
        <p:nvSpPr>
          <p:cNvPr id="149" name="RKC RV: „Jednotlivé žiadosti pre posúdenie prístupov hendikepovaných osôb k zapojeniu sa do cirkevného života sa vždy riešia individuálne a konkrétne zodpovedajúce príslušnej požiadavke v danej farnosti, vo väčšine prípadov s riadením poverenej osoby.”"/>
          <p:cNvSpPr txBox="1"/>
          <p:nvPr/>
        </p:nvSpPr>
        <p:spPr>
          <a:xfrm>
            <a:off x="1509086" y="10938874"/>
            <a:ext cx="21365828" cy="1701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3500"/>
            </a:pPr>
            <a:r>
              <a:t>RKC RV: </a:t>
            </a:r>
            <a:r>
              <a:rPr i="1">
                <a:latin typeface="Helvetica"/>
                <a:ea typeface="Helvetica"/>
                <a:cs typeface="Helvetica"/>
                <a:sym typeface="Helvetica"/>
              </a:rPr>
              <a:t>„Jednotlivé žiadosti pre posúdenie prístupov hendikepovaných osôb k zapojeniu sa do cirkevného života sa vždy riešia individuálne a konkrétne zodpovedajúce príslušnej požiadavke v danej farnosti, vo väčšine prípadov s riadením poverenej osoby.”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ECAV: „…vo veľkej miere využívame online prenosy, ktoré všetky sú aj v posunkovej reči, webové stránky ECAV, facebook, rádiové vysielanie a iné dostupné mediálne prostriedky.“"/>
          <p:cNvSpPr txBox="1"/>
          <p:nvPr/>
        </p:nvSpPr>
        <p:spPr>
          <a:xfrm>
            <a:off x="2113019" y="3367213"/>
            <a:ext cx="21312318" cy="2425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4500">
                <a:latin typeface="Avenir Book"/>
                <a:ea typeface="Avenir Book"/>
                <a:cs typeface="Avenir Book"/>
                <a:sym typeface="Avenir Book"/>
              </a:defRPr>
            </a:pPr>
            <a:r>
              <a:t>ECAV: </a:t>
            </a:r>
            <a:r>
              <a:rPr>
                <a:latin typeface="Avenir Book Oblique"/>
                <a:ea typeface="Avenir Book Oblique"/>
                <a:cs typeface="Avenir Book Oblique"/>
                <a:sym typeface="Avenir Book Oblique"/>
              </a:rPr>
              <a:t>„…vo veľkej miere využívame online prenosy, ktoré všetky sú aj v posunkovej reči, webové stránky ECAV, facebook, rádiové vysielanie a iné dostupné mediálne prostriedky.“</a:t>
            </a:r>
          </a:p>
        </p:txBody>
      </p:sp>
      <p:sp>
        <p:nvSpPr>
          <p:cNvPr id="152" name="Príklady dobrej praxe"/>
          <p:cNvSpPr txBox="1">
            <a:spLocks noGrp="1"/>
          </p:cNvSpPr>
          <p:nvPr>
            <p:ph type="title"/>
          </p:nvPr>
        </p:nvSpPr>
        <p:spPr>
          <a:xfrm>
            <a:off x="1585655" y="289700"/>
            <a:ext cx="20815301" cy="2164827"/>
          </a:xfrm>
          <a:prstGeom prst="rect">
            <a:avLst/>
          </a:prstGeom>
        </p:spPr>
        <p:txBody>
          <a:bodyPr/>
          <a:lstStyle>
            <a:lvl1pPr>
              <a:defRPr sz="70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Príklady dobrej praxe</a:t>
            </a:r>
          </a:p>
        </p:txBody>
      </p:sp>
      <p:sp>
        <p:nvSpPr>
          <p:cNvPr id="153" name="využívanie médií"/>
          <p:cNvSpPr txBox="1"/>
          <p:nvPr/>
        </p:nvSpPr>
        <p:spPr>
          <a:xfrm>
            <a:off x="1002931" y="2175580"/>
            <a:ext cx="5814925" cy="1003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marL="609600" indent="-609600" algn="l">
              <a:spcBef>
                <a:spcPts val="5900"/>
              </a:spcBef>
              <a:buSzPct val="75000"/>
              <a:buChar char="•"/>
              <a:defRPr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využívanie médií</a:t>
            </a:r>
          </a:p>
        </p:txBody>
      </p:sp>
      <p:sp>
        <p:nvSpPr>
          <p:cNvPr id="154" name="AC: „Z pohľadu elektronickej dostupnosti sa snažíme mať uľahčený prístup a viacero bohoslužieb vysielame naživo, preto v archíve aj pri online vysielaní sú tieto „služby“ dostupné pre širokú verejnosť.“"/>
          <p:cNvSpPr txBox="1"/>
          <p:nvPr/>
        </p:nvSpPr>
        <p:spPr>
          <a:xfrm>
            <a:off x="2134341" y="5981244"/>
            <a:ext cx="21269675" cy="2159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4500"/>
            </a:pPr>
            <a:r>
              <a:t>AC: </a:t>
            </a:r>
            <a:r>
              <a:rPr i="1">
                <a:latin typeface="Helvetica"/>
                <a:ea typeface="Helvetica"/>
                <a:cs typeface="Helvetica"/>
                <a:sym typeface="Helvetica"/>
              </a:rPr>
              <a:t>„Z pohľadu elektronickej dostupnosti sa snažíme mať uľahčený prístup a viacero bohoslužieb vysielame naživo, preto v archíve aj pri online vysielaní sú tieto „služby“ dostupné pre širokú verejnosť.“</a:t>
            </a:r>
          </a:p>
        </p:txBody>
      </p:sp>
      <p:sp>
        <p:nvSpPr>
          <p:cNvPr id="155" name="AC: „K osobám so zdravotným postihnutím sa snažíme pristupovať citlivo a zapájať ich do spoločnosti…“"/>
          <p:cNvSpPr txBox="1"/>
          <p:nvPr/>
        </p:nvSpPr>
        <p:spPr>
          <a:xfrm>
            <a:off x="2232921" y="10417641"/>
            <a:ext cx="20666902" cy="147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4500"/>
            </a:pPr>
            <a:r>
              <a:t>AC:</a:t>
            </a:r>
            <a:r>
              <a:rPr i="1">
                <a:latin typeface="Helvetica"/>
                <a:ea typeface="Helvetica"/>
                <a:cs typeface="Helvetica"/>
                <a:sym typeface="Helvetica"/>
              </a:rPr>
              <a:t> „K osobám so zdravotným postihnutím sa snažíme pristupovať citlivo a zapájať ich do spoločnosti…“</a:t>
            </a:r>
          </a:p>
        </p:txBody>
      </p:sp>
      <p:sp>
        <p:nvSpPr>
          <p:cNvPr id="156" name="citlivý prístup"/>
          <p:cNvSpPr txBox="1"/>
          <p:nvPr/>
        </p:nvSpPr>
        <p:spPr>
          <a:xfrm>
            <a:off x="1369453" y="8777293"/>
            <a:ext cx="5081881" cy="1003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marL="609600" indent="-609600" algn="l">
              <a:spcBef>
                <a:spcPts val="5900"/>
              </a:spcBef>
              <a:buSzPct val="75000"/>
              <a:buChar char="•"/>
              <a:defRPr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citlivý prístup 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Záver"/>
          <p:cNvSpPr txBox="1">
            <a:spLocks noGrp="1"/>
          </p:cNvSpPr>
          <p:nvPr>
            <p:ph type="title"/>
          </p:nvPr>
        </p:nvSpPr>
        <p:spPr>
          <a:xfrm>
            <a:off x="1784350" y="611219"/>
            <a:ext cx="20815300" cy="1992546"/>
          </a:xfrm>
          <a:prstGeom prst="rect">
            <a:avLst/>
          </a:prstGeom>
        </p:spPr>
        <p:txBody>
          <a:bodyPr/>
          <a:lstStyle/>
          <a:p>
            <a:r>
              <a:t>Záver</a:t>
            </a:r>
          </a:p>
        </p:txBody>
      </p:sp>
      <p:sp>
        <p:nvSpPr>
          <p:cNvPr id="159" name="historicky prvé mapovanie stavu debarierizácie v CaNS…"/>
          <p:cNvSpPr txBox="1">
            <a:spLocks noGrp="1"/>
          </p:cNvSpPr>
          <p:nvPr>
            <p:ph type="body" idx="1"/>
          </p:nvPr>
        </p:nvSpPr>
        <p:spPr>
          <a:xfrm>
            <a:off x="1784350" y="2929944"/>
            <a:ext cx="20815300" cy="8839201"/>
          </a:xfrm>
          <a:prstGeom prst="rect">
            <a:avLst/>
          </a:prstGeom>
        </p:spPr>
        <p:txBody>
          <a:bodyPr/>
          <a:lstStyle/>
          <a:p>
            <a:pPr marL="536447" indent="-536447" defTabSz="726440">
              <a:spcBef>
                <a:spcPts val="5100"/>
              </a:spcBef>
              <a:defRPr sz="4576"/>
            </a:pPr>
            <a:r>
              <a:t>historicky prvé mapovanie stavu debarierizácie v CaNS </a:t>
            </a:r>
          </a:p>
          <a:p>
            <a:pPr marL="536447" indent="-536447" defTabSz="726440">
              <a:spcBef>
                <a:spcPts val="5100"/>
              </a:spcBef>
              <a:defRPr sz="4576"/>
            </a:pPr>
            <a:r>
              <a:t>využite grantového programu MKSR: Kultúra znevýhodnených skupín </a:t>
            </a:r>
          </a:p>
          <a:p>
            <a:pPr marL="536447" indent="-536447" defTabSz="726440">
              <a:spcBef>
                <a:spcPts val="5100"/>
              </a:spcBef>
              <a:defRPr sz="4576"/>
            </a:pPr>
            <a:r>
              <a:t>podnet na zamyslenie pre CaNS</a:t>
            </a:r>
          </a:p>
          <a:p>
            <a:pPr marL="536447" indent="-536447" algn="ctr" defTabSz="726440">
              <a:spcBef>
                <a:spcPts val="5100"/>
              </a:spcBef>
              <a:defRPr sz="5280" b="1" i="1">
                <a:latin typeface="Helvetica"/>
                <a:ea typeface="Helvetica"/>
                <a:cs typeface="Helvetica"/>
                <a:sym typeface="Helvetica"/>
              </a:defRPr>
            </a:pPr>
            <a:r>
              <a:t>BJB: „ak mám byť úprimný, pre nás sú tie otázky podnetom na zamyslenie. Budeme o týchto veciach hovoriť s Radou cirkvi a následne na Konferencii delegátov zborov BJB (najvyšší orgán BJB) sa budeme snažiť motivovať jednotlivé zbory k tomu, aby urobili kroky smerom k debarierizácii. Takže ďakujeme ;).“</a:t>
            </a: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Ďakujeme za pozornosť"/>
          <p:cNvSpPr txBox="1">
            <a:spLocks noGrp="1"/>
          </p:cNvSpPr>
          <p:nvPr>
            <p:ph type="body" idx="22"/>
          </p:nvPr>
        </p:nvSpPr>
        <p:spPr>
          <a:xfrm>
            <a:off x="2149281" y="6000750"/>
            <a:ext cx="19621501" cy="952500"/>
          </a:xfrm>
          <a:prstGeom prst="rect">
            <a:avLst/>
          </a:prstGeom>
        </p:spPr>
        <p:txBody>
          <a:bodyPr/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Ďakujeme za pozornosť </a:t>
            </a:r>
          </a:p>
        </p:txBody>
      </p:sp>
      <p:pic>
        <p:nvPicPr>
          <p:cNvPr id="162" name="Obrázok" descr="Obrázok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710128" y="10734734"/>
            <a:ext cx="6229940" cy="267606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Gradient">
  <a:themeElements>
    <a:clrScheme name="Gradient">
      <a:dk1>
        <a:srgbClr val="FF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189B1A"/>
      </a:accent2>
      <a:accent3>
        <a:srgbClr val="008C91"/>
      </a:accent3>
      <a:accent4>
        <a:srgbClr val="5747C1"/>
      </a:accent4>
      <a:accent5>
        <a:srgbClr val="971817"/>
      </a:accent5>
      <a:accent6>
        <a:srgbClr val="BC8027"/>
      </a:accent6>
      <a:hlink>
        <a:srgbClr val="0000FF"/>
      </a:hlink>
      <a:folHlink>
        <a:srgbClr val="FF00FF"/>
      </a:folHlink>
    </a:clrScheme>
    <a:fontScheme name="Gradient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Gradien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r="18900000" rotWithShape="0">
              <a:srgbClr val="000000">
                <a:alpha val="80000"/>
              </a:srgbClr>
            </a:outerShdw>
          </a:effectLst>
        </a:effectStyle>
        <a:effectStyle>
          <a:effectLst>
            <a:outerShdw blurRad="76200" dir="18900000" rotWithShape="0">
              <a:srgbClr val="000000">
                <a:alpha val="80000"/>
              </a:srgbClr>
            </a:outerShdw>
          </a:effectLst>
        </a:effectStyle>
        <a:effectStyle>
          <a:effectLst>
            <a:outerShdw blurRad="76200" dir="18900000" rotWithShape="0">
              <a:srgbClr val="000000">
                <a:alpha val="8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chemeClr val="accent1"/>
            </a:gs>
            <a:gs pos="100000">
              <a:schemeClr val="accent1">
                <a:hueOff val="321133"/>
                <a:satOff val="-12043"/>
                <a:lumOff val="-7113"/>
              </a:schemeClr>
            </a:gs>
          </a:gsLst>
          <a:lin ang="5400000" scaled="0"/>
        </a:gradFill>
        <a:ln w="12700" cap="flat">
          <a:noFill/>
          <a:miter lim="400000"/>
        </a:ln>
        <a:effectLst>
          <a:outerShdw blurRad="76200" dir="18900000" rotWithShape="0">
            <a:srgbClr val="000000">
              <a:alpha val="8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25400" dist="23998" dir="2700000" rotWithShape="0">
                <a:srgbClr val="000000">
                  <a:alpha val="31034"/>
                </a:srgbClr>
              </a:outerShdw>
            </a:effectLst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Gradient">
  <a:themeElements>
    <a:clrScheme name="Gradient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189B1A"/>
      </a:accent2>
      <a:accent3>
        <a:srgbClr val="008C91"/>
      </a:accent3>
      <a:accent4>
        <a:srgbClr val="5747C1"/>
      </a:accent4>
      <a:accent5>
        <a:srgbClr val="971817"/>
      </a:accent5>
      <a:accent6>
        <a:srgbClr val="BC8027"/>
      </a:accent6>
      <a:hlink>
        <a:srgbClr val="0000FF"/>
      </a:hlink>
      <a:folHlink>
        <a:srgbClr val="FF00FF"/>
      </a:folHlink>
    </a:clrScheme>
    <a:fontScheme name="Gradient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Gradien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r="18900000" rotWithShape="0">
              <a:srgbClr val="000000">
                <a:alpha val="80000"/>
              </a:srgbClr>
            </a:outerShdw>
          </a:effectLst>
        </a:effectStyle>
        <a:effectStyle>
          <a:effectLst>
            <a:outerShdw blurRad="76200" dir="18900000" rotWithShape="0">
              <a:srgbClr val="000000">
                <a:alpha val="80000"/>
              </a:srgbClr>
            </a:outerShdw>
          </a:effectLst>
        </a:effectStyle>
        <a:effectStyle>
          <a:effectLst>
            <a:outerShdw blurRad="76200" dir="18900000" rotWithShape="0">
              <a:srgbClr val="000000">
                <a:alpha val="8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chemeClr val="accent1"/>
            </a:gs>
            <a:gs pos="100000">
              <a:schemeClr val="accent1">
                <a:hueOff val="321133"/>
                <a:satOff val="-12043"/>
                <a:lumOff val="-7113"/>
              </a:schemeClr>
            </a:gs>
          </a:gsLst>
          <a:lin ang="5400000" scaled="0"/>
        </a:gradFill>
        <a:ln w="12700" cap="flat">
          <a:noFill/>
          <a:miter lim="400000"/>
        </a:ln>
        <a:effectLst>
          <a:outerShdw blurRad="76200" dir="18900000" rotWithShape="0">
            <a:srgbClr val="000000">
              <a:alpha val="8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25400" dist="23998" dir="2700000" rotWithShape="0">
                <a:srgbClr val="000000">
                  <a:alpha val="31034"/>
                </a:srgbClr>
              </a:outerShdw>
            </a:effectLst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495</Words>
  <Application>Microsoft Office PowerPoint</Application>
  <PresentationFormat>Vlastná</PresentationFormat>
  <Paragraphs>70</Paragraphs>
  <Slides>10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7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10</vt:i4>
      </vt:variant>
    </vt:vector>
  </HeadingPairs>
  <TitlesOfParts>
    <vt:vector size="18" baseType="lpstr">
      <vt:lpstr>Avenir Book</vt:lpstr>
      <vt:lpstr>Avenir Book Oblique</vt:lpstr>
      <vt:lpstr>Avenir Heavy</vt:lpstr>
      <vt:lpstr>Calibri</vt:lpstr>
      <vt:lpstr>Helvetica</vt:lpstr>
      <vt:lpstr>Helvetica Light</vt:lpstr>
      <vt:lpstr>Helvetica Neue</vt:lpstr>
      <vt:lpstr>Gradient</vt:lpstr>
      <vt:lpstr>Analýza stavu debarierizácie v cirkvách a náboženských spoločnostiach na Slovensku  </vt:lpstr>
      <vt:lpstr>Dotazník o debarierizácii</vt:lpstr>
      <vt:lpstr>Fyzická debarierizácia</vt:lpstr>
      <vt:lpstr>Fyzická debarierizácia</vt:lpstr>
      <vt:lpstr>Informačná debarierizácia </vt:lpstr>
      <vt:lpstr>Informačná debarierizácia</vt:lpstr>
      <vt:lpstr>Príklady dobrej praxe</vt:lpstr>
      <vt:lpstr>Príklady dobrej praxe</vt:lpstr>
      <vt:lpstr>Záver</vt:lpstr>
      <vt:lpstr>Prezentácia programu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Analýza stavu debarierizácie v cirkvách a náboženských spoločnostiach na Slovensku</dc:title>
  <dc:creator>HP</dc:creator>
  <cp:lastModifiedBy>HP</cp:lastModifiedBy>
  <cp:revision>2</cp:revision>
  <dcterms:modified xsi:type="dcterms:W3CDTF">2022-05-23T06:46:53Z</dcterms:modified>
</cp:coreProperties>
</file>