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322" r:id="rId3"/>
    <p:sldId id="603" r:id="rId4"/>
    <p:sldId id="604" r:id="rId5"/>
    <p:sldId id="533" r:id="rId6"/>
    <p:sldId id="602" r:id="rId7"/>
    <p:sldId id="605" r:id="rId8"/>
    <p:sldId id="607" r:id="rId9"/>
    <p:sldId id="608" r:id="rId10"/>
    <p:sldId id="609" r:id="rId11"/>
    <p:sldId id="610" r:id="rId12"/>
    <p:sldId id="611" r:id="rId13"/>
    <p:sldId id="437" r:id="rId14"/>
  </p:sldIdLst>
  <p:sldSz cx="9144000" cy="6858000" type="screen4x3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Predvolená sekcia" id="{E28A5BFF-852F-457C-BA2E-297CD554CABE}">
          <p14:sldIdLst>
            <p14:sldId id="257"/>
            <p14:sldId id="322"/>
            <p14:sldId id="603"/>
            <p14:sldId id="604"/>
            <p14:sldId id="533"/>
            <p14:sldId id="602"/>
            <p14:sldId id="605"/>
            <p14:sldId id="607"/>
            <p14:sldId id="608"/>
            <p14:sldId id="609"/>
            <p14:sldId id="610"/>
            <p14:sldId id="611"/>
            <p14:sldId id="437"/>
          </p14:sldIdLst>
        </p14:section>
        <p14:section name="Sekcia bez názvu" id="{C373B81E-75D6-4F31-A8CF-BDCAF697DF4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brovodsky Mario" initials="DM" lastIdx="1" clrIdx="0">
    <p:extLst>
      <p:ext uri="{19B8F6BF-5375-455C-9EA6-DF929625EA0E}">
        <p15:presenceInfo xmlns:p15="http://schemas.microsoft.com/office/powerpoint/2012/main" userId="S-1-5-21-583907252-299502267-1801674531-7760" providerId="AD"/>
      </p:ext>
    </p:extLst>
  </p:cmAuthor>
  <p:cmAuthor id="2" name="Mário Dobrovodský" initials="MD" lastIdx="4" clrIdx="1">
    <p:extLst>
      <p:ext uri="{19B8F6BF-5375-455C-9EA6-DF929625EA0E}">
        <p15:presenceInfo xmlns:p15="http://schemas.microsoft.com/office/powerpoint/2012/main" userId="Mário Dobrovodský" providerId="None"/>
      </p:ext>
    </p:extLst>
  </p:cmAuthor>
  <p:cmAuthor id="3" name="Tatiana Rosová" initials="TR" lastIdx="2" clrIdx="2">
    <p:extLst>
      <p:ext uri="{19B8F6BF-5375-455C-9EA6-DF929625EA0E}">
        <p15:presenceInfo xmlns:p15="http://schemas.microsoft.com/office/powerpoint/2012/main" userId="S::tatiana.rosova@actly.sk::9bb72463-0f21-4cd9-8319-b0a7126259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333CC"/>
    <a:srgbClr val="FF0000"/>
    <a:srgbClr val="000066"/>
    <a:srgbClr val="0000FF"/>
    <a:srgbClr val="CC99FF"/>
    <a:srgbClr val="CC00FF"/>
    <a:srgbClr val="00CC00"/>
    <a:srgbClr val="00FF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94660"/>
  </p:normalViewPr>
  <p:slideViewPr>
    <p:cSldViewPr>
      <p:cViewPr varScale="1">
        <p:scale>
          <a:sx n="89" d="100"/>
          <a:sy n="89" d="100"/>
        </p:scale>
        <p:origin x="1579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mario\Pasportiz&#225;cia\Pasport%202020\Tabulky_triedenia%20(2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mario\Pasportiz&#225;cia\Pasport%202020\Tabulky_triedenia%20(2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tiana\Desktop\Debarieriz&#225;cia\Tabulky_frekvencie%20(1)%20(2)%20+grafy%20&#8211;%20k&#243;pi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080939535335865"/>
          <c:y val="1.186769045531229E-2"/>
          <c:w val="0.49398576206818257"/>
          <c:h val="0.966189590301248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'Q1'!$B$1</c:f>
              <c:strCache>
                <c:ptCount val="1"/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3C1-4983-A1DD-8582C4C7D0CE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23C1-4983-A1DD-8582C4C7D0CE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23C1-4983-A1DD-8582C4C7D0CE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23C1-4983-A1DD-8582C4C7D0CE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23C1-4983-A1DD-8582C4C7D0CE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23C1-4983-A1DD-8582C4C7D0CE}"/>
              </c:ext>
            </c:extLst>
          </c:dPt>
          <c:dPt>
            <c:idx val="2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23C1-4983-A1DD-8582C4C7D0CE}"/>
              </c:ext>
            </c:extLst>
          </c:dPt>
          <c:dPt>
            <c:idx val="2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E-23C1-4983-A1DD-8582C4C7D0CE}"/>
              </c:ext>
            </c:extLst>
          </c:dPt>
          <c:dPt>
            <c:idx val="2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23C1-4983-A1DD-8582C4C7D0C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'Q1'!$A$2:$A$12</c:f>
              <c:strCache>
                <c:ptCount val="11"/>
                <c:pt idx="0">
                  <c:v>zariadenie umožňujúce občerstvenie len pri kultúrnych podujatiach</c:v>
                </c:pt>
                <c:pt idx="1">
                  <c:v>kapacitne vyhovujúce WC, umyvárky - sprcha</c:v>
                </c:pt>
                <c:pt idx="2">
                  <c:v>internetové pripojenie objektu</c:v>
                </c:pt>
                <c:pt idx="3">
                  <c:v>kapacitne vyhovujúce parkovanie pre verejnosť</c:v>
                </c:pt>
                <c:pt idx="4">
                  <c:v>prvky, zariadenia alebo opatrenia zabezpečujúce bezbariérový prístup</c:v>
                </c:pt>
                <c:pt idx="5">
                  <c:v>kapacitne vyhovujúca šatňa pre účinkujúcich</c:v>
                </c:pt>
                <c:pt idx="6">
                  <c:v>dostupnosť objektu pre techniku a vybavenie účinkujúcich</c:v>
                </c:pt>
                <c:pt idx="7">
                  <c:v>internetové pripojenie pre verejnosť</c:v>
                </c:pt>
                <c:pt idx="8">
                  <c:v>kapacitne vyhovujúca šatňa pre divákov</c:v>
                </c:pt>
                <c:pt idx="9">
                  <c:v>autopark</c:v>
                </c:pt>
                <c:pt idx="10">
                  <c:v>stále reštauračné alebo kaviarenské zariadenie</c:v>
                </c:pt>
              </c:strCache>
            </c:strRef>
          </c:cat>
          <c:val>
            <c:numRef>
              <c:f>'Q1'!$B$2:$B$12</c:f>
              <c:numCache>
                <c:formatCode>0</c:formatCode>
                <c:ptCount val="11"/>
                <c:pt idx="0">
                  <c:v>74.313186813186817</c:v>
                </c:pt>
                <c:pt idx="1">
                  <c:v>65.453296703296701</c:v>
                </c:pt>
                <c:pt idx="2">
                  <c:v>63.118131868131869</c:v>
                </c:pt>
                <c:pt idx="3">
                  <c:v>52.747252747252752</c:v>
                </c:pt>
                <c:pt idx="4">
                  <c:v>42.170329670329672</c:v>
                </c:pt>
                <c:pt idx="5">
                  <c:v>38.942307692307693</c:v>
                </c:pt>
                <c:pt idx="6">
                  <c:v>37.22527472527473</c:v>
                </c:pt>
                <c:pt idx="7">
                  <c:v>31.25</c:v>
                </c:pt>
                <c:pt idx="8">
                  <c:v>29.258241758241759</c:v>
                </c:pt>
                <c:pt idx="9">
                  <c:v>7.7609890109890109</c:v>
                </c:pt>
                <c:pt idx="10">
                  <c:v>5.3571428571428568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23C1-4983-A1DD-8582C4C7D0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3"/>
        <c:overlap val="-20"/>
        <c:axId val="-9367936"/>
        <c:axId val="-9375552"/>
      </c:barChart>
      <c:catAx>
        <c:axId val="-93679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pPr>
            <a:endParaRPr lang="sk-SK"/>
          </a:p>
        </c:txPr>
        <c:crossAx val="-9375552"/>
        <c:crosses val="autoZero"/>
        <c:auto val="1"/>
        <c:lblAlgn val="ctr"/>
        <c:lblOffset val="100"/>
        <c:noMultiLvlLbl val="0"/>
      </c:catAx>
      <c:valAx>
        <c:axId val="-9375552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-936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rgbClr val="000000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pPr>
      <a:endParaRPr lang="sk-SK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0-4937-8ED7-FA3F7A32F489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Hárok29!$A$38:$A$46</c:f>
              <c:strCache>
                <c:ptCount val="9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BB</c:v>
                </c:pt>
                <c:pt idx="5">
                  <c:v>ZA</c:v>
                </c:pt>
                <c:pt idx="6">
                  <c:v>PO</c:v>
                </c:pt>
                <c:pt idx="7">
                  <c:v>KE</c:v>
                </c:pt>
                <c:pt idx="8">
                  <c:v>Priemer</c:v>
                </c:pt>
              </c:strCache>
            </c:strRef>
          </c:cat>
          <c:val>
            <c:numRef>
              <c:f>Hárok29!$B$38:$B$46</c:f>
              <c:numCache>
                <c:formatCode>###0.0%</c:formatCode>
                <c:ptCount val="9"/>
                <c:pt idx="0">
                  <c:v>0.76086956521739135</c:v>
                </c:pt>
                <c:pt idx="1">
                  <c:v>0.60185185185185186</c:v>
                </c:pt>
                <c:pt idx="2">
                  <c:v>0.31386861313868614</c:v>
                </c:pt>
                <c:pt idx="3">
                  <c:v>0.52777777777777779</c:v>
                </c:pt>
                <c:pt idx="4">
                  <c:v>0.30737704918032788</c:v>
                </c:pt>
                <c:pt idx="5">
                  <c:v>0.44785276073619634</c:v>
                </c:pt>
                <c:pt idx="6">
                  <c:v>0.4024767801857585</c:v>
                </c:pt>
                <c:pt idx="7">
                  <c:v>0.36073059360730592</c:v>
                </c:pt>
                <c:pt idx="8">
                  <c:v>0.42200000000000004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40-4937-8ED7-FA3F7A32F4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-9375008"/>
        <c:axId val="-9374464"/>
      </c:barChart>
      <c:catAx>
        <c:axId val="-937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9374464"/>
        <c:crosses val="autoZero"/>
        <c:auto val="1"/>
        <c:lblAlgn val="ctr"/>
        <c:lblOffset val="100"/>
        <c:noMultiLvlLbl val="0"/>
      </c:catAx>
      <c:valAx>
        <c:axId val="-9374464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-937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720626631853787E-2"/>
          <c:y val="0.17190132531733379"/>
          <c:w val="0.94255874673629247"/>
          <c:h val="0.5893356375275347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1-4901-AFEE-389F07FDCB2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Hárok29!$A$48:$A$54</c:f>
              <c:strCache>
                <c:ptCount val="7"/>
                <c:pt idx="0">
                  <c:v>do 499</c:v>
                </c:pt>
                <c:pt idx="1">
                  <c:v>500 – 999</c:v>
                </c:pt>
                <c:pt idx="2">
                  <c:v>1 000 – 4 999</c:v>
                </c:pt>
                <c:pt idx="3">
                  <c:v>5 000 – 19 999</c:v>
                </c:pt>
                <c:pt idx="4">
                  <c:v>20 000 – 49 999</c:v>
                </c:pt>
                <c:pt idx="5">
                  <c:v>50 000 +</c:v>
                </c:pt>
                <c:pt idx="6">
                  <c:v>Priemer</c:v>
                </c:pt>
              </c:strCache>
            </c:strRef>
          </c:cat>
          <c:val>
            <c:numRef>
              <c:f>Hárok29!$B$48:$B$54</c:f>
              <c:numCache>
                <c:formatCode>###0.0%</c:formatCode>
                <c:ptCount val="7"/>
                <c:pt idx="0">
                  <c:v>0.30353817504655495</c:v>
                </c:pt>
                <c:pt idx="1">
                  <c:v>0.39548022598870053</c:v>
                </c:pt>
                <c:pt idx="2">
                  <c:v>0.52850877192982459</c:v>
                </c:pt>
                <c:pt idx="3">
                  <c:v>0.57534246575342463</c:v>
                </c:pt>
                <c:pt idx="4">
                  <c:v>0.76190476190476186</c:v>
                </c:pt>
                <c:pt idx="5">
                  <c:v>0.8</c:v>
                </c:pt>
                <c:pt idx="6">
                  <c:v>0.42200000000000004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C1-4901-AFEE-389F07FDCB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27"/>
        <c:axId val="-9373376"/>
        <c:axId val="-2079741408"/>
      </c:barChart>
      <c:catAx>
        <c:axId val="-937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41408"/>
        <c:crosses val="autoZero"/>
        <c:auto val="1"/>
        <c:lblAlgn val="ctr"/>
        <c:lblOffset val="100"/>
        <c:noMultiLvlLbl val="0"/>
      </c:catAx>
      <c:valAx>
        <c:axId val="-207974140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-937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805998912298125"/>
          <c:y val="2.4563833176270179E-2"/>
          <c:w val="0.50519186854325326"/>
          <c:h val="0.966189590301248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'Q1'!$B$1</c:f>
              <c:strCache>
                <c:ptCount val="1"/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77E-45E4-BCD2-060A6E410964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777E-45E4-BCD2-060A6E410964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77E-45E4-BCD2-060A6E410964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777E-45E4-BCD2-060A6E410964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777E-45E4-BCD2-060A6E410964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777E-45E4-BCD2-060A6E410964}"/>
              </c:ext>
            </c:extLst>
          </c:dPt>
          <c:dPt>
            <c:idx val="2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777E-45E4-BCD2-060A6E410964}"/>
              </c:ext>
            </c:extLst>
          </c:dPt>
          <c:dPt>
            <c:idx val="2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777E-45E4-BCD2-060A6E410964}"/>
              </c:ext>
            </c:extLst>
          </c:dPt>
          <c:dPt>
            <c:idx val="2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777E-45E4-BCD2-060A6E41096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'Q1'!$A$2:$A$9</c:f>
              <c:strCache>
                <c:ptCount val="8"/>
                <c:pt idx="0">
                  <c:v>bezbariérový alebo osobitný vstup do objektu/budovy</c:v>
                </c:pt>
                <c:pt idx="1">
                  <c:v>bezbariérové prahy/priechody medzi miestnosťami v budove</c:v>
                </c:pt>
                <c:pt idx="2">
                  <c:v>bezbariérový prístup k budove/objektu</c:v>
                </c:pt>
                <c:pt idx="3">
                  <c:v>hygienické zariadenie vyhradené pre OZP</c:v>
                </c:pt>
                <c:pt idx="4">
                  <c:v>bezbariérové riešenie pri prekonávaní schodov</c:v>
                </c:pt>
                <c:pt idx="5">
                  <c:v>vyhradené parkovacie miesta pre OZP, ak je k dispozícii parkovisko</c:v>
                </c:pt>
                <c:pt idx="6">
                  <c:v>vyhradené miesta v interiéri pre OZP, najmä pre osoby používajúce invalidný vozík</c:v>
                </c:pt>
                <c:pt idx="7">
                  <c:v>výťah prispôsobený osobám s telesným alebo zrakovým postihnutím</c:v>
                </c:pt>
              </c:strCache>
            </c:strRef>
          </c:cat>
          <c:val>
            <c:numRef>
              <c:f>'Q1'!$B$2:$B$9</c:f>
              <c:numCache>
                <c:formatCode>0</c:formatCode>
                <c:ptCount val="8"/>
                <c:pt idx="0">
                  <c:v>87.133550488599354</c:v>
                </c:pt>
                <c:pt idx="1">
                  <c:v>53.583061889250814</c:v>
                </c:pt>
                <c:pt idx="2">
                  <c:v>37.133550488599347</c:v>
                </c:pt>
                <c:pt idx="3">
                  <c:v>30.944625407166125</c:v>
                </c:pt>
                <c:pt idx="4">
                  <c:v>26.384364820846905</c:v>
                </c:pt>
                <c:pt idx="5">
                  <c:v>18.241042345276874</c:v>
                </c:pt>
                <c:pt idx="6">
                  <c:v>15.146579804560261</c:v>
                </c:pt>
                <c:pt idx="7">
                  <c:v>3.2573289902280131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777E-45E4-BCD2-060A6E4109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0"/>
        <c:axId val="-2079746848"/>
        <c:axId val="-2079742496"/>
      </c:barChart>
      <c:catAx>
        <c:axId val="-20797468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pPr>
            <a:endParaRPr lang="sk-SK"/>
          </a:p>
        </c:txPr>
        <c:crossAx val="-2079742496"/>
        <c:crosses val="autoZero"/>
        <c:auto val="1"/>
        <c:lblAlgn val="ctr"/>
        <c:lblOffset val="100"/>
        <c:noMultiLvlLbl val="0"/>
      </c:catAx>
      <c:valAx>
        <c:axId val="-2079742496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-207974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rgbClr val="000000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pPr>
      <a:endParaRPr lang="sk-S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Hárok4!$A$20:$A$25</c:f>
              <c:strCache>
                <c:ptCount val="6"/>
                <c:pt idx="0">
                  <c:v>1 prvok</c:v>
                </c:pt>
                <c:pt idx="1">
                  <c:v>2 prvky</c:v>
                </c:pt>
                <c:pt idx="2">
                  <c:v>3 prvky</c:v>
                </c:pt>
                <c:pt idx="3">
                  <c:v>4 prvky</c:v>
                </c:pt>
                <c:pt idx="4">
                  <c:v>5 prvkov</c:v>
                </c:pt>
                <c:pt idx="5">
                  <c:v>6 a viac prvkov</c:v>
                </c:pt>
              </c:strCache>
            </c:strRef>
          </c:cat>
          <c:val>
            <c:numRef>
              <c:f>Hárok4!$C$20:$C$25</c:f>
              <c:numCache>
                <c:formatCode>0</c:formatCode>
                <c:ptCount val="6"/>
                <c:pt idx="0">
                  <c:v>19.047619047619047</c:v>
                </c:pt>
                <c:pt idx="1">
                  <c:v>29.251700680272108</c:v>
                </c:pt>
                <c:pt idx="2">
                  <c:v>22.448979591836736</c:v>
                </c:pt>
                <c:pt idx="3">
                  <c:v>15.306122448979592</c:v>
                </c:pt>
                <c:pt idx="4">
                  <c:v>8.6734693877551017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FC-48C5-A986-C9F7D73386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9745216"/>
        <c:axId val="-2079754464"/>
      </c:barChart>
      <c:catAx>
        <c:axId val="-207974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54464"/>
        <c:crosses val="autoZero"/>
        <c:auto val="1"/>
        <c:lblAlgn val="ctr"/>
        <c:lblOffset val="100"/>
        <c:noMultiLvlLbl val="0"/>
      </c:catAx>
      <c:valAx>
        <c:axId val="-2079754464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-207974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 dirty="0" err="1">
                <a:solidFill>
                  <a:srgbClr val="002060"/>
                </a:solidFill>
              </a:rPr>
              <a:t>priemerný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počet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bezbariérových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prvkov</a:t>
            </a:r>
            <a:r>
              <a:rPr lang="sk-SK" sz="1200" baseline="0" dirty="0">
                <a:solidFill>
                  <a:srgbClr val="002060"/>
                </a:solidFill>
              </a:rPr>
              <a:t> (podľa veľkosti sídla)</a:t>
            </a:r>
            <a:endParaRPr lang="en-US" sz="1200" baseline="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5214177329396325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Hárok6!$B$18</c:f>
              <c:strCache>
                <c:ptCount val="1"/>
                <c:pt idx="0">
                  <c:v>priemerný počet bezbariérových prvkov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Hárok6!$A$19:$A$24</c:f>
              <c:strCache>
                <c:ptCount val="6"/>
                <c:pt idx="0">
                  <c:v>do 499</c:v>
                </c:pt>
                <c:pt idx="1">
                  <c:v>500 – 999</c:v>
                </c:pt>
                <c:pt idx="2">
                  <c:v>1 000 – 4 999</c:v>
                </c:pt>
                <c:pt idx="3">
                  <c:v>5 000 – 19 999</c:v>
                </c:pt>
                <c:pt idx="4">
                  <c:v>20 000 – 49 999</c:v>
                </c:pt>
                <c:pt idx="5">
                  <c:v>50 000 +</c:v>
                </c:pt>
              </c:strCache>
            </c:strRef>
          </c:cat>
          <c:val>
            <c:numRef>
              <c:f>Hárok6!$B$19:$B$24</c:f>
              <c:numCache>
                <c:formatCode>0.00</c:formatCode>
                <c:ptCount val="6"/>
                <c:pt idx="0">
                  <c:v>2.4300000000000002</c:v>
                </c:pt>
                <c:pt idx="1">
                  <c:v>2.72</c:v>
                </c:pt>
                <c:pt idx="2">
                  <c:v>2.82</c:v>
                </c:pt>
                <c:pt idx="3">
                  <c:v>3.01</c:v>
                </c:pt>
                <c:pt idx="4">
                  <c:v>4.5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E9-48CE-BC41-676FD71D02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9744672"/>
        <c:axId val="-2079743584"/>
      </c:barChart>
      <c:catAx>
        <c:axId val="-207974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43584"/>
        <c:crosses val="autoZero"/>
        <c:auto val="1"/>
        <c:lblAlgn val="ctr"/>
        <c:lblOffset val="100"/>
        <c:noMultiLvlLbl val="0"/>
      </c:catAx>
      <c:valAx>
        <c:axId val="-2079743584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-20797446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 dirty="0" err="1">
                <a:solidFill>
                  <a:srgbClr val="002060"/>
                </a:solidFill>
              </a:rPr>
              <a:t>priemerný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počet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bezbariérových</a:t>
            </a:r>
            <a:r>
              <a:rPr lang="en-US" sz="1200" baseline="0" dirty="0">
                <a:solidFill>
                  <a:srgbClr val="002060"/>
                </a:solidFill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</a:rPr>
              <a:t>prvkov</a:t>
            </a:r>
            <a:r>
              <a:rPr lang="sk-SK" sz="1200" baseline="0" dirty="0">
                <a:solidFill>
                  <a:srgbClr val="002060"/>
                </a:solidFill>
              </a:rPr>
              <a:t> (podľa krajov)</a:t>
            </a:r>
            <a:endParaRPr lang="en-US" sz="1200" baseline="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Hárok6!$B$1</c:f>
              <c:strCache>
                <c:ptCount val="1"/>
                <c:pt idx="0">
                  <c:v>priemerný počet bezbariérových prvkov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Hárok6!$A$2:$A$9</c:f>
              <c:strCache>
                <c:ptCount val="8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ZA</c:v>
                </c:pt>
                <c:pt idx="5">
                  <c:v>BB</c:v>
                </c:pt>
                <c:pt idx="6">
                  <c:v>PO</c:v>
                </c:pt>
                <c:pt idx="7">
                  <c:v>KE</c:v>
                </c:pt>
              </c:strCache>
            </c:strRef>
          </c:cat>
          <c:val>
            <c:numRef>
              <c:f>Hárok6!$B$2:$B$9</c:f>
              <c:numCache>
                <c:formatCode>0.00</c:formatCode>
                <c:ptCount val="8"/>
                <c:pt idx="0">
                  <c:v>3.26</c:v>
                </c:pt>
                <c:pt idx="1">
                  <c:v>3.22</c:v>
                </c:pt>
                <c:pt idx="2">
                  <c:v>2.6</c:v>
                </c:pt>
                <c:pt idx="3">
                  <c:v>2.69</c:v>
                </c:pt>
                <c:pt idx="4">
                  <c:v>2.4900000000000002</c:v>
                </c:pt>
                <c:pt idx="5">
                  <c:v>2.89</c:v>
                </c:pt>
                <c:pt idx="6">
                  <c:v>2.7</c:v>
                </c:pt>
                <c:pt idx="7">
                  <c:v>2.88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74-4050-935F-9BA7F1F2E7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9741952"/>
        <c:axId val="-2079743040"/>
      </c:barChart>
      <c:catAx>
        <c:axId val="-207974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43040"/>
        <c:crosses val="autoZero"/>
        <c:auto val="1"/>
        <c:lblAlgn val="ctr"/>
        <c:lblOffset val="100"/>
        <c:noMultiLvlLbl val="0"/>
      </c:catAx>
      <c:valAx>
        <c:axId val="-207974304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-20797419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baseline="0" dirty="0">
                <a:solidFill>
                  <a:srgbClr val="002060"/>
                </a:solidFill>
              </a:rPr>
              <a:t>Rok postavenia/dokončenia budovy domu kultúry</a:t>
            </a:r>
            <a:endParaRPr lang="en-US" baseline="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4.0945124914941185E-2"/>
          <c:y val="6.66666666666666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Hárok6!$B$34</c:f>
              <c:strCache>
                <c:ptCount val="1"/>
                <c:pt idx="0">
                  <c:v>DK má bezbariérové prvky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Hárok6!$A$35:$A$39</c:f>
              <c:strCache>
                <c:ptCount val="5"/>
                <c:pt idx="0">
                  <c:v>do roku 1950</c:v>
                </c:pt>
                <c:pt idx="1">
                  <c:v>v rokoch 1950 - 1990</c:v>
                </c:pt>
                <c:pt idx="2">
                  <c:v>v rokoch 1991 - 2000</c:v>
                </c:pt>
                <c:pt idx="3">
                  <c:v>v rokoch 2001 - 2010</c:v>
                </c:pt>
                <c:pt idx="4">
                  <c:v>po roku 2010</c:v>
                </c:pt>
              </c:strCache>
            </c:strRef>
          </c:cat>
          <c:val>
            <c:numRef>
              <c:f>Hárok6!$B$35:$B$39</c:f>
              <c:numCache>
                <c:formatCode>General</c:formatCode>
                <c:ptCount val="5"/>
                <c:pt idx="0">
                  <c:v>32</c:v>
                </c:pt>
                <c:pt idx="1">
                  <c:v>41</c:v>
                </c:pt>
                <c:pt idx="2">
                  <c:v>51</c:v>
                </c:pt>
                <c:pt idx="3">
                  <c:v>70</c:v>
                </c:pt>
                <c:pt idx="4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FB-4294-B6CA-C2491CED19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9753920"/>
        <c:axId val="-2079752832"/>
      </c:barChart>
      <c:catAx>
        <c:axId val="-207975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52832"/>
        <c:crosses val="autoZero"/>
        <c:auto val="1"/>
        <c:lblAlgn val="ctr"/>
        <c:lblOffset val="100"/>
        <c:noMultiLvlLbl val="0"/>
      </c:catAx>
      <c:valAx>
        <c:axId val="-2079752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9753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Hárok6!$A$51:$A$58</c:f>
              <c:strCache>
                <c:ptCount val="8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ZA</c:v>
                </c:pt>
                <c:pt idx="5">
                  <c:v>BB</c:v>
                </c:pt>
                <c:pt idx="6">
                  <c:v>PO</c:v>
                </c:pt>
                <c:pt idx="7">
                  <c:v>KE</c:v>
                </c:pt>
              </c:strCache>
            </c:strRef>
          </c:cat>
          <c:val>
            <c:numRef>
              <c:f>Hárok6!$B$51:$B$58</c:f>
              <c:numCache>
                <c:formatCode>General</c:formatCode>
                <c:ptCount val="8"/>
                <c:pt idx="0">
                  <c:v>91</c:v>
                </c:pt>
                <c:pt idx="1">
                  <c:v>86</c:v>
                </c:pt>
                <c:pt idx="2">
                  <c:v>85</c:v>
                </c:pt>
                <c:pt idx="3">
                  <c:v>88</c:v>
                </c:pt>
                <c:pt idx="4">
                  <c:v>80</c:v>
                </c:pt>
                <c:pt idx="5">
                  <c:v>92</c:v>
                </c:pt>
                <c:pt idx="6">
                  <c:v>87</c:v>
                </c:pt>
                <c:pt idx="7">
                  <c:v>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44-4EB0-8B1C-2B6AD6F5B5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9751744"/>
        <c:axId val="-2079751200"/>
      </c:barChart>
      <c:catAx>
        <c:axId val="-207975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9751200"/>
        <c:crosses val="autoZero"/>
        <c:auto val="1"/>
        <c:lblAlgn val="ctr"/>
        <c:lblOffset val="100"/>
        <c:noMultiLvlLbl val="0"/>
      </c:catAx>
      <c:valAx>
        <c:axId val="-2079751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975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Hárok6!$A$68:$A$73</c:f>
              <c:strCache>
                <c:ptCount val="6"/>
                <c:pt idx="0">
                  <c:v>do 499</c:v>
                </c:pt>
                <c:pt idx="1">
                  <c:v>500 – 999</c:v>
                </c:pt>
                <c:pt idx="2">
                  <c:v>1 000 – 4 999</c:v>
                </c:pt>
                <c:pt idx="3">
                  <c:v>5 000 – 19 999</c:v>
                </c:pt>
                <c:pt idx="4">
                  <c:v>20 000 – 49 999</c:v>
                </c:pt>
                <c:pt idx="5">
                  <c:v>50 000 +</c:v>
                </c:pt>
              </c:strCache>
            </c:strRef>
          </c:cat>
          <c:val>
            <c:numRef>
              <c:f>Hárok6!$B$68:$B$73</c:f>
              <c:numCache>
                <c:formatCode>General</c:formatCode>
                <c:ptCount val="6"/>
                <c:pt idx="0">
                  <c:v>83</c:v>
                </c:pt>
                <c:pt idx="1">
                  <c:v>84</c:v>
                </c:pt>
                <c:pt idx="2">
                  <c:v>92</c:v>
                </c:pt>
                <c:pt idx="3">
                  <c:v>86</c:v>
                </c:pt>
                <c:pt idx="4">
                  <c:v>94</c:v>
                </c:pt>
                <c:pt idx="5">
                  <c:v>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1E-4A47-A0A5-449D6597D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-2079747936"/>
        <c:axId val="-2078721296"/>
      </c:barChart>
      <c:catAx>
        <c:axId val="-207974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8721296"/>
        <c:crosses val="autoZero"/>
        <c:auto val="1"/>
        <c:lblAlgn val="ctr"/>
        <c:lblOffset val="100"/>
        <c:noMultiLvlLbl val="0"/>
      </c:catAx>
      <c:valAx>
        <c:axId val="-2078721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974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Hárok6!$A$85:$A$92</c:f>
              <c:strCache>
                <c:ptCount val="8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ZA</c:v>
                </c:pt>
                <c:pt idx="5">
                  <c:v>BB</c:v>
                </c:pt>
                <c:pt idx="6">
                  <c:v>PO</c:v>
                </c:pt>
                <c:pt idx="7">
                  <c:v>KE</c:v>
                </c:pt>
              </c:strCache>
            </c:strRef>
          </c:cat>
          <c:val>
            <c:numRef>
              <c:f>Hárok6!$B$85:$B$92</c:f>
              <c:numCache>
                <c:formatCode>General</c:formatCode>
                <c:ptCount val="8"/>
                <c:pt idx="0">
                  <c:v>69</c:v>
                </c:pt>
                <c:pt idx="1">
                  <c:v>65</c:v>
                </c:pt>
                <c:pt idx="2">
                  <c:v>49</c:v>
                </c:pt>
                <c:pt idx="3">
                  <c:v>47</c:v>
                </c:pt>
                <c:pt idx="4">
                  <c:v>56</c:v>
                </c:pt>
                <c:pt idx="5">
                  <c:v>53</c:v>
                </c:pt>
                <c:pt idx="6">
                  <c:v>48</c:v>
                </c:pt>
                <c:pt idx="7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82-4EB2-B3A4-9034F5A616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8725648"/>
        <c:axId val="-2078725104"/>
      </c:barChart>
      <c:catAx>
        <c:axId val="-207872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8725104"/>
        <c:crosses val="autoZero"/>
        <c:auto val="1"/>
        <c:lblAlgn val="ctr"/>
        <c:lblOffset val="100"/>
        <c:noMultiLvlLbl val="0"/>
      </c:catAx>
      <c:valAx>
        <c:axId val="-2078725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8725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Hárok6!$A$102:$A$107</c:f>
              <c:strCache>
                <c:ptCount val="6"/>
                <c:pt idx="0">
                  <c:v>do 499</c:v>
                </c:pt>
                <c:pt idx="1">
                  <c:v>500 – 999</c:v>
                </c:pt>
                <c:pt idx="2">
                  <c:v>1 000 – 4 999</c:v>
                </c:pt>
                <c:pt idx="3">
                  <c:v>5 000 – 19 999</c:v>
                </c:pt>
                <c:pt idx="4">
                  <c:v>20 000 – 49 999</c:v>
                </c:pt>
                <c:pt idx="5">
                  <c:v>50 000 +</c:v>
                </c:pt>
              </c:strCache>
            </c:strRef>
          </c:cat>
          <c:val>
            <c:numRef>
              <c:f>Hárok6!$B$102:$B$107</c:f>
              <c:numCache>
                <c:formatCode>General</c:formatCode>
                <c:ptCount val="6"/>
                <c:pt idx="0">
                  <c:v>54</c:v>
                </c:pt>
                <c:pt idx="1">
                  <c:v>49</c:v>
                </c:pt>
                <c:pt idx="2">
                  <c:v>53</c:v>
                </c:pt>
                <c:pt idx="3">
                  <c:v>60</c:v>
                </c:pt>
                <c:pt idx="4">
                  <c:v>50</c:v>
                </c:pt>
                <c:pt idx="5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AE-44A4-8CA2-0D90B36EBB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8727280"/>
        <c:axId val="-2078721840"/>
      </c:barChart>
      <c:catAx>
        <c:axId val="-207872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8721840"/>
        <c:crosses val="autoZero"/>
        <c:auto val="1"/>
        <c:lblAlgn val="ctr"/>
        <c:lblOffset val="100"/>
        <c:noMultiLvlLbl val="0"/>
      </c:catAx>
      <c:valAx>
        <c:axId val="-2078721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8727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Hárok6!$A$119:$A$126</c:f>
              <c:strCache>
                <c:ptCount val="8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ZA</c:v>
                </c:pt>
                <c:pt idx="5">
                  <c:v>BB</c:v>
                </c:pt>
                <c:pt idx="6">
                  <c:v>PO</c:v>
                </c:pt>
                <c:pt idx="7">
                  <c:v>KE</c:v>
                </c:pt>
              </c:strCache>
            </c:strRef>
          </c:cat>
          <c:val>
            <c:numRef>
              <c:f>Hárok6!$B$119:$B$126</c:f>
              <c:numCache>
                <c:formatCode>General</c:formatCode>
                <c:ptCount val="8"/>
                <c:pt idx="0">
                  <c:v>49</c:v>
                </c:pt>
                <c:pt idx="1">
                  <c:v>42</c:v>
                </c:pt>
                <c:pt idx="2">
                  <c:v>35</c:v>
                </c:pt>
                <c:pt idx="3">
                  <c:v>34</c:v>
                </c:pt>
                <c:pt idx="4">
                  <c:v>28</c:v>
                </c:pt>
                <c:pt idx="5">
                  <c:v>30</c:v>
                </c:pt>
                <c:pt idx="6">
                  <c:v>39</c:v>
                </c:pt>
                <c:pt idx="7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59-40EE-B1D3-F1C16CA0BD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8730544"/>
        <c:axId val="-2078729456"/>
      </c:barChart>
      <c:catAx>
        <c:axId val="-207873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8729456"/>
        <c:crosses val="autoZero"/>
        <c:auto val="1"/>
        <c:lblAlgn val="ctr"/>
        <c:lblOffset val="100"/>
        <c:noMultiLvlLbl val="0"/>
      </c:catAx>
      <c:valAx>
        <c:axId val="-2078729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873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Hárok6!$A$136:$A$141</c:f>
              <c:strCache>
                <c:ptCount val="6"/>
                <c:pt idx="0">
                  <c:v>do 499</c:v>
                </c:pt>
                <c:pt idx="1">
                  <c:v>500 – 999</c:v>
                </c:pt>
                <c:pt idx="2">
                  <c:v>1 000 – 4 999</c:v>
                </c:pt>
                <c:pt idx="3">
                  <c:v>5 000 – 19 999</c:v>
                </c:pt>
                <c:pt idx="4">
                  <c:v>20 000 – 49 999</c:v>
                </c:pt>
                <c:pt idx="5">
                  <c:v>50 000 +</c:v>
                </c:pt>
              </c:strCache>
            </c:strRef>
          </c:cat>
          <c:val>
            <c:numRef>
              <c:f>Hárok6!$B$136:$B$141</c:f>
              <c:numCache>
                <c:formatCode>General</c:formatCode>
                <c:ptCount val="6"/>
                <c:pt idx="0">
                  <c:v>32</c:v>
                </c:pt>
                <c:pt idx="1">
                  <c:v>38</c:v>
                </c:pt>
                <c:pt idx="2">
                  <c:v>39</c:v>
                </c:pt>
                <c:pt idx="3">
                  <c:v>48</c:v>
                </c:pt>
                <c:pt idx="4">
                  <c:v>31</c:v>
                </c:pt>
                <c:pt idx="5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AD-4260-A741-95B0FB332F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-2078724016"/>
        <c:axId val="-2078726736"/>
      </c:barChart>
      <c:catAx>
        <c:axId val="-207872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2078726736"/>
        <c:crosses val="autoZero"/>
        <c:auto val="1"/>
        <c:lblAlgn val="ctr"/>
        <c:lblOffset val="100"/>
        <c:noMultiLvlLbl val="0"/>
      </c:catAx>
      <c:valAx>
        <c:axId val="-2078726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7872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0.01852</cdr:x>
      <cdr:y>0.35732</cdr:y>
    </cdr:from>
    <cdr:to>
      <cdr:x>0.78704</cdr:x>
      <cdr:y>0.45028</cdr:y>
    </cdr:to>
    <cdr:sp macro="" textlink="">
      <cdr:nvSpPr>
        <cdr:cNvPr id="2" name="BlokTextu 1">
          <a:extLst xmlns:a="http://schemas.openxmlformats.org/drawingml/2006/main">
            <a:ext uri="{FF2B5EF4-FFF2-40B4-BE49-F238E27FC236}">
              <a16:creationId xmlns:a16="http://schemas.microsoft.com/office/drawing/2014/main" xmlns="" id="{6CC807BC-9171-C16F-6494-E69D8F45AD0F}"/>
            </a:ext>
          </a:extLst>
        </cdr:cNvPr>
        <cdr:cNvSpPr txBox="1"/>
      </cdr:nvSpPr>
      <cdr:spPr>
        <a:xfrm xmlns:a="http://schemas.openxmlformats.org/drawingml/2006/main">
          <a:off x="152400" y="990599"/>
          <a:ext cx="6324600" cy="257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k-SK" sz="1100" dirty="0"/>
        </a:p>
      </cdr:txBody>
    </cdr:sp>
  </cdr:relSizeAnchor>
  <cdr:relSizeAnchor xmlns:cdr="http://schemas.openxmlformats.org/drawingml/2006/chartDrawing">
    <cdr:from>
      <cdr:x>0.00671</cdr:x>
      <cdr:y>0.36782</cdr:y>
    </cdr:from>
    <cdr:to>
      <cdr:x>0.87037</cdr:x>
      <cdr:y>0.45028</cdr:y>
    </cdr:to>
    <cdr:sp macro="" textlink="">
      <cdr:nvSpPr>
        <cdr:cNvPr id="3" name="Obdĺžnik 2">
          <a:extLst xmlns:a="http://schemas.openxmlformats.org/drawingml/2006/main">
            <a:ext uri="{FF2B5EF4-FFF2-40B4-BE49-F238E27FC236}">
              <a16:creationId xmlns:a16="http://schemas.microsoft.com/office/drawing/2014/main" xmlns="" id="{9F9614EF-6691-F1BD-C830-53F97AC6C2A9}"/>
            </a:ext>
          </a:extLst>
        </cdr:cNvPr>
        <cdr:cNvSpPr/>
      </cdr:nvSpPr>
      <cdr:spPr>
        <a:xfrm xmlns:a="http://schemas.openxmlformats.org/drawingml/2006/main">
          <a:off x="55217" y="1019717"/>
          <a:ext cx="7107583" cy="228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xmlns="" id="{71F61AA8-488C-4DE1-B315-794B34C6F5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xmlns="" id="{6920AC10-DA9D-42AB-A358-5D452DC5278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C1EE5DEB-9F92-426E-8336-FE08632961E9}" type="datetimeFigureOut">
              <a:rPr lang="sk-SK" altLang="sk-SK"/>
              <a:pPr>
                <a:defRPr/>
              </a:pPr>
              <a:t>23. 5. 2022</a:t>
            </a:fld>
            <a:endParaRPr lang="sk-SK" altLang="sk-SK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xmlns="" id="{71CE755E-BAFE-4B38-9CE4-C5796676CE5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xmlns="" id="{28F48D0A-D649-431A-8A27-E219E68817C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B9DAF65-02C8-477F-B0CD-88DCAEC61DC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xmlns="" id="{B8B8F672-4470-45FB-A8B8-5203C5422A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xmlns="" id="{1C85CD9B-DC1E-490F-809E-BADA00892C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1D5BBFA-BA1A-4526-882D-AFDB247D946B}" type="datetimeFigureOut">
              <a:rPr lang="sk-SK"/>
              <a:pPr>
                <a:defRPr/>
              </a:pPr>
              <a:t>23. 5. 2022</a:t>
            </a:fld>
            <a:endParaRPr lang="sk-SK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659AB688-DF45-475E-B443-50396656F9D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xmlns="" id="{0116EC07-C69B-4DB9-BD69-D999A76CE38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/>
              <a:t>Kliknite sem a upravte štýly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xmlns="" id="{3AC83F43-5EC5-4E3F-B325-CD5F426841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xmlns="" id="{4BA29B94-6497-46D2-A9A3-15A4337EE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7B9A269E-6A74-45A6-89D0-E1EF387F5EC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635371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6DC42C54-02BF-46F6-8EEA-986A48DE53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xmlns="" id="{6A3BCD8F-B045-45C5-9702-11547055E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485709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370523D7-6F0D-4E20-8FE1-04C0E01A0B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146221E4-04B0-4F50-8B78-A66EC53EA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1733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75164AC-6308-4CE3-8093-16AAC1F21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151B1-5749-4F53-B307-0A3B2727B8B1}" type="datetime1">
              <a:rPr lang="sk-SK" smtClean="0"/>
              <a:t>23. 5. 2022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5D477BB-2509-4E5A-BF23-F08CFF3A6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B736C36B-15B1-478B-A36A-2E85E4323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06ED-A379-4C20-A5BB-76EC3BD060A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11935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EFD1B51-F698-4C9E-9B9E-091BD30E3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70D3-E644-4BF3-9737-99B284E59282}" type="datetime1">
              <a:rPr lang="sk-SK" smtClean="0"/>
              <a:t>23. 5. 2022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2F25389-ACBE-48E1-89D5-25ED6A92E1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A88CF8A-7A74-4425-87E4-0FD301A45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C914E-380E-4ABE-94B4-350ADFF290E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618741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179288AE-A084-4736-A144-BCA69351D7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2C15A-784C-4C16-BDD6-D82BB6B19353}" type="datetime1">
              <a:rPr lang="sk-SK" smtClean="0"/>
              <a:t>23. 5. 2022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A082FEF-D149-455D-9083-6F13EFFEED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BFCC8D88-765C-48EA-848F-D0B79EE65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F8342-A7D8-4330-8814-53B3A58B3C2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75783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E3B17DB-45D9-4DDC-A32A-08D8C65289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D1CC9-F359-47F9-B0D8-89335EB35652}" type="datetime1">
              <a:rPr lang="sk-SK" smtClean="0"/>
              <a:t>23. 5. 2022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F4A31F-A11E-4690-BCEF-0913F8C4E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10F1B96-79E1-46AE-9B27-87660F36B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979D0-60CA-464D-A49C-537D73734D5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2114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8D77669D-CB42-40A2-808C-3A86BC0ED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79BBF-1840-4C95-94E1-87549AE50297}" type="datetime1">
              <a:rPr lang="sk-SK" smtClean="0"/>
              <a:t>23. 5. 2022</a:t>
            </a:fld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F90F30AC-60C1-4BB5-ADCA-1C159463C1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C64005AB-31FC-42B5-A4A9-F6A034031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A9088-155E-43A0-9E88-1E9B0293F59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931952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4D9AA8A6-D88E-4E20-B92D-ECB526D625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5E839-A065-4EE4-B0BB-1E0C4B40C1F9}" type="datetime1">
              <a:rPr lang="sk-SK" smtClean="0"/>
              <a:t>23. 5. 2022</a:t>
            </a:fld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1F44D003-B044-4D84-ABA4-BF634C22A1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3CD403E8-1FCD-470A-AF8D-97F9F9A7A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9540B-4A44-4D10-81D6-28A2EF93457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8674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1FBB189B-F466-4C6E-BF27-475BC111FD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54F2E-2516-4B63-9F16-DD820AED52D6}" type="datetime1">
              <a:rPr lang="sk-SK" smtClean="0"/>
              <a:t>23. 5. 2022</a:t>
            </a:fld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506DA792-9DB9-4529-A798-9F1F922C0A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701EF4C4-5CFD-4357-86DF-EEC6656A9A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02919-B5EE-4E36-86AD-7C6D1278FA6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4647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9F8F5FD-E60A-4AB8-8F9D-7F93CBA6E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6F715-9C74-4EA9-807E-CAEC999EC45E}" type="datetime1">
              <a:rPr lang="sk-SK" smtClean="0"/>
              <a:t>23. 5. 2022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6756B-3B89-4C05-9166-1335B9177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49D0F9A-D520-478E-B687-ACBADDE99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6A448-98ED-4827-BAB8-B33CB44A9F4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2802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028765D-C7FC-4909-A136-545EE2B72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6C9EE-4128-42FA-B37D-F5C7158C7BC4}" type="datetime1">
              <a:rPr lang="sk-SK" smtClean="0"/>
              <a:t>23. 5. 2022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C32F59-111B-4D21-A7E0-4E7A4889B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416A4E8-118F-41EF-A613-5689D9F6B5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4175A-2632-48D1-8B79-1D94C28F907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01791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C9833E7-1962-49FB-842A-5238224820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1EAB0-EB2D-4A2C-96A6-D564DD6E4221}" type="datetime1">
              <a:rPr lang="sk-SK" smtClean="0"/>
              <a:t>23. 5. 2022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EE5AB1F-86D3-451E-805A-FBB4D396B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B527034-6090-49D5-AC55-EAF75DAD9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F4BBC-12C5-465C-A62A-6DA65A410DD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53366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5A5C2D7-6EA0-49E3-A86B-875193EDA8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37557-2371-4FD6-98EB-CB83A32E71B6}" type="datetime1">
              <a:rPr lang="sk-SK" smtClean="0"/>
              <a:t>23. 5. 2022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728A641-A997-440B-B342-3E1DD262A4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AC2150AD-BBFD-4401-AFDA-5CBF567E5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BCA11-F054-4511-BF92-92249FEA9E7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387104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BAE01C7-A373-4F84-B060-72017711E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4BBCB-858E-4B03-95BD-72066C0772A1}" type="datetime1">
              <a:rPr lang="sk-SK" smtClean="0"/>
              <a:t>23. 5. 2022</a:t>
            </a:fld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30BAE07F-98B7-4DA2-B649-04D8772889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900C67E-2979-4EF3-8B23-67EE97115A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64111-942F-40CA-886D-84F8A9A3099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39230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dpis a obsah nad tex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A10803-A549-455D-89E5-1B59EC761B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3F72B-88D6-4C3F-9B3D-40657D6B6722}" type="datetime1">
              <a:rPr lang="sk-SK" smtClean="0"/>
              <a:t>23. 5. 2022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155D5E5-0805-4742-B75E-3087C6358C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262D33B-427F-400C-81D5-5BA6330F1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9D3A8-F135-4C2D-AB30-D4BDDF454E2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73973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ext a dva obje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13687874-0959-4443-9122-4EB487EA36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ED8E-9959-4B2E-96E7-6FC412822BB4}" type="datetime1">
              <a:rPr lang="sk-SK" smtClean="0"/>
              <a:t>23. 5. 2022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655E2428-1C1C-49EF-A9C4-64AE320A52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C7CEAD3-EC7D-49B2-AEBB-0D3F0427E6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C3F98-999E-45BE-96DC-1E2F8B9276A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860732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95A794EA-60AF-48FB-B1D1-5D021FDB48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5551B-B9F8-4AC5-A5AA-7089FB48687A}" type="datetime1">
              <a:rPr lang="sk-SK" smtClean="0"/>
              <a:t>23. 5. 2022</a:t>
            </a:fld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0AE80D6E-EEE9-4B91-BB8E-A50540A41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9F950926-9CCC-474F-B182-36F5CA3D62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B647A-1DC3-4794-BCEB-A07E36035AA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08119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dpis, dva obsahy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3ACC05AD-2D02-46D0-8AE1-1B825037A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335EA-93FF-4E73-8D9B-C196567DF7B6}" type="datetime1">
              <a:rPr lang="sk-SK" smtClean="0"/>
              <a:t>23. 5. 2022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1E9D41AA-8D8D-4AD4-9E39-9ED94A7B7D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7F52955D-D999-41FD-ACD9-BFE620101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AE562-C3D7-4950-9EEB-0FE7824F3C8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566443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obsah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80DCD19E-DFAA-4A15-BCEA-C9F85FC11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5BCCD-1C44-4B89-BC22-39681CDEE2B0}" type="datetime1">
              <a:rPr lang="sk-SK" smtClean="0"/>
              <a:t>23. 5. 2022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8E30F363-4BD8-4044-83C4-D615D6477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93217C19-D205-4F72-A0A6-EA5D16B9F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D238-91FA-468C-8713-D8F7086127E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648016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va objekt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3ED2BC34-08F4-4982-9634-4FEAD8D7D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EE76A-6605-47E6-B561-FF3AB6CD3E4C}" type="datetime1">
              <a:rPr lang="sk-SK" smtClean="0"/>
              <a:t>23. 5. 2022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B8720481-AE90-42D2-AD5A-6BDECB092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911445F4-13EA-4AFF-ADBE-CC95FC870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9683E-7B66-48C0-B002-A44F038579F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46224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2141553A-FA58-478E-A03E-1B1B43E12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353F908F-D49B-4AF0-85EE-55B145AA2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7D2FFF59-0DCD-4B57-8DB7-F3FD1C51AAB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205A06-20E5-4B5F-9B7D-0AFAAB96BC1F}" type="datetime1">
              <a:rPr lang="sk-SK" smtClean="0"/>
              <a:t>23. 5. 2022</a:t>
            </a:fld>
            <a:endParaRPr 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18AFD417-4980-4FF0-9C8A-117E2910E1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3064DEE-EAE6-44D9-BE38-D31D8BEF75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C9AF1CEC-3CB0-4584-A78D-6CFE131478F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xmlns="" id="{E3C8E486-5DC7-4722-80FB-1A5F96AD25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839200" cy="1470025"/>
          </a:xfrm>
        </p:spPr>
        <p:txBody>
          <a:bodyPr/>
          <a:lstStyle/>
          <a:p>
            <a:pPr eaLnBrk="1" hangingPunct="1"/>
            <a:r>
              <a:rPr lang="sk-SK" altLang="sk-SK" sz="4600" b="1" dirty="0">
                <a:solidFill>
                  <a:srgbClr val="003399"/>
                </a:solidFill>
              </a:rPr>
              <a:t>Stav </a:t>
            </a:r>
            <a:r>
              <a:rPr lang="sk-SK" altLang="sk-SK" sz="46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4600" b="1" dirty="0">
                <a:solidFill>
                  <a:srgbClr val="003399"/>
                </a:solidFill>
              </a:rPr>
              <a:t> kultúrnych domov na Slovensku</a:t>
            </a:r>
          </a:p>
        </p:txBody>
      </p:sp>
      <p:pic>
        <p:nvPicPr>
          <p:cNvPr id="4101" name="Picture 4">
            <a:extLst>
              <a:ext uri="{FF2B5EF4-FFF2-40B4-BE49-F238E27FC236}">
                <a16:creationId xmlns:a16="http://schemas.microsoft.com/office/drawing/2014/main" xmlns="" id="{78EF341A-559D-4325-802C-FACD8386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0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E05A6459-B9CD-9EDB-CA67-A47CF1F45903}"/>
              </a:ext>
            </a:extLst>
          </p:cNvPr>
          <p:cNvSpPr txBox="1"/>
          <p:nvPr/>
        </p:nvSpPr>
        <p:spPr>
          <a:xfrm>
            <a:off x="457200" y="57150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3399"/>
                </a:solidFill>
              </a:rPr>
              <a:t>Dátum konania: 23.5.2022</a:t>
            </a:r>
          </a:p>
          <a:p>
            <a:r>
              <a:rPr lang="sk-SK" dirty="0">
                <a:solidFill>
                  <a:srgbClr val="003399"/>
                </a:solidFill>
              </a:rPr>
              <a:t>Téma podujatia: Kultúra pre všetkých. Univerzálne navrhovanie v kultúrnej infraštruktúre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4">
            <a:extLst>
              <a:ext uri="{FF2B5EF4-FFF2-40B4-BE49-F238E27FC236}">
                <a16:creationId xmlns:a16="http://schemas.microsoft.com/office/drawing/2014/main" xmlns="" id="{AB2982CF-3E28-46C6-AEE2-20E7D684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132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1435F06B-0B35-4C26-BDA1-1183CBA21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9666"/>
            <a:ext cx="8229600" cy="1143000"/>
          </a:xfrm>
        </p:spPr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Metodológia kvantitatívneho prieskumu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852857B6-2E19-4C5D-A2C9-BBE9D43A3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620000" cy="3886200"/>
          </a:xfrm>
        </p:spPr>
        <p:txBody>
          <a:bodyPr/>
          <a:lstStyle/>
          <a:p>
            <a:r>
              <a:rPr lang="en-US" altLang="sk-SK" sz="1600" b="1" dirty="0" err="1">
                <a:solidFill>
                  <a:srgbClr val="003399"/>
                </a:solidFill>
              </a:rPr>
              <a:t>reprezentatívny</a:t>
            </a:r>
            <a:r>
              <a:rPr lang="en-US" altLang="sk-SK" sz="1600" b="1" dirty="0">
                <a:solidFill>
                  <a:srgbClr val="003399"/>
                </a:solidFill>
              </a:rPr>
              <a:t> </a:t>
            </a:r>
            <a:r>
              <a:rPr lang="en-US" altLang="sk-SK" sz="1600" b="1" dirty="0" err="1">
                <a:solidFill>
                  <a:srgbClr val="003399"/>
                </a:solidFill>
              </a:rPr>
              <a:t>prieskum</a:t>
            </a:r>
            <a:r>
              <a:rPr lang="en-US" altLang="sk-SK" sz="1600" b="1" dirty="0">
                <a:solidFill>
                  <a:srgbClr val="003399"/>
                </a:solidFill>
              </a:rPr>
              <a:t> </a:t>
            </a:r>
            <a:r>
              <a:rPr lang="sk-SK" altLang="sk-SK" sz="1600" b="1" dirty="0">
                <a:solidFill>
                  <a:srgbClr val="003399"/>
                </a:solidFill>
              </a:rPr>
              <a:t>Domov kultúry v </a:t>
            </a:r>
            <a:r>
              <a:rPr lang="en-US" altLang="sk-SK" sz="1600" b="1" dirty="0">
                <a:solidFill>
                  <a:srgbClr val="003399"/>
                </a:solidFill>
              </a:rPr>
              <a:t>SR</a:t>
            </a:r>
            <a:endParaRPr lang="sk-SK" altLang="sk-SK" sz="1600" b="1" dirty="0">
              <a:solidFill>
                <a:srgbClr val="003399"/>
              </a:solidFill>
            </a:endParaRPr>
          </a:p>
          <a:p>
            <a:r>
              <a:rPr lang="en-US" altLang="sk-SK" sz="1600" b="1" dirty="0" err="1">
                <a:solidFill>
                  <a:srgbClr val="003399"/>
                </a:solidFill>
              </a:rPr>
              <a:t>reprezentativita</a:t>
            </a:r>
            <a:r>
              <a:rPr lang="en-US" altLang="sk-SK" sz="1600" b="1" dirty="0">
                <a:solidFill>
                  <a:srgbClr val="003399"/>
                </a:solidFill>
              </a:rPr>
              <a:t> pod</a:t>
            </a:r>
            <a:r>
              <a:rPr lang="sk-SK" altLang="sk-SK" sz="1600" b="1" dirty="0">
                <a:solidFill>
                  <a:srgbClr val="003399"/>
                </a:solidFill>
              </a:rPr>
              <a:t>ľa regiónu a veľkosti sídla</a:t>
            </a:r>
          </a:p>
          <a:p>
            <a:r>
              <a:rPr lang="sk-SK" altLang="sk-SK" sz="1600" b="1" dirty="0">
                <a:solidFill>
                  <a:srgbClr val="003399"/>
                </a:solidFill>
              </a:rPr>
              <a:t>veľkosť základnej vzorky: 2 890 obcí SR</a:t>
            </a:r>
          </a:p>
          <a:p>
            <a:r>
              <a:rPr lang="sk-SK" altLang="sk-SK" sz="1600" b="1" dirty="0">
                <a:solidFill>
                  <a:srgbClr val="003399"/>
                </a:solidFill>
              </a:rPr>
              <a:t>veľkosť výberovej vzorky: 1 451 obcí (návratnosť 50,2%), 1 489 objektov, </a:t>
            </a:r>
          </a:p>
          <a:p>
            <a:r>
              <a:rPr lang="en-US" altLang="sk-SK" sz="1600" b="1" dirty="0" err="1">
                <a:solidFill>
                  <a:srgbClr val="003399"/>
                </a:solidFill>
              </a:rPr>
              <a:t>technika</a:t>
            </a:r>
            <a:r>
              <a:rPr lang="en-US" altLang="sk-SK" sz="1600" b="1" dirty="0">
                <a:solidFill>
                  <a:srgbClr val="003399"/>
                </a:solidFill>
              </a:rPr>
              <a:t> </a:t>
            </a:r>
            <a:r>
              <a:rPr lang="en-US" altLang="sk-SK" sz="1600" b="1" dirty="0" err="1">
                <a:solidFill>
                  <a:srgbClr val="003399"/>
                </a:solidFill>
              </a:rPr>
              <a:t>zberu</a:t>
            </a:r>
            <a:r>
              <a:rPr lang="en-US" altLang="sk-SK" sz="1600" b="1" dirty="0">
                <a:solidFill>
                  <a:srgbClr val="003399"/>
                </a:solidFill>
              </a:rPr>
              <a:t> </a:t>
            </a:r>
            <a:r>
              <a:rPr lang="en-US" altLang="sk-SK" sz="1600" b="1" dirty="0" err="1">
                <a:solidFill>
                  <a:srgbClr val="003399"/>
                </a:solidFill>
              </a:rPr>
              <a:t>dát</a:t>
            </a:r>
            <a:r>
              <a:rPr lang="en-US" altLang="sk-SK" sz="1600" b="1" dirty="0">
                <a:solidFill>
                  <a:srgbClr val="003399"/>
                </a:solidFill>
              </a:rPr>
              <a:t>: </a:t>
            </a:r>
            <a:r>
              <a:rPr lang="sk-SK" altLang="sk-SK" sz="1600" b="1" dirty="0">
                <a:solidFill>
                  <a:srgbClr val="003399"/>
                </a:solidFill>
              </a:rPr>
              <a:t>CAWI </a:t>
            </a:r>
            <a:r>
              <a:rPr lang="en-US" altLang="sk-SK" sz="1600" b="1" dirty="0">
                <a:solidFill>
                  <a:srgbClr val="003399"/>
                </a:solidFill>
              </a:rPr>
              <a:t>online</a:t>
            </a:r>
            <a:r>
              <a:rPr lang="sk-SK" altLang="sk-SK" sz="1600" b="1" dirty="0">
                <a:solidFill>
                  <a:srgbClr val="003399"/>
                </a:solidFill>
              </a:rPr>
              <a:t> interview </a:t>
            </a:r>
          </a:p>
          <a:p>
            <a:r>
              <a:rPr lang="sk-SK" altLang="sk-SK" sz="1600" b="1" dirty="0">
                <a:solidFill>
                  <a:srgbClr val="003399"/>
                </a:solidFill>
              </a:rPr>
              <a:t>respondenti: </a:t>
            </a:r>
            <a:r>
              <a:rPr lang="sk-SK" sz="1600" b="1" dirty="0">
                <a:solidFill>
                  <a:srgbClr val="003399"/>
                </a:solidFill>
              </a:rPr>
              <a:t>štatutári miest a obcí (starostovia obcí, vedúci oddelenia kultúry na miestnych úradoch, správcovia, riaditelia kultúrnych objektov).</a:t>
            </a:r>
            <a:endParaRPr lang="sk-SK" altLang="sk-SK" sz="1600" b="1" dirty="0">
              <a:solidFill>
                <a:srgbClr val="003399"/>
              </a:solidFill>
            </a:endParaRPr>
          </a:p>
          <a:p>
            <a:r>
              <a:rPr lang="sk-SK" altLang="sk-SK" sz="1600" b="1" dirty="0">
                <a:solidFill>
                  <a:srgbClr val="003399"/>
                </a:solidFill>
              </a:rPr>
              <a:t>verifikácia získaných dát: telefonicky oslovených 424 objektov (28,5% vzorky)</a:t>
            </a:r>
          </a:p>
          <a:p>
            <a:r>
              <a:rPr lang="sk-SK" altLang="sk-SK" sz="1600" b="1" dirty="0">
                <a:solidFill>
                  <a:srgbClr val="003399"/>
                </a:solidFill>
              </a:rPr>
              <a:t>fotodokumentácia objektov 973 (65,3% vzorky)</a:t>
            </a:r>
          </a:p>
          <a:p>
            <a:r>
              <a:rPr lang="sk-SK" altLang="sk-SK" sz="1600" b="1" dirty="0">
                <a:solidFill>
                  <a:srgbClr val="003399"/>
                </a:solidFill>
              </a:rPr>
              <a:t>termín zberu dát: 27.2. – 17.4.2020</a:t>
            </a:r>
          </a:p>
          <a:p>
            <a:endParaRPr lang="sk-SK" altLang="sk-SK" sz="2000" b="1" dirty="0">
              <a:solidFill>
                <a:srgbClr val="003399"/>
              </a:solidFill>
            </a:endParaRPr>
          </a:p>
          <a:p>
            <a:endParaRPr lang="sk-SK" altLang="sk-SK" sz="2000" b="1" dirty="0">
              <a:solidFill>
                <a:srgbClr val="003399"/>
              </a:solidFill>
            </a:endParaRPr>
          </a:p>
          <a:p>
            <a:pPr>
              <a:buFontTx/>
              <a:buNone/>
            </a:pPr>
            <a:endParaRPr lang="sk-SK" altLang="sk-SK" sz="2000" b="1" dirty="0">
              <a:solidFill>
                <a:srgbClr val="003399"/>
              </a:solidFill>
            </a:endParaRPr>
          </a:p>
        </p:txBody>
      </p:sp>
      <p:sp>
        <p:nvSpPr>
          <p:cNvPr id="6150" name="Rectangle 5">
            <a:extLst>
              <a:ext uri="{FF2B5EF4-FFF2-40B4-BE49-F238E27FC236}">
                <a16:creationId xmlns:a16="http://schemas.microsoft.com/office/drawing/2014/main" xmlns="" id="{86ED130B-356C-4EE6-A113-00B849B9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1"/>
            <a:ext cx="8229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sk-SK" altLang="sk-SK" sz="2000"/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xmlns="" id="{A026323D-34D3-4979-BC16-EC2DD37D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</a:t>
            </a:fld>
            <a:endParaRPr lang="sk-SK" altLang="sk-S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3B4FF34-A68F-4DC1-867B-122DE0E6B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17" y="144449"/>
            <a:ext cx="600766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BBB683-04BE-4457-9B04-332C4A4E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300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09CD4383-0E6D-4EC8-89A2-1367493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</a:t>
            </a:fld>
            <a:endParaRPr lang="sk-SK" altLang="sk-SK"/>
          </a:p>
        </p:txBody>
      </p:sp>
      <p:sp>
        <p:nvSpPr>
          <p:cNvPr id="6" name="Text Box 39">
            <a:extLst>
              <a:ext uri="{FF2B5EF4-FFF2-40B4-BE49-F238E27FC236}">
                <a16:creationId xmlns:a16="http://schemas.microsoft.com/office/drawing/2014/main" xmlns="" id="{EB2D7948-8C3B-41FD-8EEE-AA15250C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5184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Objekt ponúka užívateľom nasledovné služby</a:t>
            </a:r>
          </a:p>
        </p:txBody>
      </p:sp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xmlns="" id="{BF4FF442-58CC-4953-8498-ABB2EBB0E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609193"/>
              </p:ext>
            </p:extLst>
          </p:nvPr>
        </p:nvGraphicFramePr>
        <p:xfrm>
          <a:off x="457200" y="1799683"/>
          <a:ext cx="8229600" cy="2924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dĺžnik 7">
            <a:extLst>
              <a:ext uri="{FF2B5EF4-FFF2-40B4-BE49-F238E27FC236}">
                <a16:creationId xmlns:a16="http://schemas.microsoft.com/office/drawing/2014/main" xmlns="" id="{2F8E8B2C-E78E-4BF3-828D-C104E3EBCCFA}"/>
              </a:ext>
            </a:extLst>
          </p:cNvPr>
          <p:cNvSpPr/>
          <p:nvPr/>
        </p:nvSpPr>
        <p:spPr>
          <a:xfrm>
            <a:off x="457200" y="5879942"/>
            <a:ext cx="2895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1 456 (celá vzorka – funkčné objekty), v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%</a:t>
            </a:r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Zástupný objekt pre obsah 3">
            <a:extLst>
              <a:ext uri="{FF2B5EF4-FFF2-40B4-BE49-F238E27FC236}">
                <a16:creationId xmlns:a16="http://schemas.microsoft.com/office/drawing/2014/main" xmlns="" id="{DA3B1B2D-0E1D-46C8-979D-ED9D21527317}"/>
              </a:ext>
            </a:extLst>
          </p:cNvPr>
          <p:cNvSpPr txBox="1">
            <a:spLocks/>
          </p:cNvSpPr>
          <p:nvPr/>
        </p:nvSpPr>
        <p:spPr>
          <a:xfrm>
            <a:off x="467139" y="4852725"/>
            <a:ext cx="8229600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sk-SK" sz="1400" kern="0" dirty="0"/>
              <a:t>Spomedzi 11 ponúknutých služieb domov kultúry, nad rámec samotného kultúrneho podujatia, sa prvky, zariadenia alebo opatrenia zabezpečujúce bezbariérový prístup umiestnili zhruba  v strede sledovaných služieb. Podiel kultúrnych objektov, ktorého ponúkajú dosiahol 42% (614 objektov z 1456). </a:t>
            </a:r>
          </a:p>
        </p:txBody>
      </p:sp>
    </p:spTree>
    <p:extLst>
      <p:ext uri="{BB962C8B-B14F-4D97-AF65-F5344CB8AC3E}">
        <p14:creationId xmlns:p14="http://schemas.microsoft.com/office/powerpoint/2010/main" val="162956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227B9630-CE2F-4098-B4DF-F1BEDF4E3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0" y="180414"/>
            <a:ext cx="685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6A1CF5D-6BB2-4941-B66D-AFFECC687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198"/>
            <a:ext cx="8229600" cy="1143000"/>
          </a:xfrm>
        </p:spPr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300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D8B149C9-7FF1-4FA9-B81C-F2985D1D3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9683E-7B66-48C0-B002-A44F038579F8}" type="slidenum">
              <a:rPr lang="sk-SK" altLang="sk-SK" smtClean="0"/>
              <a:pPr>
                <a:defRPr/>
              </a:pPr>
              <a:t>4</a:t>
            </a:fld>
            <a:endParaRPr lang="sk-SK" altLang="sk-SK"/>
          </a:p>
        </p:txBody>
      </p:sp>
      <p:sp>
        <p:nvSpPr>
          <p:cNvPr id="8" name="Text Box 39">
            <a:extLst>
              <a:ext uri="{FF2B5EF4-FFF2-40B4-BE49-F238E27FC236}">
                <a16:creationId xmlns:a16="http://schemas.microsoft.com/office/drawing/2014/main" xmlns="" id="{69A1AC5B-07EE-4C63-9ADA-B566C7C73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822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Ponuka služieb užívateľom: bezbariérový prístup (triedenie podľa krajov)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xmlns="" id="{230B3338-C4C1-4EB0-BE06-D287BBC1C0C7}"/>
              </a:ext>
            </a:extLst>
          </p:cNvPr>
          <p:cNvSpPr/>
          <p:nvPr/>
        </p:nvSpPr>
        <p:spPr>
          <a:xfrm>
            <a:off x="457200" y="5879942"/>
            <a:ext cx="2895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1 456 (celá vzorka – funkčné objekty) </a:t>
            </a:r>
          </a:p>
        </p:txBody>
      </p:sp>
      <p:graphicFrame>
        <p:nvGraphicFramePr>
          <p:cNvPr id="11" name="Zástupný objekt pre obsah 10">
            <a:extLst>
              <a:ext uri="{FF2B5EF4-FFF2-40B4-BE49-F238E27FC236}">
                <a16:creationId xmlns:a16="http://schemas.microsoft.com/office/drawing/2014/main" xmlns="" id="{B3417054-BC95-460F-9528-053E1000D9C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24577935"/>
              </p:ext>
            </p:extLst>
          </p:nvPr>
        </p:nvGraphicFramePr>
        <p:xfrm>
          <a:off x="469900" y="1627188"/>
          <a:ext cx="7835900" cy="279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A0978CE5-F3C8-F5D8-853A-C00A44BD5C1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4648199"/>
            <a:ext cx="8077200" cy="1143001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Podiel kultúrnych objektov s bezbariérovým prístupom do veľkej miery diferencuje jednotlivé kraje. Najhoršie sú na tom v Trenčianskom a Banskobystrickom kraji, ktorých kultúrne objekty nepokrývajú  požiadavku tejto služby ani z jednej tretiny, na druhej strane v Bratislavskom kraji sa s touto službou stretneme vo viac ako troch štvrtinách kultúrnych domov. Ostatné kraje ponúkajú bezbariérový prístup v širokom intervale 36 až 60%.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363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227B9630-CE2F-4098-B4DF-F1BEDF4E3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0" y="180414"/>
            <a:ext cx="685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6A1CF5D-6BB2-4941-B66D-AFFECC687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198"/>
            <a:ext cx="8229600" cy="1143000"/>
          </a:xfrm>
        </p:spPr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300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44A7A3AC-9C56-4583-9AD5-3E7A19C9F446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57090" y="4913488"/>
            <a:ext cx="8217010" cy="801512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Ponuka služieb bezbariérového prístupu v kultúrnych objektoch stúpa s veľkosťou sídla. Nadpriemernú úroveň, viac ako 42% už dosahujú obce nad 1000 obyvateľov. V mestách nad 50 tis obyvateľov už túto službu ponúkajú v priemere štyri z piatich objektov.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D8B149C9-7FF1-4FA9-B81C-F2985D1D3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9683E-7B66-48C0-B002-A44F038579F8}" type="slidenum">
              <a:rPr lang="sk-SK" altLang="sk-SK" smtClean="0"/>
              <a:pPr>
                <a:defRPr/>
              </a:pPr>
              <a:t>5</a:t>
            </a:fld>
            <a:endParaRPr lang="sk-SK" altLang="sk-SK"/>
          </a:p>
        </p:txBody>
      </p:sp>
      <p:sp>
        <p:nvSpPr>
          <p:cNvPr id="8" name="Text Box 39">
            <a:extLst>
              <a:ext uri="{FF2B5EF4-FFF2-40B4-BE49-F238E27FC236}">
                <a16:creationId xmlns:a16="http://schemas.microsoft.com/office/drawing/2014/main" xmlns="" id="{69A1AC5B-07EE-4C63-9ADA-B566C7C73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143000"/>
            <a:ext cx="89771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Ponuka služieb užívateľom: bezbariérový prístup (triedenie podľa veľkosti sídla)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xmlns="" id="{230B3338-C4C1-4EB0-BE06-D287BBC1C0C7}"/>
              </a:ext>
            </a:extLst>
          </p:cNvPr>
          <p:cNvSpPr/>
          <p:nvPr/>
        </p:nvSpPr>
        <p:spPr>
          <a:xfrm>
            <a:off x="457200" y="5879942"/>
            <a:ext cx="2895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1 456 (celá vzorka – funkčné objekty) </a:t>
            </a:r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xmlns="" id="{7FAA5215-6B04-48BD-A28A-C2E50874D039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64425004"/>
              </p:ext>
            </p:extLst>
          </p:nvPr>
        </p:nvGraphicFramePr>
        <p:xfrm>
          <a:off x="469900" y="1670583"/>
          <a:ext cx="7988300" cy="324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877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3B4FF34-A68F-4DC1-867B-122DE0E6B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BBB683-04BE-4457-9B04-332C4A4E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400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09CD4383-0E6D-4EC8-89A2-1367493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6</a:t>
            </a:fld>
            <a:endParaRPr lang="sk-SK" altLang="sk-SK"/>
          </a:p>
        </p:txBody>
      </p:sp>
      <p:sp>
        <p:nvSpPr>
          <p:cNvPr id="6" name="Text Box 39">
            <a:extLst>
              <a:ext uri="{FF2B5EF4-FFF2-40B4-BE49-F238E27FC236}">
                <a16:creationId xmlns:a16="http://schemas.microsoft.com/office/drawing/2014/main" xmlns="" id="{EB2D7948-8C3B-41FD-8EEE-AA15250C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8400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Prvky, zariadenia alebo opatrenia objektu pre zdravotne postihnuté osoby </a:t>
            </a: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xmlns="" id="{A3CF9F85-61D8-44FE-9100-FBEAC4535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665920"/>
              </p:ext>
            </p:extLst>
          </p:nvPr>
        </p:nvGraphicFramePr>
        <p:xfrm>
          <a:off x="457200" y="1676400"/>
          <a:ext cx="8458200" cy="300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xmlns="" id="{ECBD519A-8A7A-4AC7-9357-9752586DCC35}"/>
              </a:ext>
            </a:extLst>
          </p:cNvPr>
          <p:cNvSpPr/>
          <p:nvPr/>
        </p:nvSpPr>
        <p:spPr>
          <a:xfrm>
            <a:off x="457200" y="6154579"/>
            <a:ext cx="3657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614 (funkčné objekty s opatreniami pre ZPO), v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%</a:t>
            </a:r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Zástupný objekt pre obsah 3">
            <a:extLst>
              <a:ext uri="{FF2B5EF4-FFF2-40B4-BE49-F238E27FC236}">
                <a16:creationId xmlns:a16="http://schemas.microsoft.com/office/drawing/2014/main" xmlns="" id="{232A6C8A-D12D-4B2F-86C2-F60654B7D801}"/>
              </a:ext>
            </a:extLst>
          </p:cNvPr>
          <p:cNvSpPr txBox="1">
            <a:spLocks/>
          </p:cNvSpPr>
          <p:nvPr/>
        </p:nvSpPr>
        <p:spPr>
          <a:xfrm>
            <a:off x="457200" y="4711859"/>
            <a:ext cx="8229600" cy="130794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sk-SK" sz="1400" kern="0" dirty="0"/>
              <a:t>Úroveň bezbariérového prístupu sme identifikovali pomocou ôsmich položiek, prvkov. Ich prítomnosť resp. neprítomnosť pri každom objekte určila výsledné skóre za kultúrne domy, ktoré uviedli aspoň jeden prvok. Takmer 90% z nich má pre OZP bezbariérový alebo osobitný vstup do objektu (čo však zo všetkých kultúrnych objektov tvorí </a:t>
            </a:r>
            <a:r>
              <a:rPr lang="sk-SK" sz="1400" kern="0"/>
              <a:t>len 38%!). </a:t>
            </a:r>
            <a:r>
              <a:rPr lang="sk-SK" sz="1400" kern="0" dirty="0"/>
              <a:t>Zastúpenie ostatných sledovaných prvkov, okrem bezbariérových priechodov medzi  miestnosťami, už neponúka ani polovica z tých objektov, ktoré deklarujú bezbariérovosť. </a:t>
            </a:r>
          </a:p>
        </p:txBody>
      </p:sp>
    </p:spTree>
    <p:extLst>
      <p:ext uri="{BB962C8B-B14F-4D97-AF65-F5344CB8AC3E}">
        <p14:creationId xmlns:p14="http://schemas.microsoft.com/office/powerpoint/2010/main" val="411885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3B4FF34-A68F-4DC1-867B-122DE0E6B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BBB683-04BE-4457-9B04-332C4A4E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300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09CD4383-0E6D-4EC8-89A2-1367493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7</a:t>
            </a:fld>
            <a:endParaRPr lang="sk-SK" altLang="sk-SK"/>
          </a:p>
        </p:txBody>
      </p:sp>
      <p:sp>
        <p:nvSpPr>
          <p:cNvPr id="6" name="Text Box 39">
            <a:extLst>
              <a:ext uri="{FF2B5EF4-FFF2-40B4-BE49-F238E27FC236}">
                <a16:creationId xmlns:a16="http://schemas.microsoft.com/office/drawing/2014/main" xmlns="" id="{EB2D7948-8C3B-41FD-8EEE-AA15250C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8400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Prvky, zariadenia alebo opatrenia objektu pre zdravotne postihnuté osoby 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xmlns="" id="{ECBD519A-8A7A-4AC7-9357-9752586DCC35}"/>
              </a:ext>
            </a:extLst>
          </p:cNvPr>
          <p:cNvSpPr/>
          <p:nvPr/>
        </p:nvSpPr>
        <p:spPr>
          <a:xfrm>
            <a:off x="457200" y="6154579"/>
            <a:ext cx="3657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614 (funkčné objekty s opatreniami pre ZPO), v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%</a:t>
            </a:r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Zástupný objekt pre obsah 3">
            <a:extLst>
              <a:ext uri="{FF2B5EF4-FFF2-40B4-BE49-F238E27FC236}">
                <a16:creationId xmlns:a16="http://schemas.microsoft.com/office/drawing/2014/main" xmlns="" id="{232A6C8A-D12D-4B2F-86C2-F60654B7D801}"/>
              </a:ext>
            </a:extLst>
          </p:cNvPr>
          <p:cNvSpPr txBox="1">
            <a:spLocks/>
          </p:cNvSpPr>
          <p:nvPr/>
        </p:nvSpPr>
        <p:spPr>
          <a:xfrm>
            <a:off x="457200" y="4953000"/>
            <a:ext cx="8229600" cy="10676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sk-SK" sz="1400" kern="0" dirty="0"/>
              <a:t>Pri detailnejšej analýze kultúrnych objektov, ktoré sme zaradili medzi objekty s bezbariérovým prístupom sa ukázala značná diferencovanosť podľa počtu prítomnosti jednotlivých prvkov. Takmer polovica kultúrnych domov (48%) neposkytuje viac ako dva z ôsmich sledovaných prvkov a najviac tri prvky sme zaznamenali u 70% objektov. Šesť a viac prvkov poskytuje len 5% kultúrnych domov. </a:t>
            </a:r>
          </a:p>
        </p:txBody>
      </p:sp>
      <p:graphicFrame>
        <p:nvGraphicFramePr>
          <p:cNvPr id="11" name="Zástupný objekt pre obsah 10">
            <a:extLst>
              <a:ext uri="{FF2B5EF4-FFF2-40B4-BE49-F238E27FC236}">
                <a16:creationId xmlns:a16="http://schemas.microsoft.com/office/drawing/2014/main" xmlns="" id="{492DF3B5-BB43-4233-8798-CFC14A273E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056615"/>
              </p:ext>
            </p:extLst>
          </p:nvPr>
        </p:nvGraphicFramePr>
        <p:xfrm>
          <a:off x="457200" y="1600201"/>
          <a:ext cx="8229600" cy="3111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5416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E7688720-52DF-8EC9-8B26-27D1C468F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75DEFC-C13E-9541-BED9-6F8C1D06E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4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33098E14-43C2-76F1-06AE-F25AAC11A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903443"/>
            <a:ext cx="4876800" cy="218757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xmlns="" id="{B0C7093B-F466-030E-F2B0-5D19F08E3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19D3A8-F135-4C2D-AB30-D4BDDF454E24}" type="slidenum">
              <a:rPr lang="sk-SK" altLang="sk-SK" smtClean="0"/>
              <a:pPr>
                <a:defRPr/>
              </a:pPr>
              <a:t>8</a:t>
            </a:fld>
            <a:endParaRPr lang="sk-SK" altLang="sk-SK"/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xmlns="" id="{DCF6A81F-A8D3-B044-652A-C3B9D18FB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8400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Prvky, zariadenia alebo opatrenia objektu pre zdravotne postihnuté osoby 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xmlns="" id="{C9DC290B-41B9-4B94-A24D-37DAE8D3EB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228343"/>
              </p:ext>
            </p:extLst>
          </p:nvPr>
        </p:nvGraphicFramePr>
        <p:xfrm>
          <a:off x="457200" y="4003675"/>
          <a:ext cx="4876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Zástupný objekt pre obsah 12">
            <a:extLst>
              <a:ext uri="{FF2B5EF4-FFF2-40B4-BE49-F238E27FC236}">
                <a16:creationId xmlns:a16="http://schemas.microsoft.com/office/drawing/2014/main" xmlns="" id="{FECD5406-DAB6-1B2A-481A-EDC25207905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57017394"/>
              </p:ext>
            </p:extLst>
          </p:nvPr>
        </p:nvGraphicFramePr>
        <p:xfrm>
          <a:off x="457200" y="1565055"/>
          <a:ext cx="4876800" cy="218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BlokTextu 13">
            <a:extLst>
              <a:ext uri="{FF2B5EF4-FFF2-40B4-BE49-F238E27FC236}">
                <a16:creationId xmlns:a16="http://schemas.microsoft.com/office/drawing/2014/main" xmlns="" id="{377E0B7B-BE6B-2697-2772-CCED50B4ADD1}"/>
              </a:ext>
            </a:extLst>
          </p:cNvPr>
          <p:cNvSpPr txBox="1"/>
          <p:nvPr/>
        </p:nvSpPr>
        <p:spPr>
          <a:xfrm>
            <a:off x="5486400" y="1888927"/>
            <a:ext cx="339058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dirty="0"/>
              <a:t>Porovnanie krajov podľa priemerného počtu bezbariérových prvkov vychádza mierne v prospech Bratislavského a Trnavského kraja, kde je ich počet vyšší ako tri. Rozdiely medzi ostatnými krajmi  sú minimálne.</a:t>
            </a:r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r>
              <a:rPr lang="sk-SK" dirty="0"/>
              <a:t>Trochu iná je situácia pri porovnaní sídiel podľa veľkosti, kde sa vo väčšej miere prejavila vyššia úroveň bezbariérového prístupu miest nad 20 tisíc obyvateľov. Obce a mestá do 20 tisíc dosahujú v priemere o jeden až dva menej bezbariérových prvkov.</a:t>
            </a:r>
          </a:p>
          <a:p>
            <a:pPr algn="just"/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413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3B4FF34-A68F-4DC1-867B-122DE0E6B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BBB683-04BE-4457-9B04-332C4A4E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300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09CD4383-0E6D-4EC8-89A2-1367493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9</a:t>
            </a:fld>
            <a:endParaRPr lang="sk-SK" altLang="sk-SK"/>
          </a:p>
        </p:txBody>
      </p:sp>
      <p:sp>
        <p:nvSpPr>
          <p:cNvPr id="6" name="Text Box 39">
            <a:extLst>
              <a:ext uri="{FF2B5EF4-FFF2-40B4-BE49-F238E27FC236}">
                <a16:creationId xmlns:a16="http://schemas.microsoft.com/office/drawing/2014/main" xmlns="" id="{EB2D7948-8C3B-41FD-8EEE-AA15250C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5378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Bezbariérový prístup a vek kultúrnych domov 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xmlns="" id="{ECBD519A-8A7A-4AC7-9357-9752586DCC35}"/>
              </a:ext>
            </a:extLst>
          </p:cNvPr>
          <p:cNvSpPr/>
          <p:nvPr/>
        </p:nvSpPr>
        <p:spPr>
          <a:xfrm>
            <a:off x="457200" y="6154579"/>
            <a:ext cx="3657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n = 614 (funkčné objekty s opatreniami pre ZPO), v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%</a:t>
            </a:r>
            <a:r>
              <a:rPr lang="sk-SK" sz="1000" dirty="0">
                <a:solidFill>
                  <a:srgbClr val="0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Zástupný objekt pre obsah 3">
            <a:extLst>
              <a:ext uri="{FF2B5EF4-FFF2-40B4-BE49-F238E27FC236}">
                <a16:creationId xmlns:a16="http://schemas.microsoft.com/office/drawing/2014/main" xmlns="" id="{232A6C8A-D12D-4B2F-86C2-F60654B7D801}"/>
              </a:ext>
            </a:extLst>
          </p:cNvPr>
          <p:cNvSpPr txBox="1">
            <a:spLocks/>
          </p:cNvSpPr>
          <p:nvPr/>
        </p:nvSpPr>
        <p:spPr>
          <a:xfrm>
            <a:off x="457200" y="4953000"/>
            <a:ext cx="8229600" cy="10676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k-SK" sz="1400" kern="0" dirty="0"/>
              <a:t>Vzhľadom k tomu, že v posledných 20 rokoch prešlo takmer 80% kultúrnych objektov rekonštrukciou a 9% sa dokončilo po roku 2010 je zaujímavé zistenie, že tieto úpravy zanechali na týchto objektoch, čo sa týka vzťahu k OZP, len minimálne stopy. Viac ako štvrtina budov nie starších ako 10 rokov (k termínu prieskumu), nemajú žiadne bezbariérové prvky. </a:t>
            </a:r>
            <a:endParaRPr lang="sk-SK" altLang="sk-SK" sz="1400" b="1" dirty="0">
              <a:solidFill>
                <a:srgbClr val="003399"/>
              </a:solidFill>
            </a:endParaRPr>
          </a:p>
          <a:p>
            <a:pPr marL="0" indent="0" algn="just">
              <a:buFontTx/>
              <a:buNone/>
            </a:pPr>
            <a:endParaRPr lang="sk-SK" sz="1400" kern="0" dirty="0"/>
          </a:p>
        </p:txBody>
      </p:sp>
      <p:graphicFrame>
        <p:nvGraphicFramePr>
          <p:cNvPr id="12" name="Zástupný objekt pre obsah 11">
            <a:extLst>
              <a:ext uri="{FF2B5EF4-FFF2-40B4-BE49-F238E27FC236}">
                <a16:creationId xmlns:a16="http://schemas.microsoft.com/office/drawing/2014/main" xmlns="" id="{80A4044F-106F-4F86-A67E-A893512125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807516"/>
              </p:ext>
            </p:extLst>
          </p:nvPr>
        </p:nvGraphicFramePr>
        <p:xfrm>
          <a:off x="457200" y="1600201"/>
          <a:ext cx="8229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658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680CD0D9-DEE4-0CE9-9F3D-B7CB5D2CB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AA6EAD7-88C8-C220-AF54-BAC5D39391B0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4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E8776840-8037-FFE8-9C0F-4DC80656628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562600" y="1704988"/>
            <a:ext cx="3124200" cy="2028449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Najviac prítomný </a:t>
            </a:r>
            <a:r>
              <a:rPr lang="sk-SK" sz="1400" dirty="0" err="1"/>
              <a:t>debariérový</a:t>
            </a:r>
            <a:r>
              <a:rPr lang="sk-SK" sz="1400" dirty="0"/>
              <a:t> prvok sa v jednotlivých krajoch pohybuje v intervale 80 až 92%, pričom je najčastejšie prítomný v budovách kultúrnych domov bratislavského a banskobystrického regiónu.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xmlns="" id="{4DB01977-788B-3157-81D4-87A9067CD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62600" y="4020787"/>
            <a:ext cx="3124200" cy="2052626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S obdobnými číslami sa stretneme aj pri triedení podľa veľkosti sídla. Nad priemerom obce do 5 tisíc obyvateľov a mestá od 20 do 50 tisíc obyvateľov, rozdiely voči ďalším veľkostným kategóriám obcí nie sú </a:t>
            </a:r>
            <a:r>
              <a:rPr lang="sk-SK" sz="1400"/>
              <a:t>významne veľké.</a:t>
            </a:r>
            <a:endParaRPr lang="sk-SK" sz="1400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A497D6CA-5C85-C472-1704-3A1F598D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10</a:t>
            </a:fld>
            <a:endParaRPr lang="sk-SK" altLang="sk-SK"/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xmlns="" id="{DDB7C975-8381-3970-6BE7-5D3AC9592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6314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Bezbariérový alebo osobitný vstup do objektu/budovy </a:t>
            </a:r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xmlns="" id="{27B8F5C2-FA1C-473A-B11D-BD5413C653E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93461293"/>
              </p:ext>
            </p:extLst>
          </p:nvPr>
        </p:nvGraphicFramePr>
        <p:xfrm>
          <a:off x="457200" y="1757738"/>
          <a:ext cx="4800600" cy="202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Zástupný objekt pre obsah 10">
            <a:extLst>
              <a:ext uri="{FF2B5EF4-FFF2-40B4-BE49-F238E27FC236}">
                <a16:creationId xmlns:a16="http://schemas.microsoft.com/office/drawing/2014/main" xmlns="" id="{947D85A0-5FA9-4FB6-A99D-676ED5782B9D}"/>
              </a:ext>
            </a:extLst>
          </p:cNvPr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249690520"/>
              </p:ext>
            </p:extLst>
          </p:nvPr>
        </p:nvGraphicFramePr>
        <p:xfrm>
          <a:off x="457200" y="4073537"/>
          <a:ext cx="4800600" cy="2052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26530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680CD0D9-DEE4-0CE9-9F3D-B7CB5D2CB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AA6EAD7-88C8-C220-AF54-BAC5D39391B0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4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E8776840-8037-FFE8-9C0F-4DC80656628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562600" y="1703516"/>
            <a:ext cx="3124200" cy="1133697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V poradí druhý najčastejšie prítomný </a:t>
            </a:r>
            <a:r>
              <a:rPr lang="sk-SK" sz="1400" dirty="0" err="1"/>
              <a:t>debariérový</a:t>
            </a:r>
            <a:r>
              <a:rPr lang="sk-SK" sz="1400" dirty="0"/>
              <a:t> prvok dominuje najmä v budovách kultúrnych domov bratislavského a trnavského regiónu.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xmlns="" id="{4DB01977-788B-3157-81D4-87A9067CD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62600" y="4020787"/>
            <a:ext cx="3124200" cy="1465613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Takmer 100%ná prítomnosť tohto prvku je v budovách kultúrnych zariadení v mestách nad 50 tisíc obyvateľov. V ostatných sídlach sa tento údaj pohybuje medzi 50 až 60%, bez náznaku nejakého trendu.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A497D6CA-5C85-C472-1704-3A1F598D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11</a:t>
            </a:fld>
            <a:endParaRPr lang="sk-SK" altLang="sk-SK"/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xmlns="" id="{DDB7C975-8381-3970-6BE7-5D3AC9592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7002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Bezbariérové prahy/priechody medzi miestnosťami v budove </a:t>
            </a:r>
          </a:p>
        </p:txBody>
      </p:sp>
      <p:graphicFrame>
        <p:nvGraphicFramePr>
          <p:cNvPr id="14" name="Zástupný objekt pre obsah 13">
            <a:extLst>
              <a:ext uri="{FF2B5EF4-FFF2-40B4-BE49-F238E27FC236}">
                <a16:creationId xmlns:a16="http://schemas.microsoft.com/office/drawing/2014/main" xmlns="" id="{A26A0387-C90B-4AB1-9DA8-33721DB55AB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07828196"/>
              </p:ext>
            </p:extLst>
          </p:nvPr>
        </p:nvGraphicFramePr>
        <p:xfrm>
          <a:off x="457200" y="1703516"/>
          <a:ext cx="4648200" cy="208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Zástupný objekt pre obsah 14">
            <a:extLst>
              <a:ext uri="{FF2B5EF4-FFF2-40B4-BE49-F238E27FC236}">
                <a16:creationId xmlns:a16="http://schemas.microsoft.com/office/drawing/2014/main" xmlns="" id="{9D2704BC-0B50-4FE4-8079-6653EBEE5605}"/>
              </a:ext>
            </a:extLst>
          </p:cNvPr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07184618"/>
              </p:ext>
            </p:extLst>
          </p:nvPr>
        </p:nvGraphicFramePr>
        <p:xfrm>
          <a:off x="457200" y="4020787"/>
          <a:ext cx="4648200" cy="210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2916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680CD0D9-DEE4-0CE9-9F3D-B7CB5D2CB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449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AA6EAD7-88C8-C220-AF54-BAC5D39391B0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sk-SK" altLang="sk-SK" sz="2400" b="1" dirty="0">
                <a:solidFill>
                  <a:srgbClr val="003399"/>
                </a:solidFill>
              </a:rPr>
              <a:t>Stav </a:t>
            </a:r>
            <a:r>
              <a:rPr lang="sk-SK" altLang="sk-SK" sz="2400" b="1" dirty="0" err="1">
                <a:solidFill>
                  <a:srgbClr val="003399"/>
                </a:solidFill>
              </a:rPr>
              <a:t>debarierizácie</a:t>
            </a:r>
            <a:r>
              <a:rPr lang="sk-SK" altLang="sk-SK" sz="2400" b="1" dirty="0">
                <a:solidFill>
                  <a:srgbClr val="003399"/>
                </a:solidFill>
              </a:rPr>
              <a:t> kultúrnych domov na Slovensku</a:t>
            </a:r>
            <a:endParaRPr lang="sk-SK" sz="24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E8776840-8037-FFE8-9C0F-4DC80656628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410200" y="1703516"/>
            <a:ext cx="3276600" cy="1344484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A v poradí tretí najčastejšie prítomný </a:t>
            </a:r>
            <a:r>
              <a:rPr lang="sk-SK" sz="1400" dirty="0" err="1"/>
              <a:t>debariérový</a:t>
            </a:r>
            <a:r>
              <a:rPr lang="sk-SK" sz="1400" dirty="0"/>
              <a:t> má v budovách kultúrnych domov bratislavského a košického  regiónu. S výrazným odstupom sa prístupy k budove objavujú v regiónoch stredného Slovenska.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xmlns="" id="{4DB01977-788B-3157-81D4-87A9067CD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86400" y="4020787"/>
            <a:ext cx="3200400" cy="2187575"/>
          </a:xfrm>
        </p:spPr>
        <p:txBody>
          <a:bodyPr/>
          <a:lstStyle/>
          <a:p>
            <a:pPr marL="0" indent="0" algn="just">
              <a:buNone/>
            </a:pPr>
            <a:r>
              <a:rPr lang="sk-SK" sz="1400" dirty="0"/>
              <a:t>Bezbariérový prístup k budove kultúrneho stánku je paradoxne najmenej prítomný pri objektoch stredných a veľkých miest. Prítomnosť tohto prvku má rastúcu tendenciu podľa veľkosti sídiel.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A497D6CA-5C85-C472-1704-3A1F598D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12</a:t>
            </a:fld>
            <a:endParaRPr lang="sk-SK" altLang="sk-SK"/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xmlns="" id="{DDB7C975-8381-3970-6BE7-5D3AC9592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4506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3399"/>
                </a:solidFill>
              </a:rPr>
              <a:t>Bezbariérové prístup k budove/objektu </a:t>
            </a:r>
          </a:p>
        </p:txBody>
      </p:sp>
      <p:graphicFrame>
        <p:nvGraphicFramePr>
          <p:cNvPr id="16" name="Zástupný objekt pre obsah 15">
            <a:extLst>
              <a:ext uri="{FF2B5EF4-FFF2-40B4-BE49-F238E27FC236}">
                <a16:creationId xmlns:a16="http://schemas.microsoft.com/office/drawing/2014/main" xmlns="" id="{72415540-2C1A-4A8C-9EB6-D062C03EDF9B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63755788"/>
              </p:ext>
            </p:extLst>
          </p:nvPr>
        </p:nvGraphicFramePr>
        <p:xfrm>
          <a:off x="457200" y="1600200"/>
          <a:ext cx="4800600" cy="218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Zástupný objekt pre obsah 16">
            <a:extLst>
              <a:ext uri="{FF2B5EF4-FFF2-40B4-BE49-F238E27FC236}">
                <a16:creationId xmlns:a16="http://schemas.microsoft.com/office/drawing/2014/main" xmlns="" id="{9476E43F-07E5-4D24-ADFF-C3F20C58B184}"/>
              </a:ext>
            </a:extLst>
          </p:cNvPr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437453626"/>
              </p:ext>
            </p:extLst>
          </p:nvPr>
        </p:nvGraphicFramePr>
        <p:xfrm>
          <a:off x="457200" y="3938588"/>
          <a:ext cx="4800600" cy="218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7009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xmlns="" id="{136AAED0-7F3B-47ED-B392-1BA91706D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k-SK" altLang="sk-SK" sz="5400" dirty="0">
                <a:solidFill>
                  <a:srgbClr val="000066"/>
                </a:solidFill>
              </a:rPr>
              <a:t>  </a:t>
            </a:r>
          </a:p>
          <a:p>
            <a:pPr>
              <a:buFontTx/>
              <a:buNone/>
            </a:pPr>
            <a:endParaRPr lang="sk-SK" altLang="sk-SK" sz="1200" b="1" i="1" dirty="0">
              <a:solidFill>
                <a:srgbClr val="000066"/>
              </a:solidFill>
            </a:endParaRPr>
          </a:p>
          <a:p>
            <a:pPr>
              <a:buFontTx/>
              <a:buNone/>
            </a:pPr>
            <a:r>
              <a:rPr lang="sk-SK" altLang="sk-SK" sz="5400" b="1" i="1" dirty="0">
                <a:solidFill>
                  <a:srgbClr val="000066"/>
                </a:solidFill>
              </a:rPr>
              <a:t> Ďakujem za pozornosť!</a:t>
            </a:r>
          </a:p>
          <a:p>
            <a:pPr>
              <a:buFontTx/>
              <a:buNone/>
            </a:pPr>
            <a:endParaRPr lang="sk-SK" altLang="sk-SK" sz="5400" b="1" i="1" dirty="0">
              <a:solidFill>
                <a:srgbClr val="000066"/>
              </a:solidFill>
            </a:endParaRPr>
          </a:p>
          <a:p>
            <a:pPr>
              <a:buFontTx/>
              <a:buNone/>
            </a:pPr>
            <a:endParaRPr lang="sk-SK" altLang="sk-SK" sz="1400" b="1" i="1" dirty="0">
              <a:solidFill>
                <a:srgbClr val="000066"/>
              </a:solidFill>
            </a:endParaRPr>
          </a:p>
          <a:p>
            <a:pPr>
              <a:buFontTx/>
              <a:buNone/>
            </a:pPr>
            <a:endParaRPr lang="sk-SK" altLang="sk-SK" sz="1400" b="1" i="1" dirty="0">
              <a:solidFill>
                <a:srgbClr val="000066"/>
              </a:solidFill>
            </a:endParaRPr>
          </a:p>
          <a:p>
            <a:pPr>
              <a:buFontTx/>
              <a:buNone/>
            </a:pPr>
            <a:endParaRPr lang="sk-SK" altLang="sk-SK" sz="1400" b="1" i="1" dirty="0">
              <a:solidFill>
                <a:srgbClr val="000066"/>
              </a:solidFill>
            </a:endParaRPr>
          </a:p>
          <a:p>
            <a:pPr>
              <a:buFontTx/>
              <a:buNone/>
            </a:pPr>
            <a:r>
              <a:rPr lang="sk-SK" altLang="sk-SK" sz="1400" b="1" i="1" dirty="0">
                <a:solidFill>
                  <a:srgbClr val="000066"/>
                </a:solidFill>
              </a:rPr>
              <a:t>    							</a:t>
            </a:r>
            <a:r>
              <a:rPr lang="sk-SK" altLang="sk-SK" sz="1400" dirty="0">
                <a:solidFill>
                  <a:srgbClr val="000066"/>
                </a:solidFill>
              </a:rPr>
              <a:t>mario.dobrovodsky@nocka.sk</a:t>
            </a:r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xmlns="" id="{C1B52098-EAA9-43F3-99EF-E46F2662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13</a:t>
            </a:fld>
            <a:endParaRPr lang="sk-SK" alt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edvolený návrh">
  <a:themeElements>
    <a:clrScheme name="Žl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Predvolený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 dreva]]</Template>
  <TotalTime>18499</TotalTime>
  <Words>986</Words>
  <Application>Microsoft Office PowerPoint</Application>
  <PresentationFormat>Prezentácia na obrazovke (4:3)</PresentationFormat>
  <Paragraphs>83</Paragraphs>
  <Slides>13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Lato Light</vt:lpstr>
      <vt:lpstr>Predvolený návrh</vt:lpstr>
      <vt:lpstr>Stav debarierizácie kultúrnych domov na Slovensku</vt:lpstr>
      <vt:lpstr>Metodológia kvantitatívneho prieskumu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Stav debarierizácie kultúrnych domov na Slovensku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Dobrovodsky Mario</dc:creator>
  <cp:lastModifiedBy>HP</cp:lastModifiedBy>
  <cp:revision>838</cp:revision>
  <cp:lastPrinted>1601-01-01T00:00:00Z</cp:lastPrinted>
  <dcterms:created xsi:type="dcterms:W3CDTF">2019-04-23T14:10:23Z</dcterms:created>
  <dcterms:modified xsi:type="dcterms:W3CDTF">2022-05-23T12:54:02Z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