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72" r:id="rId12"/>
    <p:sldId id="271" r:id="rId13"/>
    <p:sldId id="270" r:id="rId14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g"/></Relationships>
</file>

<file path=ppt/diagrams/_rels/data13.xml.rels><?xml version="1.0" encoding="UTF-8" standalone="yes"?>
<Relationships xmlns="http://schemas.openxmlformats.org/package/2006/relationships"><Relationship Id="rId1" Type="http://schemas.openxmlformats.org/officeDocument/2006/relationships/hyperlink" Target="mailto:jan.paprcka@culture.gov.sk" TargetMode="External"/></Relationships>
</file>

<file path=ppt/diagram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g"/></Relationships>
</file>

<file path=ppt/diagrams/_rels/drawing13.xml.rels><?xml version="1.0" encoding="UTF-8" standalone="yes"?>
<Relationships xmlns="http://schemas.openxmlformats.org/package/2006/relationships"><Relationship Id="rId1" Type="http://schemas.openxmlformats.org/officeDocument/2006/relationships/hyperlink" Target="mailto:jan.paprcka@culture.gov.sk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165A83-3FF4-41F4-8EE4-9173D4BA5F2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FD5599AF-35AE-4C00-9BA6-4ABD0174280C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sk-SK" sz="3200" dirty="0" smtClean="0"/>
            <a:t> </a:t>
          </a:r>
        </a:p>
        <a:p>
          <a:pPr algn="ctr" rtl="0"/>
          <a:endParaRPr lang="sk-SK" sz="3500" dirty="0" smtClean="0"/>
        </a:p>
        <a:p>
          <a:pPr algn="ctr" rtl="0"/>
          <a:r>
            <a:rPr lang="sk-SK" sz="3500" dirty="0" smtClean="0"/>
            <a:t>FYZICKÁ DEBARIERIZÁCIA  </a:t>
          </a:r>
        </a:p>
        <a:p>
          <a:pPr algn="ctr" rtl="0"/>
          <a:r>
            <a:rPr lang="sk-SK" sz="3500" dirty="0" smtClean="0"/>
            <a:t>- </a:t>
          </a:r>
          <a:r>
            <a:rPr lang="sk-SK" sz="3500" dirty="0" err="1" smtClean="0"/>
            <a:t>webinár</a:t>
          </a:r>
          <a:r>
            <a:rPr lang="sk-SK" sz="3500" smtClean="0"/>
            <a:t> dňa 23.5.2022</a:t>
          </a:r>
          <a:r>
            <a:rPr lang="sk-SK" sz="3500" dirty="0" smtClean="0"/>
            <a:t/>
          </a:r>
          <a:br>
            <a:rPr lang="sk-SK" sz="3500" dirty="0" smtClean="0"/>
          </a:br>
          <a:endParaRPr lang="sk-SK" sz="3500" dirty="0" smtClean="0"/>
        </a:p>
        <a:p>
          <a:pPr algn="ctr" rtl="0"/>
          <a:endParaRPr lang="sk-SK" sz="3200" dirty="0"/>
        </a:p>
      </dgm:t>
    </dgm:pt>
    <dgm:pt modelId="{24A95050-5BD9-43BF-BD2C-3FB2072A6E4E}" type="parTrans" cxnId="{F8167CCA-7910-4596-8ED0-FAB4BC406905}">
      <dgm:prSet/>
      <dgm:spPr/>
      <dgm:t>
        <a:bodyPr/>
        <a:lstStyle/>
        <a:p>
          <a:endParaRPr lang="sk-SK"/>
        </a:p>
      </dgm:t>
    </dgm:pt>
    <dgm:pt modelId="{889B4468-7653-4C9A-982C-E97E8C04498A}" type="sibTrans" cxnId="{F8167CCA-7910-4596-8ED0-FAB4BC406905}">
      <dgm:prSet/>
      <dgm:spPr/>
      <dgm:t>
        <a:bodyPr/>
        <a:lstStyle/>
        <a:p>
          <a:endParaRPr lang="sk-SK"/>
        </a:p>
      </dgm:t>
    </dgm:pt>
    <dgm:pt modelId="{306D5ACF-2550-4099-B200-E1DCB30ADF18}" type="pres">
      <dgm:prSet presAssocID="{D0165A83-3FF4-41F4-8EE4-9173D4BA5F2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95CF86E3-DCD8-4E4D-9167-7A84EB7BB58A}" type="pres">
      <dgm:prSet presAssocID="{FD5599AF-35AE-4C00-9BA6-4ABD0174280C}" presName="parentText" presStyleLbl="node1" presStyleIdx="0" presStyleCnt="1" custScaleY="169459" custLinFactNeighborY="-34828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284A486A-CA14-4B55-B050-BC12C1AF6E08}" type="presOf" srcId="{FD5599AF-35AE-4C00-9BA6-4ABD0174280C}" destId="{95CF86E3-DCD8-4E4D-9167-7A84EB7BB58A}" srcOrd="0" destOrd="0" presId="urn:microsoft.com/office/officeart/2005/8/layout/vList2"/>
    <dgm:cxn modelId="{CC28FD3F-D721-4070-B8EB-9E9B618AB16B}" type="presOf" srcId="{D0165A83-3FF4-41F4-8EE4-9173D4BA5F21}" destId="{306D5ACF-2550-4099-B200-E1DCB30ADF18}" srcOrd="0" destOrd="0" presId="urn:microsoft.com/office/officeart/2005/8/layout/vList2"/>
    <dgm:cxn modelId="{F8167CCA-7910-4596-8ED0-FAB4BC406905}" srcId="{D0165A83-3FF4-41F4-8EE4-9173D4BA5F21}" destId="{FD5599AF-35AE-4C00-9BA6-4ABD0174280C}" srcOrd="0" destOrd="0" parTransId="{24A95050-5BD9-43BF-BD2C-3FB2072A6E4E}" sibTransId="{889B4468-7653-4C9A-982C-E97E8C04498A}"/>
    <dgm:cxn modelId="{B71B056D-6BF6-4A73-A329-445BE92C67E6}" type="presParOf" srcId="{306D5ACF-2550-4099-B200-E1DCB30ADF18}" destId="{95CF86E3-DCD8-4E4D-9167-7A84EB7BB58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C7B190-287B-4380-B111-8A0DD8D80007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995CC7F1-DFAA-45FE-A595-A0D02E63C4D6}">
      <dgm:prSet/>
      <dgm:spPr/>
      <dgm:t>
        <a:bodyPr/>
        <a:lstStyle/>
        <a:p>
          <a:pPr rtl="0"/>
          <a:r>
            <a:rPr lang="sk-SK" dirty="0" smtClean="0"/>
            <a:t>DOTAČNÝ PODPROGRAM             </a:t>
          </a:r>
          <a:endParaRPr lang="sk-SK" dirty="0"/>
        </a:p>
      </dgm:t>
    </dgm:pt>
    <dgm:pt modelId="{1A948AB3-4F9C-44D9-9CED-47D7EDA1E30E}" type="parTrans" cxnId="{40CA75A2-A883-4BA4-8B52-0B36155B6027}">
      <dgm:prSet/>
      <dgm:spPr/>
      <dgm:t>
        <a:bodyPr/>
        <a:lstStyle/>
        <a:p>
          <a:endParaRPr lang="sk-SK"/>
        </a:p>
      </dgm:t>
    </dgm:pt>
    <dgm:pt modelId="{BC8AD8E1-8CBE-47A6-BE60-9262365863C1}" type="sibTrans" cxnId="{40CA75A2-A883-4BA4-8B52-0B36155B6027}">
      <dgm:prSet/>
      <dgm:spPr/>
      <dgm:t>
        <a:bodyPr/>
        <a:lstStyle/>
        <a:p>
          <a:endParaRPr lang="sk-SK"/>
        </a:p>
      </dgm:t>
    </dgm:pt>
    <dgm:pt modelId="{BDB626E7-3C45-4CEC-B45C-9C92682B386A}" type="pres">
      <dgm:prSet presAssocID="{7BC7B190-287B-4380-B111-8A0DD8D80007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2B44FB97-F84F-4155-B15E-0856C0D37A10}" type="pres">
      <dgm:prSet presAssocID="{995CC7F1-DFAA-45FE-A595-A0D02E63C4D6}" presName="circ1TxSh" presStyleLbl="vennNode1" presStyleIdx="0" presStyleCnt="1" custLinFactNeighborX="-1667" custLinFactNeighborY="32707"/>
      <dgm:spPr/>
      <dgm:t>
        <a:bodyPr/>
        <a:lstStyle/>
        <a:p>
          <a:endParaRPr lang="sk-SK"/>
        </a:p>
      </dgm:t>
    </dgm:pt>
  </dgm:ptLst>
  <dgm:cxnLst>
    <dgm:cxn modelId="{C4835926-C04F-4EEA-808F-D7B2C3FC1BB1}" type="presOf" srcId="{7BC7B190-287B-4380-B111-8A0DD8D80007}" destId="{BDB626E7-3C45-4CEC-B45C-9C92682B386A}" srcOrd="0" destOrd="0" presId="urn:microsoft.com/office/officeart/2005/8/layout/venn1"/>
    <dgm:cxn modelId="{40CA75A2-A883-4BA4-8B52-0B36155B6027}" srcId="{7BC7B190-287B-4380-B111-8A0DD8D80007}" destId="{995CC7F1-DFAA-45FE-A595-A0D02E63C4D6}" srcOrd="0" destOrd="0" parTransId="{1A948AB3-4F9C-44D9-9CED-47D7EDA1E30E}" sibTransId="{BC8AD8E1-8CBE-47A6-BE60-9262365863C1}"/>
    <dgm:cxn modelId="{160C9A79-5811-4E4F-A7CE-8DEC609FE906}" type="presOf" srcId="{995CC7F1-DFAA-45FE-A595-A0D02E63C4D6}" destId="{2B44FB97-F84F-4155-B15E-0856C0D37A10}" srcOrd="0" destOrd="0" presId="urn:microsoft.com/office/officeart/2005/8/layout/venn1"/>
    <dgm:cxn modelId="{11C74D78-1FD4-4E34-A8E9-BB97D7ED654D}" type="presParOf" srcId="{BDB626E7-3C45-4CEC-B45C-9C92682B386A}" destId="{2B44FB97-F84F-4155-B15E-0856C0D37A10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16A8AD-617F-4EF1-A9FA-14BA2D5F2ED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sk-SK"/>
        </a:p>
      </dgm:t>
    </dgm:pt>
    <dgm:pt modelId="{620FF46C-2CA3-4FE9-A4FF-32F4B5A7676C}">
      <dgm:prSet/>
      <dgm:spPr/>
      <dgm:t>
        <a:bodyPr/>
        <a:lstStyle/>
        <a:p>
          <a:pPr rtl="0"/>
          <a:r>
            <a:rPr lang="sk-SK" smtClean="0"/>
            <a:t>ÚČEL </a:t>
          </a:r>
          <a:endParaRPr lang="sk-SK"/>
        </a:p>
      </dgm:t>
    </dgm:pt>
    <dgm:pt modelId="{175B518C-35AE-4767-9A1E-434ED0DE0EDC}" type="parTrans" cxnId="{408C03A2-1FEA-41C2-B9FA-AFB37576337F}">
      <dgm:prSet/>
      <dgm:spPr/>
      <dgm:t>
        <a:bodyPr/>
        <a:lstStyle/>
        <a:p>
          <a:endParaRPr lang="sk-SK"/>
        </a:p>
      </dgm:t>
    </dgm:pt>
    <dgm:pt modelId="{876C5835-0CC8-42C5-ACBD-3584CB225DFF}" type="sibTrans" cxnId="{408C03A2-1FEA-41C2-B9FA-AFB37576337F}">
      <dgm:prSet/>
      <dgm:spPr/>
      <dgm:t>
        <a:bodyPr/>
        <a:lstStyle/>
        <a:p>
          <a:endParaRPr lang="sk-SK"/>
        </a:p>
      </dgm:t>
    </dgm:pt>
    <dgm:pt modelId="{00082A64-F1F1-4572-AC32-4E1E959C4906}" type="pres">
      <dgm:prSet presAssocID="{3316A8AD-617F-4EF1-A9FA-14BA2D5F2ED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F104C56B-72BD-43D3-8979-5E14FE842531}" type="pres">
      <dgm:prSet presAssocID="{620FF46C-2CA3-4FE9-A4FF-32F4B5A7676C}" presName="linNode" presStyleCnt="0"/>
      <dgm:spPr/>
    </dgm:pt>
    <dgm:pt modelId="{6453A3B3-869A-4564-9B5B-D397A4E01259}" type="pres">
      <dgm:prSet presAssocID="{620FF46C-2CA3-4FE9-A4FF-32F4B5A7676C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408C03A2-1FEA-41C2-B9FA-AFB37576337F}" srcId="{3316A8AD-617F-4EF1-A9FA-14BA2D5F2EDC}" destId="{620FF46C-2CA3-4FE9-A4FF-32F4B5A7676C}" srcOrd="0" destOrd="0" parTransId="{175B518C-35AE-4767-9A1E-434ED0DE0EDC}" sibTransId="{876C5835-0CC8-42C5-ACBD-3584CB225DFF}"/>
    <dgm:cxn modelId="{4BD67C9F-ECF6-4E5F-9CB3-2E1A7E2B70D1}" type="presOf" srcId="{620FF46C-2CA3-4FE9-A4FF-32F4B5A7676C}" destId="{6453A3B3-869A-4564-9B5B-D397A4E01259}" srcOrd="0" destOrd="0" presId="urn:microsoft.com/office/officeart/2005/8/layout/vList5"/>
    <dgm:cxn modelId="{D5FBE7F3-5FDC-40F8-8CD7-0CF9C7F01463}" type="presOf" srcId="{3316A8AD-617F-4EF1-A9FA-14BA2D5F2EDC}" destId="{00082A64-F1F1-4572-AC32-4E1E959C4906}" srcOrd="0" destOrd="0" presId="urn:microsoft.com/office/officeart/2005/8/layout/vList5"/>
    <dgm:cxn modelId="{10D34171-6199-4B96-98FB-E4AC187DEE42}" type="presParOf" srcId="{00082A64-F1F1-4572-AC32-4E1E959C4906}" destId="{F104C56B-72BD-43D3-8979-5E14FE842531}" srcOrd="0" destOrd="0" presId="urn:microsoft.com/office/officeart/2005/8/layout/vList5"/>
    <dgm:cxn modelId="{DBCEFD4D-B3F4-4F17-97CC-5A10156E859D}" type="presParOf" srcId="{F104C56B-72BD-43D3-8979-5E14FE842531}" destId="{6453A3B3-869A-4564-9B5B-D397A4E012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21490D-8F61-4DA4-99EA-E223B7E66194}" type="doc">
      <dgm:prSet loTypeId="urn:microsoft.com/office/officeart/2005/8/layout/vList5" loCatId="list" qsTypeId="urn:microsoft.com/office/officeart/2005/8/quickstyle/3d2" qsCatId="3D" csTypeId="urn:microsoft.com/office/officeart/2005/8/colors/accent1_2" csCatId="accent1"/>
      <dgm:spPr/>
      <dgm:t>
        <a:bodyPr/>
        <a:lstStyle/>
        <a:p>
          <a:endParaRPr lang="sk-SK"/>
        </a:p>
      </dgm:t>
    </dgm:pt>
    <dgm:pt modelId="{50B85B41-5CB8-4A1F-8F84-E62C961B82C3}">
      <dgm:prSet/>
      <dgm:spPr/>
      <dgm:t>
        <a:bodyPr/>
        <a:lstStyle/>
        <a:p>
          <a:pPr rtl="0"/>
          <a:r>
            <a:rPr lang="sk-SK" dirty="0" smtClean="0"/>
            <a:t>ČLENENIE</a:t>
          </a:r>
          <a:endParaRPr lang="sk-SK" dirty="0"/>
        </a:p>
      </dgm:t>
    </dgm:pt>
    <dgm:pt modelId="{0AC5C30C-A068-4227-BCEA-F603752FF783}" type="parTrans" cxnId="{1A752E8E-60C5-429F-BBF0-8CA924EA2108}">
      <dgm:prSet/>
      <dgm:spPr/>
      <dgm:t>
        <a:bodyPr/>
        <a:lstStyle/>
        <a:p>
          <a:endParaRPr lang="sk-SK"/>
        </a:p>
      </dgm:t>
    </dgm:pt>
    <dgm:pt modelId="{E988D890-04EA-4C32-A16E-38397D1D0262}" type="sibTrans" cxnId="{1A752E8E-60C5-429F-BBF0-8CA924EA2108}">
      <dgm:prSet/>
      <dgm:spPr/>
      <dgm:t>
        <a:bodyPr/>
        <a:lstStyle/>
        <a:p>
          <a:endParaRPr lang="sk-SK"/>
        </a:p>
      </dgm:t>
    </dgm:pt>
    <dgm:pt modelId="{44134E4E-FC60-4E7D-9CD1-1B49A220B8E2}" type="pres">
      <dgm:prSet presAssocID="{0321490D-8F61-4DA4-99EA-E223B7E6619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28840036-A488-4DBF-AC69-7411194E0DDE}" type="pres">
      <dgm:prSet presAssocID="{50B85B41-5CB8-4A1F-8F84-E62C961B82C3}" presName="linNode" presStyleCnt="0"/>
      <dgm:spPr/>
    </dgm:pt>
    <dgm:pt modelId="{F21DC1F8-D156-41F5-9C34-AFB6BAE25AB5}" type="pres">
      <dgm:prSet presAssocID="{50B85B41-5CB8-4A1F-8F84-E62C961B82C3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11F3D2E4-F021-49D3-97E8-B815DA7B1626}" type="presOf" srcId="{0321490D-8F61-4DA4-99EA-E223B7E66194}" destId="{44134E4E-FC60-4E7D-9CD1-1B49A220B8E2}" srcOrd="0" destOrd="0" presId="urn:microsoft.com/office/officeart/2005/8/layout/vList5"/>
    <dgm:cxn modelId="{1A752E8E-60C5-429F-BBF0-8CA924EA2108}" srcId="{0321490D-8F61-4DA4-99EA-E223B7E66194}" destId="{50B85B41-5CB8-4A1F-8F84-E62C961B82C3}" srcOrd="0" destOrd="0" parTransId="{0AC5C30C-A068-4227-BCEA-F603752FF783}" sibTransId="{E988D890-04EA-4C32-A16E-38397D1D0262}"/>
    <dgm:cxn modelId="{CD642082-48D1-42E0-952D-A21FCA4A10E2}" type="presOf" srcId="{50B85B41-5CB8-4A1F-8F84-E62C961B82C3}" destId="{F21DC1F8-D156-41F5-9C34-AFB6BAE25AB5}" srcOrd="0" destOrd="0" presId="urn:microsoft.com/office/officeart/2005/8/layout/vList5"/>
    <dgm:cxn modelId="{A53F8D0A-2362-4A2B-99E7-11AA4FF4812B}" type="presParOf" srcId="{44134E4E-FC60-4E7D-9CD1-1B49A220B8E2}" destId="{28840036-A488-4DBF-AC69-7411194E0DDE}" srcOrd="0" destOrd="0" presId="urn:microsoft.com/office/officeart/2005/8/layout/vList5"/>
    <dgm:cxn modelId="{7F192C21-65CB-4029-9315-94F47D7F0791}" type="presParOf" srcId="{28840036-A488-4DBF-AC69-7411194E0DDE}" destId="{F21DC1F8-D156-41F5-9C34-AFB6BAE25AB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6A65809-B4AA-4B07-814A-14B8854172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F56A4791-17CC-4CD1-8A5F-7D4C6F2169FB}">
      <dgm:prSet/>
      <dgm:spPr/>
      <dgm:t>
        <a:bodyPr/>
        <a:lstStyle/>
        <a:p>
          <a:pPr rtl="0"/>
          <a:r>
            <a:rPr lang="sk-SK" dirty="0" smtClean="0"/>
            <a:t>2.1 Živá kultúra a jej sprístupňovanie</a:t>
          </a:r>
          <a:endParaRPr lang="sk-SK" dirty="0"/>
        </a:p>
      </dgm:t>
    </dgm:pt>
    <dgm:pt modelId="{2335B488-5A8F-4935-AFCD-3F86D13DEC93}" type="parTrans" cxnId="{47451A08-E421-4E99-9B4F-587FDE7855E8}">
      <dgm:prSet/>
      <dgm:spPr/>
      <dgm:t>
        <a:bodyPr/>
        <a:lstStyle/>
        <a:p>
          <a:endParaRPr lang="sk-SK"/>
        </a:p>
      </dgm:t>
    </dgm:pt>
    <dgm:pt modelId="{35E940AC-F8BD-4ADC-AC92-AE6F3ADEF163}" type="sibTrans" cxnId="{47451A08-E421-4E99-9B4F-587FDE7855E8}">
      <dgm:prSet/>
      <dgm:spPr/>
      <dgm:t>
        <a:bodyPr/>
        <a:lstStyle/>
        <a:p>
          <a:endParaRPr lang="sk-SK"/>
        </a:p>
      </dgm:t>
    </dgm:pt>
    <dgm:pt modelId="{BFAD16CA-3E50-4A7A-AAD6-29C015B69C1C}">
      <dgm:prSet/>
      <dgm:spPr/>
      <dgm:t>
        <a:bodyPr/>
        <a:lstStyle/>
        <a:p>
          <a:pPr rtl="0"/>
          <a:r>
            <a:rPr lang="sk-SK" dirty="0" smtClean="0"/>
            <a:t>2.2 Vydavateľská a publikačná činnosť</a:t>
          </a:r>
          <a:endParaRPr lang="sk-SK" dirty="0"/>
        </a:p>
      </dgm:t>
    </dgm:pt>
    <dgm:pt modelId="{EC524D27-4DA8-4487-8C54-721FB63DFBA0}" type="parTrans" cxnId="{F53BE3C7-ABDA-4BB4-9243-3E79CD96D6D5}">
      <dgm:prSet/>
      <dgm:spPr/>
      <dgm:t>
        <a:bodyPr/>
        <a:lstStyle/>
        <a:p>
          <a:endParaRPr lang="sk-SK"/>
        </a:p>
      </dgm:t>
    </dgm:pt>
    <dgm:pt modelId="{4E0FDA8B-AF2A-4FB4-B000-18EB1F2070E4}" type="sibTrans" cxnId="{F53BE3C7-ABDA-4BB4-9243-3E79CD96D6D5}">
      <dgm:prSet/>
      <dgm:spPr/>
      <dgm:t>
        <a:bodyPr/>
        <a:lstStyle/>
        <a:p>
          <a:endParaRPr lang="sk-SK"/>
        </a:p>
      </dgm:t>
    </dgm:pt>
    <dgm:pt modelId="{12DEA6A6-5DF4-4D1C-82DC-7DBA6E3E743E}">
      <dgm:prSet/>
      <dgm:spPr/>
      <dgm:t>
        <a:bodyPr/>
        <a:lstStyle/>
        <a:p>
          <a:pPr rtl="0"/>
          <a:r>
            <a:rPr lang="sk-SK" dirty="0" smtClean="0"/>
            <a:t>2.3 Periodická tlač (noviny a časopisy)</a:t>
          </a:r>
          <a:endParaRPr lang="sk-SK" dirty="0"/>
        </a:p>
      </dgm:t>
    </dgm:pt>
    <dgm:pt modelId="{7470D312-75BC-4057-A222-8E03B9E97E43}" type="parTrans" cxnId="{27BE9708-D50A-46AB-BA16-2B9E5CCBC9A8}">
      <dgm:prSet/>
      <dgm:spPr/>
      <dgm:t>
        <a:bodyPr/>
        <a:lstStyle/>
        <a:p>
          <a:endParaRPr lang="sk-SK"/>
        </a:p>
      </dgm:t>
    </dgm:pt>
    <dgm:pt modelId="{1E1A25AF-462E-4007-BCE7-1790058997DA}" type="sibTrans" cxnId="{27BE9708-D50A-46AB-BA16-2B9E5CCBC9A8}">
      <dgm:prSet/>
      <dgm:spPr/>
      <dgm:t>
        <a:bodyPr/>
        <a:lstStyle/>
        <a:p>
          <a:endParaRPr lang="sk-SK"/>
        </a:p>
      </dgm:t>
    </dgm:pt>
    <dgm:pt modelId="{C6C597C5-17D1-4C28-888A-7A172148A114}">
      <dgm:prSet/>
      <dgm:spPr/>
      <dgm:t>
        <a:bodyPr/>
        <a:lstStyle/>
        <a:p>
          <a:pPr rtl="0"/>
          <a:r>
            <a:rPr lang="sk-SK" smtClean="0"/>
            <a:t>2.4 Neformálne vzdelávanie a výskum</a:t>
          </a:r>
          <a:endParaRPr lang="sk-SK"/>
        </a:p>
      </dgm:t>
    </dgm:pt>
    <dgm:pt modelId="{E7D19DE5-239B-4C41-8438-B8BEB2926956}" type="parTrans" cxnId="{FC51024F-7ECE-4EEE-9226-C492BA11F962}">
      <dgm:prSet/>
      <dgm:spPr/>
      <dgm:t>
        <a:bodyPr/>
        <a:lstStyle/>
        <a:p>
          <a:endParaRPr lang="sk-SK"/>
        </a:p>
      </dgm:t>
    </dgm:pt>
    <dgm:pt modelId="{B7932650-B6B5-4EFD-A2AF-0541AF07A40D}" type="sibTrans" cxnId="{FC51024F-7ECE-4EEE-9226-C492BA11F962}">
      <dgm:prSet/>
      <dgm:spPr/>
      <dgm:t>
        <a:bodyPr/>
        <a:lstStyle/>
        <a:p>
          <a:endParaRPr lang="sk-SK"/>
        </a:p>
      </dgm:t>
    </dgm:pt>
    <dgm:pt modelId="{D4940DF2-BA32-457C-8D68-1E349CFFE541}">
      <dgm:prSet/>
      <dgm:spPr/>
      <dgm:t>
        <a:bodyPr/>
        <a:lstStyle/>
        <a:p>
          <a:pPr rtl="0"/>
          <a:r>
            <a:rPr lang="sk-SK" smtClean="0"/>
            <a:t>2.5 Fyzická debarierizácia</a:t>
          </a:r>
          <a:endParaRPr lang="sk-SK"/>
        </a:p>
      </dgm:t>
    </dgm:pt>
    <dgm:pt modelId="{D5C3D96C-33B9-4EB7-8867-0035E29F7ABB}" type="parTrans" cxnId="{BC10CF02-C6D6-4D42-B2E7-73067C714AFD}">
      <dgm:prSet/>
      <dgm:spPr/>
      <dgm:t>
        <a:bodyPr/>
        <a:lstStyle/>
        <a:p>
          <a:endParaRPr lang="sk-SK"/>
        </a:p>
      </dgm:t>
    </dgm:pt>
    <dgm:pt modelId="{3C47E289-3CD8-48B5-9AB6-B75E28558369}" type="sibTrans" cxnId="{BC10CF02-C6D6-4D42-B2E7-73067C714AFD}">
      <dgm:prSet/>
      <dgm:spPr/>
      <dgm:t>
        <a:bodyPr/>
        <a:lstStyle/>
        <a:p>
          <a:endParaRPr lang="sk-SK"/>
        </a:p>
      </dgm:t>
    </dgm:pt>
    <dgm:pt modelId="{9B76D6F5-5C02-4778-9930-C21AEF2C4ABB}">
      <dgm:prSet/>
      <dgm:spPr/>
      <dgm:t>
        <a:bodyPr/>
        <a:lstStyle/>
        <a:p>
          <a:pPr rtl="0"/>
          <a:r>
            <a:rPr lang="sk-SK" dirty="0" smtClean="0"/>
            <a:t>2.6 Informačná </a:t>
          </a:r>
          <a:r>
            <a:rPr lang="sk-SK" dirty="0" err="1" smtClean="0"/>
            <a:t>debarierizácia</a:t>
          </a:r>
          <a:endParaRPr lang="sk-SK" dirty="0"/>
        </a:p>
      </dgm:t>
    </dgm:pt>
    <dgm:pt modelId="{DD5F2CE9-3503-4C2E-B51E-F6DFCBA21B9D}" type="parTrans" cxnId="{6D8D14E9-28EE-4979-B9BB-549746A82517}">
      <dgm:prSet/>
      <dgm:spPr/>
      <dgm:t>
        <a:bodyPr/>
        <a:lstStyle/>
        <a:p>
          <a:endParaRPr lang="sk-SK"/>
        </a:p>
      </dgm:t>
    </dgm:pt>
    <dgm:pt modelId="{79C7E663-8DCC-4221-88E8-42AA22E4E62F}" type="sibTrans" cxnId="{6D8D14E9-28EE-4979-B9BB-549746A82517}">
      <dgm:prSet/>
      <dgm:spPr/>
      <dgm:t>
        <a:bodyPr/>
        <a:lstStyle/>
        <a:p>
          <a:endParaRPr lang="sk-SK"/>
        </a:p>
      </dgm:t>
    </dgm:pt>
    <dgm:pt modelId="{3842BA5C-5C58-48E7-A938-8CE13DD25DCA}" type="pres">
      <dgm:prSet presAssocID="{96A65809-B4AA-4B07-814A-14B8854172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B06E082C-0588-4E09-8692-F54A3AE96CD0}" type="pres">
      <dgm:prSet presAssocID="{F56A4791-17CC-4CD1-8A5F-7D4C6F2169FB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54D4542E-2153-4A07-94B2-8C480CC16829}" type="pres">
      <dgm:prSet presAssocID="{35E940AC-F8BD-4ADC-AC92-AE6F3ADEF163}" presName="spacer" presStyleCnt="0"/>
      <dgm:spPr/>
    </dgm:pt>
    <dgm:pt modelId="{CA9A0AB5-2131-481B-97FE-B83B24F42EAC}" type="pres">
      <dgm:prSet presAssocID="{BFAD16CA-3E50-4A7A-AAD6-29C015B69C1C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8C6C7297-9CDF-4A15-B259-ACE3CAF5BE7C}" type="pres">
      <dgm:prSet presAssocID="{4E0FDA8B-AF2A-4FB4-B000-18EB1F2070E4}" presName="spacer" presStyleCnt="0"/>
      <dgm:spPr/>
    </dgm:pt>
    <dgm:pt modelId="{10A98BEA-39DD-403D-9954-2A048D07BB7F}" type="pres">
      <dgm:prSet presAssocID="{12DEA6A6-5DF4-4D1C-82DC-7DBA6E3E743E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437EBC06-75A5-45A8-A634-5671FD437658}" type="pres">
      <dgm:prSet presAssocID="{1E1A25AF-462E-4007-BCE7-1790058997DA}" presName="spacer" presStyleCnt="0"/>
      <dgm:spPr/>
    </dgm:pt>
    <dgm:pt modelId="{1ACE3BFE-0BD4-4BB9-909A-13C240B21D01}" type="pres">
      <dgm:prSet presAssocID="{C6C597C5-17D1-4C28-888A-7A172148A114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88711B99-7891-4693-94FB-B247918BD0A1}" type="pres">
      <dgm:prSet presAssocID="{B7932650-B6B5-4EFD-A2AF-0541AF07A40D}" presName="spacer" presStyleCnt="0"/>
      <dgm:spPr/>
    </dgm:pt>
    <dgm:pt modelId="{F8442177-3154-4525-8C3D-C6633FD2298F}" type="pres">
      <dgm:prSet presAssocID="{D4940DF2-BA32-457C-8D68-1E349CFFE541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4429B360-C32E-4B4B-B640-7CD1B923839C}" type="pres">
      <dgm:prSet presAssocID="{3C47E289-3CD8-48B5-9AB6-B75E28558369}" presName="spacer" presStyleCnt="0"/>
      <dgm:spPr/>
    </dgm:pt>
    <dgm:pt modelId="{6F8D706C-A17B-437C-931E-EBC78DB6F487}" type="pres">
      <dgm:prSet presAssocID="{9B76D6F5-5C02-4778-9930-C21AEF2C4ABB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47451A08-E421-4E99-9B4F-587FDE7855E8}" srcId="{96A65809-B4AA-4B07-814A-14B88541725F}" destId="{F56A4791-17CC-4CD1-8A5F-7D4C6F2169FB}" srcOrd="0" destOrd="0" parTransId="{2335B488-5A8F-4935-AFCD-3F86D13DEC93}" sibTransId="{35E940AC-F8BD-4ADC-AC92-AE6F3ADEF163}"/>
    <dgm:cxn modelId="{14BD25B2-02B2-473C-8E0D-74E5437AD73D}" type="presOf" srcId="{9B76D6F5-5C02-4778-9930-C21AEF2C4ABB}" destId="{6F8D706C-A17B-437C-931E-EBC78DB6F487}" srcOrd="0" destOrd="0" presId="urn:microsoft.com/office/officeart/2005/8/layout/vList2"/>
    <dgm:cxn modelId="{AD62744C-C774-4D04-B270-699A77971B7B}" type="presOf" srcId="{C6C597C5-17D1-4C28-888A-7A172148A114}" destId="{1ACE3BFE-0BD4-4BB9-909A-13C240B21D01}" srcOrd="0" destOrd="0" presId="urn:microsoft.com/office/officeart/2005/8/layout/vList2"/>
    <dgm:cxn modelId="{6D8D14E9-28EE-4979-B9BB-549746A82517}" srcId="{96A65809-B4AA-4B07-814A-14B88541725F}" destId="{9B76D6F5-5C02-4778-9930-C21AEF2C4ABB}" srcOrd="5" destOrd="0" parTransId="{DD5F2CE9-3503-4C2E-B51E-F6DFCBA21B9D}" sibTransId="{79C7E663-8DCC-4221-88E8-42AA22E4E62F}"/>
    <dgm:cxn modelId="{FC51024F-7ECE-4EEE-9226-C492BA11F962}" srcId="{96A65809-B4AA-4B07-814A-14B88541725F}" destId="{C6C597C5-17D1-4C28-888A-7A172148A114}" srcOrd="3" destOrd="0" parTransId="{E7D19DE5-239B-4C41-8438-B8BEB2926956}" sibTransId="{B7932650-B6B5-4EFD-A2AF-0541AF07A40D}"/>
    <dgm:cxn modelId="{6DEC1144-74F7-4D31-BD91-509BA3A6CFCA}" type="presOf" srcId="{12DEA6A6-5DF4-4D1C-82DC-7DBA6E3E743E}" destId="{10A98BEA-39DD-403D-9954-2A048D07BB7F}" srcOrd="0" destOrd="0" presId="urn:microsoft.com/office/officeart/2005/8/layout/vList2"/>
    <dgm:cxn modelId="{27BE9708-D50A-46AB-BA16-2B9E5CCBC9A8}" srcId="{96A65809-B4AA-4B07-814A-14B88541725F}" destId="{12DEA6A6-5DF4-4D1C-82DC-7DBA6E3E743E}" srcOrd="2" destOrd="0" parTransId="{7470D312-75BC-4057-A222-8E03B9E97E43}" sibTransId="{1E1A25AF-462E-4007-BCE7-1790058997DA}"/>
    <dgm:cxn modelId="{0C540059-F0D9-41CF-9435-D323EBFD5EA9}" type="presOf" srcId="{D4940DF2-BA32-457C-8D68-1E349CFFE541}" destId="{F8442177-3154-4525-8C3D-C6633FD2298F}" srcOrd="0" destOrd="0" presId="urn:microsoft.com/office/officeart/2005/8/layout/vList2"/>
    <dgm:cxn modelId="{2A67982D-2429-493D-891A-3F50D3663B4E}" type="presOf" srcId="{BFAD16CA-3E50-4A7A-AAD6-29C015B69C1C}" destId="{CA9A0AB5-2131-481B-97FE-B83B24F42EAC}" srcOrd="0" destOrd="0" presId="urn:microsoft.com/office/officeart/2005/8/layout/vList2"/>
    <dgm:cxn modelId="{129A997F-3541-4135-A73A-7FEF0EAEDB16}" type="presOf" srcId="{96A65809-B4AA-4B07-814A-14B88541725F}" destId="{3842BA5C-5C58-48E7-A938-8CE13DD25DCA}" srcOrd="0" destOrd="0" presId="urn:microsoft.com/office/officeart/2005/8/layout/vList2"/>
    <dgm:cxn modelId="{A885BB3E-72B1-4A10-BADC-14D106485220}" type="presOf" srcId="{F56A4791-17CC-4CD1-8A5F-7D4C6F2169FB}" destId="{B06E082C-0588-4E09-8692-F54A3AE96CD0}" srcOrd="0" destOrd="0" presId="urn:microsoft.com/office/officeart/2005/8/layout/vList2"/>
    <dgm:cxn modelId="{BC10CF02-C6D6-4D42-B2E7-73067C714AFD}" srcId="{96A65809-B4AA-4B07-814A-14B88541725F}" destId="{D4940DF2-BA32-457C-8D68-1E349CFFE541}" srcOrd="4" destOrd="0" parTransId="{D5C3D96C-33B9-4EB7-8867-0035E29F7ABB}" sibTransId="{3C47E289-3CD8-48B5-9AB6-B75E28558369}"/>
    <dgm:cxn modelId="{F53BE3C7-ABDA-4BB4-9243-3E79CD96D6D5}" srcId="{96A65809-B4AA-4B07-814A-14B88541725F}" destId="{BFAD16CA-3E50-4A7A-AAD6-29C015B69C1C}" srcOrd="1" destOrd="0" parTransId="{EC524D27-4DA8-4487-8C54-721FB63DFBA0}" sibTransId="{4E0FDA8B-AF2A-4FB4-B000-18EB1F2070E4}"/>
    <dgm:cxn modelId="{E533C702-3BA6-45B9-879C-36BD7451FAE3}" type="presParOf" srcId="{3842BA5C-5C58-48E7-A938-8CE13DD25DCA}" destId="{B06E082C-0588-4E09-8692-F54A3AE96CD0}" srcOrd="0" destOrd="0" presId="urn:microsoft.com/office/officeart/2005/8/layout/vList2"/>
    <dgm:cxn modelId="{B779E6BC-8687-4A4A-B47B-3C840C746F30}" type="presParOf" srcId="{3842BA5C-5C58-48E7-A938-8CE13DD25DCA}" destId="{54D4542E-2153-4A07-94B2-8C480CC16829}" srcOrd="1" destOrd="0" presId="urn:microsoft.com/office/officeart/2005/8/layout/vList2"/>
    <dgm:cxn modelId="{A7180F88-D802-48AA-AA1B-841613BD5DBE}" type="presParOf" srcId="{3842BA5C-5C58-48E7-A938-8CE13DD25DCA}" destId="{CA9A0AB5-2131-481B-97FE-B83B24F42EAC}" srcOrd="2" destOrd="0" presId="urn:microsoft.com/office/officeart/2005/8/layout/vList2"/>
    <dgm:cxn modelId="{C98470FD-69AA-4376-A682-11FA4A095352}" type="presParOf" srcId="{3842BA5C-5C58-48E7-A938-8CE13DD25DCA}" destId="{8C6C7297-9CDF-4A15-B259-ACE3CAF5BE7C}" srcOrd="3" destOrd="0" presId="urn:microsoft.com/office/officeart/2005/8/layout/vList2"/>
    <dgm:cxn modelId="{277A6887-AE25-4678-AF8E-5D6792910CB1}" type="presParOf" srcId="{3842BA5C-5C58-48E7-A938-8CE13DD25DCA}" destId="{10A98BEA-39DD-403D-9954-2A048D07BB7F}" srcOrd="4" destOrd="0" presId="urn:microsoft.com/office/officeart/2005/8/layout/vList2"/>
    <dgm:cxn modelId="{42CB4A7E-BE22-4337-9D98-07D7615D60F3}" type="presParOf" srcId="{3842BA5C-5C58-48E7-A938-8CE13DD25DCA}" destId="{437EBC06-75A5-45A8-A634-5671FD437658}" srcOrd="5" destOrd="0" presId="urn:microsoft.com/office/officeart/2005/8/layout/vList2"/>
    <dgm:cxn modelId="{C40B785E-3690-43A7-A601-703748A578A5}" type="presParOf" srcId="{3842BA5C-5C58-48E7-A938-8CE13DD25DCA}" destId="{1ACE3BFE-0BD4-4BB9-909A-13C240B21D01}" srcOrd="6" destOrd="0" presId="urn:microsoft.com/office/officeart/2005/8/layout/vList2"/>
    <dgm:cxn modelId="{7A5A4629-2ED7-4BB0-8919-CCC6E638BF82}" type="presParOf" srcId="{3842BA5C-5C58-48E7-A938-8CE13DD25DCA}" destId="{88711B99-7891-4693-94FB-B247918BD0A1}" srcOrd="7" destOrd="0" presId="urn:microsoft.com/office/officeart/2005/8/layout/vList2"/>
    <dgm:cxn modelId="{9AEFE896-8B02-48A5-9077-8B8CA51C7785}" type="presParOf" srcId="{3842BA5C-5C58-48E7-A938-8CE13DD25DCA}" destId="{F8442177-3154-4525-8C3D-C6633FD2298F}" srcOrd="8" destOrd="0" presId="urn:microsoft.com/office/officeart/2005/8/layout/vList2"/>
    <dgm:cxn modelId="{A0844BE1-5686-4E0D-9E43-1264BE9C9B7E}" type="presParOf" srcId="{3842BA5C-5C58-48E7-A938-8CE13DD25DCA}" destId="{4429B360-C32E-4B4B-B640-7CD1B923839C}" srcOrd="9" destOrd="0" presId="urn:microsoft.com/office/officeart/2005/8/layout/vList2"/>
    <dgm:cxn modelId="{1B55837A-6B1E-4525-A35E-B939E651C216}" type="presParOf" srcId="{3842BA5C-5C58-48E7-A938-8CE13DD25DCA}" destId="{6F8D706C-A17B-437C-931E-EBC78DB6F487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94DE72-214B-4805-9170-2B34C314C165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6520A3C6-A80C-4B9A-930B-8B19366A127F}">
      <dgm:prSet/>
      <dgm:spPr/>
      <dgm:t>
        <a:bodyPr/>
        <a:lstStyle/>
        <a:p>
          <a:pPr rtl="0"/>
          <a:r>
            <a:rPr lang="sk-SK" dirty="0" smtClean="0"/>
            <a:t>           Oprávnený žiadateľ – podprogram 2.5</a:t>
          </a:r>
          <a:endParaRPr lang="sk-SK" dirty="0"/>
        </a:p>
      </dgm:t>
    </dgm:pt>
    <dgm:pt modelId="{685CC26F-29B0-43C7-B837-08BD47A06FA4}" type="parTrans" cxnId="{6EF9E90A-8CD3-4307-B72E-9E9D2A5D068B}">
      <dgm:prSet/>
      <dgm:spPr/>
      <dgm:t>
        <a:bodyPr/>
        <a:lstStyle/>
        <a:p>
          <a:endParaRPr lang="sk-SK"/>
        </a:p>
      </dgm:t>
    </dgm:pt>
    <dgm:pt modelId="{80A31FD2-392B-421B-95F9-85E81A040AD9}" type="sibTrans" cxnId="{6EF9E90A-8CD3-4307-B72E-9E9D2A5D068B}">
      <dgm:prSet/>
      <dgm:spPr/>
      <dgm:t>
        <a:bodyPr/>
        <a:lstStyle/>
        <a:p>
          <a:endParaRPr lang="sk-SK"/>
        </a:p>
      </dgm:t>
    </dgm:pt>
    <dgm:pt modelId="{B1E1B2A5-A866-4AFC-9970-BA4D8D7283FE}" type="pres">
      <dgm:prSet presAssocID="{3A94DE72-214B-4805-9170-2B34C314C16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6FCC586C-8B50-4F24-A199-8FD78072EDF8}" type="pres">
      <dgm:prSet presAssocID="{6520A3C6-A80C-4B9A-930B-8B19366A127F}" presName="parentText" presStyleLbl="node1" presStyleIdx="0" presStyleCnt="1" custLinFactNeighborX="-749" custLinFactNeighborY="10838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6EF9E90A-8CD3-4307-B72E-9E9D2A5D068B}" srcId="{3A94DE72-214B-4805-9170-2B34C314C165}" destId="{6520A3C6-A80C-4B9A-930B-8B19366A127F}" srcOrd="0" destOrd="0" parTransId="{685CC26F-29B0-43C7-B837-08BD47A06FA4}" sibTransId="{80A31FD2-392B-421B-95F9-85E81A040AD9}"/>
    <dgm:cxn modelId="{1D3CCAAE-1A37-4384-90BF-D148E505DE85}" type="presOf" srcId="{6520A3C6-A80C-4B9A-930B-8B19366A127F}" destId="{6FCC586C-8B50-4F24-A199-8FD78072EDF8}" srcOrd="0" destOrd="0" presId="urn:microsoft.com/office/officeart/2005/8/layout/vList2"/>
    <dgm:cxn modelId="{409CD0F6-7E5E-4C99-AB2D-6E3E61E6F7E1}" type="presOf" srcId="{3A94DE72-214B-4805-9170-2B34C314C165}" destId="{B1E1B2A5-A866-4AFC-9970-BA4D8D7283FE}" srcOrd="0" destOrd="0" presId="urn:microsoft.com/office/officeart/2005/8/layout/vList2"/>
    <dgm:cxn modelId="{52ECE516-77D6-44E2-B44D-FECE99A653C0}" type="presParOf" srcId="{B1E1B2A5-A866-4AFC-9970-BA4D8D7283FE}" destId="{6FCC586C-8B50-4F24-A199-8FD78072EDF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944F467-9EE5-40F8-A5EB-AC12BBD311EB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3886EE01-229D-49B8-B5E8-E005D9257508}">
      <dgm:prSet phldrT="[Text]" custT="1"/>
      <dgm:spPr/>
      <dgm:t>
        <a:bodyPr/>
        <a:lstStyle/>
        <a:p>
          <a:r>
            <a:rPr lang="sk-SK" sz="2000" dirty="0" smtClean="0"/>
            <a:t>a) vyšší územný celok alebo obec</a:t>
          </a:r>
          <a:endParaRPr lang="sk-SK" sz="2000" dirty="0"/>
        </a:p>
      </dgm:t>
    </dgm:pt>
    <dgm:pt modelId="{4529BB81-0127-4B38-A9BF-3E3FBB3AA7E5}" type="parTrans" cxnId="{C89278B6-4E56-411D-AC77-6A08D75B63F2}">
      <dgm:prSet/>
      <dgm:spPr/>
      <dgm:t>
        <a:bodyPr/>
        <a:lstStyle/>
        <a:p>
          <a:endParaRPr lang="sk-SK"/>
        </a:p>
      </dgm:t>
    </dgm:pt>
    <dgm:pt modelId="{D603067E-2F69-4482-9133-3B40403D894E}" type="sibTrans" cxnId="{C89278B6-4E56-411D-AC77-6A08D75B63F2}">
      <dgm:prSet/>
      <dgm:spPr/>
      <dgm:t>
        <a:bodyPr/>
        <a:lstStyle/>
        <a:p>
          <a:endParaRPr lang="sk-SK"/>
        </a:p>
      </dgm:t>
    </dgm:pt>
    <dgm:pt modelId="{5EB7C62F-6D2D-4F74-9096-E9047F3F9DD1}">
      <dgm:prSet phldrT="[Text]" custT="1"/>
      <dgm:spPr/>
      <dgm:t>
        <a:bodyPr/>
        <a:lstStyle/>
        <a:p>
          <a:r>
            <a:rPr lang="sk-SK" sz="2000" dirty="0" smtClean="0"/>
            <a:t>b) rozpočtová organizácia alebo príspevková organizácia, ktorej zriaďovateľom je vyšší územný celok alebo obec</a:t>
          </a:r>
          <a:endParaRPr lang="sk-SK" sz="2000" dirty="0"/>
        </a:p>
      </dgm:t>
    </dgm:pt>
    <dgm:pt modelId="{46E37167-0799-4017-B7F3-DFA901BCA794}" type="parTrans" cxnId="{F2A85D61-3847-4C4F-8D50-9B5F439C3C32}">
      <dgm:prSet/>
      <dgm:spPr/>
      <dgm:t>
        <a:bodyPr/>
        <a:lstStyle/>
        <a:p>
          <a:endParaRPr lang="sk-SK"/>
        </a:p>
      </dgm:t>
    </dgm:pt>
    <dgm:pt modelId="{59301C5B-6DC2-406F-B0DD-421725EA73CC}" type="sibTrans" cxnId="{F2A85D61-3847-4C4F-8D50-9B5F439C3C32}">
      <dgm:prSet/>
      <dgm:spPr/>
      <dgm:t>
        <a:bodyPr/>
        <a:lstStyle/>
        <a:p>
          <a:endParaRPr lang="sk-SK"/>
        </a:p>
      </dgm:t>
    </dgm:pt>
    <dgm:pt modelId="{9809E4B8-F0C3-4203-8CDE-98224277FBCF}">
      <dgm:prSet phldrT="[Text]" custT="1"/>
      <dgm:spPr/>
      <dgm:t>
        <a:bodyPr/>
        <a:lstStyle/>
        <a:p>
          <a:r>
            <a:rPr lang="sk-SK" sz="2000" dirty="0" smtClean="0"/>
            <a:t>c) registrovaná cirkev alebo náboženská spoločnosť so sídlom na území Slovenskej republiky a právnická osoba, ktorá odvodzuje svoju právnu subjektivitu od cirkvi alebo náboženskej spoločnosti.</a:t>
          </a:r>
          <a:endParaRPr lang="sk-SK" sz="2000" dirty="0"/>
        </a:p>
      </dgm:t>
    </dgm:pt>
    <dgm:pt modelId="{45577203-3B91-4DB7-9398-EDE2F28F03E6}" type="parTrans" cxnId="{13FBF4E5-57F0-4153-B641-EC615B7AC977}">
      <dgm:prSet/>
      <dgm:spPr/>
      <dgm:t>
        <a:bodyPr/>
        <a:lstStyle/>
        <a:p>
          <a:endParaRPr lang="sk-SK"/>
        </a:p>
      </dgm:t>
    </dgm:pt>
    <dgm:pt modelId="{D3DF1521-FB23-44CE-9D3C-4F25F19F7C38}" type="sibTrans" cxnId="{13FBF4E5-57F0-4153-B641-EC615B7AC977}">
      <dgm:prSet/>
      <dgm:spPr/>
      <dgm:t>
        <a:bodyPr/>
        <a:lstStyle/>
        <a:p>
          <a:endParaRPr lang="sk-SK"/>
        </a:p>
      </dgm:t>
    </dgm:pt>
    <dgm:pt modelId="{74A5B93C-C5CD-4583-BABE-BAA899F14E27}" type="pres">
      <dgm:prSet presAssocID="{7944F467-9EE5-40F8-A5EB-AC12BBD311E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475285E1-0B81-448D-B249-90E391AE3080}" type="pres">
      <dgm:prSet presAssocID="{3886EE01-229D-49B8-B5E8-E005D9257508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E0DCD73C-48F1-4F77-ABD7-277247CA934A}" type="pres">
      <dgm:prSet presAssocID="{D603067E-2F69-4482-9133-3B40403D894E}" presName="spacer" presStyleCnt="0"/>
      <dgm:spPr/>
      <dgm:t>
        <a:bodyPr/>
        <a:lstStyle/>
        <a:p>
          <a:endParaRPr lang="sk-SK"/>
        </a:p>
      </dgm:t>
    </dgm:pt>
    <dgm:pt modelId="{A80DE315-AAFD-4D78-81DE-13636F01149B}" type="pres">
      <dgm:prSet presAssocID="{5EB7C62F-6D2D-4F74-9096-E9047F3F9DD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703A8A8F-47BA-4B54-BF86-B4A78FD34DE7}" type="pres">
      <dgm:prSet presAssocID="{59301C5B-6DC2-406F-B0DD-421725EA73CC}" presName="spacer" presStyleCnt="0"/>
      <dgm:spPr/>
      <dgm:t>
        <a:bodyPr/>
        <a:lstStyle/>
        <a:p>
          <a:endParaRPr lang="sk-SK"/>
        </a:p>
      </dgm:t>
    </dgm:pt>
    <dgm:pt modelId="{6B98C14C-8A20-4E15-A403-4E027270C534}" type="pres">
      <dgm:prSet presAssocID="{9809E4B8-F0C3-4203-8CDE-98224277FBC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77F120E0-6765-4296-B669-DC7788063386}" type="presOf" srcId="{3886EE01-229D-49B8-B5E8-E005D9257508}" destId="{475285E1-0B81-448D-B249-90E391AE3080}" srcOrd="0" destOrd="0" presId="urn:microsoft.com/office/officeart/2005/8/layout/vList2"/>
    <dgm:cxn modelId="{9702748D-5600-42CB-8689-C235A6B20ED2}" type="presOf" srcId="{7944F467-9EE5-40F8-A5EB-AC12BBD311EB}" destId="{74A5B93C-C5CD-4583-BABE-BAA899F14E27}" srcOrd="0" destOrd="0" presId="urn:microsoft.com/office/officeart/2005/8/layout/vList2"/>
    <dgm:cxn modelId="{13FBF4E5-57F0-4153-B641-EC615B7AC977}" srcId="{7944F467-9EE5-40F8-A5EB-AC12BBD311EB}" destId="{9809E4B8-F0C3-4203-8CDE-98224277FBCF}" srcOrd="2" destOrd="0" parTransId="{45577203-3B91-4DB7-9398-EDE2F28F03E6}" sibTransId="{D3DF1521-FB23-44CE-9D3C-4F25F19F7C38}"/>
    <dgm:cxn modelId="{24201931-944C-4D6D-9FE1-8762C1161603}" type="presOf" srcId="{5EB7C62F-6D2D-4F74-9096-E9047F3F9DD1}" destId="{A80DE315-AAFD-4D78-81DE-13636F01149B}" srcOrd="0" destOrd="0" presId="urn:microsoft.com/office/officeart/2005/8/layout/vList2"/>
    <dgm:cxn modelId="{F2A85D61-3847-4C4F-8D50-9B5F439C3C32}" srcId="{7944F467-9EE5-40F8-A5EB-AC12BBD311EB}" destId="{5EB7C62F-6D2D-4F74-9096-E9047F3F9DD1}" srcOrd="1" destOrd="0" parTransId="{46E37167-0799-4017-B7F3-DFA901BCA794}" sibTransId="{59301C5B-6DC2-406F-B0DD-421725EA73CC}"/>
    <dgm:cxn modelId="{E84636FA-14E5-4358-BFA4-2662CD569647}" type="presOf" srcId="{9809E4B8-F0C3-4203-8CDE-98224277FBCF}" destId="{6B98C14C-8A20-4E15-A403-4E027270C534}" srcOrd="0" destOrd="0" presId="urn:microsoft.com/office/officeart/2005/8/layout/vList2"/>
    <dgm:cxn modelId="{C89278B6-4E56-411D-AC77-6A08D75B63F2}" srcId="{7944F467-9EE5-40F8-A5EB-AC12BBD311EB}" destId="{3886EE01-229D-49B8-B5E8-E005D9257508}" srcOrd="0" destOrd="0" parTransId="{4529BB81-0127-4B38-A9BF-3E3FBB3AA7E5}" sibTransId="{D603067E-2F69-4482-9133-3B40403D894E}"/>
    <dgm:cxn modelId="{9B49A6DF-9012-4AB0-9E39-46535EB1D419}" type="presParOf" srcId="{74A5B93C-C5CD-4583-BABE-BAA899F14E27}" destId="{475285E1-0B81-448D-B249-90E391AE3080}" srcOrd="0" destOrd="0" presId="urn:microsoft.com/office/officeart/2005/8/layout/vList2"/>
    <dgm:cxn modelId="{77C6AE28-9F29-41F7-B524-3D054AF22230}" type="presParOf" srcId="{74A5B93C-C5CD-4583-BABE-BAA899F14E27}" destId="{E0DCD73C-48F1-4F77-ABD7-277247CA934A}" srcOrd="1" destOrd="0" presId="urn:microsoft.com/office/officeart/2005/8/layout/vList2"/>
    <dgm:cxn modelId="{A992A2FC-1DB4-483C-A40A-5EA985350203}" type="presParOf" srcId="{74A5B93C-C5CD-4583-BABE-BAA899F14E27}" destId="{A80DE315-AAFD-4D78-81DE-13636F01149B}" srcOrd="2" destOrd="0" presId="urn:microsoft.com/office/officeart/2005/8/layout/vList2"/>
    <dgm:cxn modelId="{46BBED34-51CA-4562-9197-DC9391B734BF}" type="presParOf" srcId="{74A5B93C-C5CD-4583-BABE-BAA899F14E27}" destId="{703A8A8F-47BA-4B54-BF86-B4A78FD34DE7}" srcOrd="3" destOrd="0" presId="urn:microsoft.com/office/officeart/2005/8/layout/vList2"/>
    <dgm:cxn modelId="{991B936C-3F10-4D65-9D98-C886DBA3BD18}" type="presParOf" srcId="{74A5B93C-C5CD-4583-BABE-BAA899F14E27}" destId="{6B98C14C-8A20-4E15-A403-4E027270C53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E91586D-B6F9-49F5-99C3-D7608E75773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6DE4CEC2-BE67-4405-9F59-50610551C264}">
      <dgm:prSet custT="1"/>
      <dgm:spPr/>
      <dgm:t>
        <a:bodyPr/>
        <a:lstStyle/>
        <a:p>
          <a:pPr rtl="0"/>
          <a:endParaRPr lang="sk-SK" sz="2000" b="1" dirty="0" smtClean="0"/>
        </a:p>
        <a:p>
          <a:pPr rtl="0"/>
          <a:r>
            <a:rPr lang="sk-SK" sz="3200" b="1" dirty="0" smtClean="0"/>
            <a:t>Povinné náležitosti žiadosti</a:t>
          </a:r>
          <a:r>
            <a:rPr lang="sk-SK" sz="3200" dirty="0" smtClean="0"/>
            <a:t> </a:t>
          </a:r>
          <a:r>
            <a:rPr lang="sk-SK" sz="2000" dirty="0" smtClean="0"/>
            <a:t/>
          </a:r>
          <a:br>
            <a:rPr lang="sk-SK" sz="2000" dirty="0" smtClean="0"/>
          </a:br>
          <a:endParaRPr lang="sk-SK" sz="2000" dirty="0"/>
        </a:p>
      </dgm:t>
    </dgm:pt>
    <dgm:pt modelId="{6684B290-FA27-4CA4-9C95-6258748FEC3B}" type="parTrans" cxnId="{50129E64-74E0-4346-BBFC-A7CD06C30BAA}">
      <dgm:prSet/>
      <dgm:spPr/>
      <dgm:t>
        <a:bodyPr/>
        <a:lstStyle/>
        <a:p>
          <a:endParaRPr lang="sk-SK"/>
        </a:p>
      </dgm:t>
    </dgm:pt>
    <dgm:pt modelId="{DD3FECA6-0583-496C-BCBA-A9724701D3FA}" type="sibTrans" cxnId="{50129E64-74E0-4346-BBFC-A7CD06C30BAA}">
      <dgm:prSet/>
      <dgm:spPr/>
      <dgm:t>
        <a:bodyPr/>
        <a:lstStyle/>
        <a:p>
          <a:endParaRPr lang="sk-SK"/>
        </a:p>
      </dgm:t>
    </dgm:pt>
    <dgm:pt modelId="{638E2D8B-1EAE-41B2-A689-460A002404C3}" type="pres">
      <dgm:prSet presAssocID="{CE91586D-B6F9-49F5-99C3-D7608E75773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1210D403-D31D-4BBA-8E30-A627B2E9B984}" type="pres">
      <dgm:prSet presAssocID="{6DE4CEC2-BE67-4405-9F59-50610551C264}" presName="linNode" presStyleCnt="0"/>
      <dgm:spPr/>
    </dgm:pt>
    <dgm:pt modelId="{FF87E317-E526-42F2-B476-6E31D14DF09F}" type="pres">
      <dgm:prSet presAssocID="{6DE4CEC2-BE67-4405-9F59-50610551C264}" presName="parentText" presStyleLbl="node1" presStyleIdx="0" presStyleCnt="1" custScaleX="233330" custScaleY="86634">
        <dgm:presLayoutVars>
          <dgm:chMax val="1"/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50129E64-74E0-4346-BBFC-A7CD06C30BAA}" srcId="{CE91586D-B6F9-49F5-99C3-D7608E757738}" destId="{6DE4CEC2-BE67-4405-9F59-50610551C264}" srcOrd="0" destOrd="0" parTransId="{6684B290-FA27-4CA4-9C95-6258748FEC3B}" sibTransId="{DD3FECA6-0583-496C-BCBA-A9724701D3FA}"/>
    <dgm:cxn modelId="{B76C956A-C4E6-496B-B262-410D57C13FE6}" type="presOf" srcId="{CE91586D-B6F9-49F5-99C3-D7608E757738}" destId="{638E2D8B-1EAE-41B2-A689-460A002404C3}" srcOrd="0" destOrd="0" presId="urn:microsoft.com/office/officeart/2005/8/layout/vList5"/>
    <dgm:cxn modelId="{5EA25B31-65D8-464D-B030-D79E7724E6A5}" type="presOf" srcId="{6DE4CEC2-BE67-4405-9F59-50610551C264}" destId="{FF87E317-E526-42F2-B476-6E31D14DF09F}" srcOrd="0" destOrd="0" presId="urn:microsoft.com/office/officeart/2005/8/layout/vList5"/>
    <dgm:cxn modelId="{34CD4371-0AF9-40F2-84A8-01BB1579971C}" type="presParOf" srcId="{638E2D8B-1EAE-41B2-A689-460A002404C3}" destId="{1210D403-D31D-4BBA-8E30-A627B2E9B984}" srcOrd="0" destOrd="0" presId="urn:microsoft.com/office/officeart/2005/8/layout/vList5"/>
    <dgm:cxn modelId="{45E0FA72-E1A7-43CE-AA03-2AE61AC6BCE6}" type="presParOf" srcId="{1210D403-D31D-4BBA-8E30-A627B2E9B984}" destId="{FF87E317-E526-42F2-B476-6E31D14DF09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4DE3999-C9FC-414C-9E84-450D191047F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340F9692-354C-4524-B915-0A3C2D9B796A}">
      <dgm:prSet custT="1"/>
      <dgm:spPr/>
      <dgm:t>
        <a:bodyPr/>
        <a:lstStyle/>
        <a:p>
          <a:pPr rtl="0"/>
          <a:endParaRPr lang="sk-SK" sz="1200" b="1" dirty="0" smtClean="0"/>
        </a:p>
        <a:p>
          <a:pPr rtl="0"/>
          <a:endParaRPr lang="sk-SK" sz="3200" b="1" dirty="0" smtClean="0"/>
        </a:p>
        <a:p>
          <a:pPr rtl="0"/>
          <a:r>
            <a:rPr lang="sk-SK" sz="3200" b="1" dirty="0" smtClean="0"/>
            <a:t>Osobitné náležitosti žiadosti – podprogram 2.5</a:t>
          </a:r>
          <a:r>
            <a:rPr lang="sk-SK" sz="3200" dirty="0" smtClean="0"/>
            <a:t> </a:t>
          </a:r>
          <a:br>
            <a:rPr lang="sk-SK" sz="3200" dirty="0" smtClean="0"/>
          </a:br>
          <a:r>
            <a:rPr lang="sk-SK" sz="3200" dirty="0" smtClean="0"/>
            <a:t/>
          </a:r>
          <a:br>
            <a:rPr lang="sk-SK" sz="3200" dirty="0" smtClean="0"/>
          </a:br>
          <a:endParaRPr lang="sk-SK" sz="3200" dirty="0"/>
        </a:p>
      </dgm:t>
    </dgm:pt>
    <dgm:pt modelId="{2569FE87-D5E0-4F97-9351-BE5B2B515113}" type="parTrans" cxnId="{8CC2877B-0893-4297-AC4C-5E022F702DC5}">
      <dgm:prSet/>
      <dgm:spPr/>
      <dgm:t>
        <a:bodyPr/>
        <a:lstStyle/>
        <a:p>
          <a:endParaRPr lang="sk-SK"/>
        </a:p>
      </dgm:t>
    </dgm:pt>
    <dgm:pt modelId="{DC7F3BBB-EEA6-4869-8BCF-CB14CA54B074}" type="sibTrans" cxnId="{8CC2877B-0893-4297-AC4C-5E022F702DC5}">
      <dgm:prSet/>
      <dgm:spPr/>
      <dgm:t>
        <a:bodyPr/>
        <a:lstStyle/>
        <a:p>
          <a:endParaRPr lang="sk-SK"/>
        </a:p>
      </dgm:t>
    </dgm:pt>
    <dgm:pt modelId="{302BD095-5DBC-4452-A7B5-8BDEE4F7CD62}" type="pres">
      <dgm:prSet presAssocID="{B4DE3999-C9FC-414C-9E84-450D191047F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2425E76D-03D6-40B4-BE67-2EEDC555162B}" type="pres">
      <dgm:prSet presAssocID="{340F9692-354C-4524-B915-0A3C2D9B796A}" presName="linNode" presStyleCnt="0"/>
      <dgm:spPr/>
    </dgm:pt>
    <dgm:pt modelId="{1D345CD7-E4B8-4CDE-8A79-884FEF1D0E5D}" type="pres">
      <dgm:prSet presAssocID="{340F9692-354C-4524-B915-0A3C2D9B796A}" presName="parentText" presStyleLbl="node1" presStyleIdx="0" presStyleCnt="1" custScaleX="218747" custScaleY="100098">
        <dgm:presLayoutVars>
          <dgm:chMax val="1"/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8CC2877B-0893-4297-AC4C-5E022F702DC5}" srcId="{B4DE3999-C9FC-414C-9E84-450D191047FE}" destId="{340F9692-354C-4524-B915-0A3C2D9B796A}" srcOrd="0" destOrd="0" parTransId="{2569FE87-D5E0-4F97-9351-BE5B2B515113}" sibTransId="{DC7F3BBB-EEA6-4869-8BCF-CB14CA54B074}"/>
    <dgm:cxn modelId="{E3CBC9F7-B8B3-45AA-9439-B0EBFEA656FA}" type="presOf" srcId="{340F9692-354C-4524-B915-0A3C2D9B796A}" destId="{1D345CD7-E4B8-4CDE-8A79-884FEF1D0E5D}" srcOrd="0" destOrd="0" presId="urn:microsoft.com/office/officeart/2005/8/layout/vList5"/>
    <dgm:cxn modelId="{2E33CDB8-FC39-4844-8A0E-853335F9F36A}" type="presOf" srcId="{B4DE3999-C9FC-414C-9E84-450D191047FE}" destId="{302BD095-5DBC-4452-A7B5-8BDEE4F7CD62}" srcOrd="0" destOrd="0" presId="urn:microsoft.com/office/officeart/2005/8/layout/vList5"/>
    <dgm:cxn modelId="{046BE8C6-18D5-4FA0-B5CB-2B527457C6AD}" type="presParOf" srcId="{302BD095-5DBC-4452-A7B5-8BDEE4F7CD62}" destId="{2425E76D-03D6-40B4-BE67-2EEDC555162B}" srcOrd="0" destOrd="0" presId="urn:microsoft.com/office/officeart/2005/8/layout/vList5"/>
    <dgm:cxn modelId="{89615F56-4F19-453C-83D9-EDDE69E2C623}" type="presParOf" srcId="{2425E76D-03D6-40B4-BE67-2EEDC555162B}" destId="{1D345CD7-E4B8-4CDE-8A79-884FEF1D0E5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B42578A-EED9-4F48-A0A3-5D3D9A65245B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7FFAC458-64FD-470E-83B5-95EBB3A1D6F4}">
      <dgm:prSet/>
      <dgm:spPr/>
      <dgm:t>
        <a:bodyPr/>
        <a:lstStyle/>
        <a:p>
          <a:pPr rtl="0"/>
          <a:r>
            <a:rPr lang="sk-SK" dirty="0" smtClean="0"/>
            <a:t>OPRÁVNENÉ NÁKLADY (VÝDAVKY)</a:t>
          </a:r>
          <a:endParaRPr lang="sk-SK" dirty="0"/>
        </a:p>
      </dgm:t>
    </dgm:pt>
    <dgm:pt modelId="{6038108C-DA03-4552-93A2-CCEE9D647779}" type="parTrans" cxnId="{67836B1B-D206-42B9-A023-13EC3E6F75B5}">
      <dgm:prSet/>
      <dgm:spPr/>
      <dgm:t>
        <a:bodyPr/>
        <a:lstStyle/>
        <a:p>
          <a:endParaRPr lang="sk-SK"/>
        </a:p>
      </dgm:t>
    </dgm:pt>
    <dgm:pt modelId="{2DCD8F23-F125-4777-8EA4-A4A121652797}" type="sibTrans" cxnId="{67836B1B-D206-42B9-A023-13EC3E6F75B5}">
      <dgm:prSet/>
      <dgm:spPr/>
      <dgm:t>
        <a:bodyPr/>
        <a:lstStyle/>
        <a:p>
          <a:endParaRPr lang="sk-SK"/>
        </a:p>
      </dgm:t>
    </dgm:pt>
    <dgm:pt modelId="{FF14F32D-1928-46CE-B9CE-8DF8D9FFC1E0}" type="pres">
      <dgm:prSet presAssocID="{1B42578A-EED9-4F48-A0A3-5D3D9A65245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F79B4DD8-6EE0-491A-951B-AF6363D56582}" type="pres">
      <dgm:prSet presAssocID="{7FFAC458-64FD-470E-83B5-95EBB3A1D6F4}" presName="composite" presStyleCnt="0"/>
      <dgm:spPr/>
    </dgm:pt>
    <dgm:pt modelId="{471AFEEF-001F-4E3F-87AA-E5A12EFF2745}" type="pres">
      <dgm:prSet presAssocID="{7FFAC458-64FD-470E-83B5-95EBB3A1D6F4}" presName="imgShp" presStyleLbl="fgImgPlace1" presStyleIdx="0" presStyleCnt="1"/>
      <dgm:spPr/>
      <dgm:t>
        <a:bodyPr/>
        <a:lstStyle/>
        <a:p>
          <a:endParaRPr lang="sk-SK"/>
        </a:p>
      </dgm:t>
    </dgm:pt>
    <dgm:pt modelId="{6E53B524-ADDB-47FB-8612-C40A88D325E4}" type="pres">
      <dgm:prSet presAssocID="{7FFAC458-64FD-470E-83B5-95EBB3A1D6F4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573EF300-2337-48EF-AA00-DA23D4129230}" type="presOf" srcId="{1B42578A-EED9-4F48-A0A3-5D3D9A65245B}" destId="{FF14F32D-1928-46CE-B9CE-8DF8D9FFC1E0}" srcOrd="0" destOrd="0" presId="urn:microsoft.com/office/officeart/2005/8/layout/vList3"/>
    <dgm:cxn modelId="{54543E82-CBE5-4624-926D-9F0E7A2EFCD7}" type="presOf" srcId="{7FFAC458-64FD-470E-83B5-95EBB3A1D6F4}" destId="{6E53B524-ADDB-47FB-8612-C40A88D325E4}" srcOrd="0" destOrd="0" presId="urn:microsoft.com/office/officeart/2005/8/layout/vList3"/>
    <dgm:cxn modelId="{67836B1B-D206-42B9-A023-13EC3E6F75B5}" srcId="{1B42578A-EED9-4F48-A0A3-5D3D9A65245B}" destId="{7FFAC458-64FD-470E-83B5-95EBB3A1D6F4}" srcOrd="0" destOrd="0" parTransId="{6038108C-DA03-4552-93A2-CCEE9D647779}" sibTransId="{2DCD8F23-F125-4777-8EA4-A4A121652797}"/>
    <dgm:cxn modelId="{D06BA5D3-2496-4805-A322-1B328447D256}" type="presParOf" srcId="{FF14F32D-1928-46CE-B9CE-8DF8D9FFC1E0}" destId="{F79B4DD8-6EE0-491A-951B-AF6363D56582}" srcOrd="0" destOrd="0" presId="urn:microsoft.com/office/officeart/2005/8/layout/vList3"/>
    <dgm:cxn modelId="{F30DE632-0FDB-49D2-9D4F-F81C80B4802B}" type="presParOf" srcId="{F79B4DD8-6EE0-491A-951B-AF6363D56582}" destId="{471AFEEF-001F-4E3F-87AA-E5A12EFF2745}" srcOrd="0" destOrd="0" presId="urn:microsoft.com/office/officeart/2005/8/layout/vList3"/>
    <dgm:cxn modelId="{27D72FEE-E63C-43B4-AEC4-06E3B5574343}" type="presParOf" srcId="{F79B4DD8-6EE0-491A-951B-AF6363D56582}" destId="{6E53B524-ADDB-47FB-8612-C40A88D325E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B42578A-EED9-4F48-A0A3-5D3D9A65245B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7FFAC458-64FD-470E-83B5-95EBB3A1D6F4}">
      <dgm:prSet/>
      <dgm:spPr/>
      <dgm:t>
        <a:bodyPr/>
        <a:lstStyle/>
        <a:p>
          <a:pPr rtl="0"/>
          <a:r>
            <a:rPr lang="sk-SK" dirty="0" smtClean="0"/>
            <a:t>NEOPRÁVNENÉ NÁKLADY (VÝDAVKY)</a:t>
          </a:r>
          <a:endParaRPr lang="sk-SK" dirty="0"/>
        </a:p>
      </dgm:t>
    </dgm:pt>
    <dgm:pt modelId="{6038108C-DA03-4552-93A2-CCEE9D647779}" type="parTrans" cxnId="{67836B1B-D206-42B9-A023-13EC3E6F75B5}">
      <dgm:prSet/>
      <dgm:spPr/>
      <dgm:t>
        <a:bodyPr/>
        <a:lstStyle/>
        <a:p>
          <a:endParaRPr lang="sk-SK"/>
        </a:p>
      </dgm:t>
    </dgm:pt>
    <dgm:pt modelId="{2DCD8F23-F125-4777-8EA4-A4A121652797}" type="sibTrans" cxnId="{67836B1B-D206-42B9-A023-13EC3E6F75B5}">
      <dgm:prSet/>
      <dgm:spPr/>
      <dgm:t>
        <a:bodyPr/>
        <a:lstStyle/>
        <a:p>
          <a:endParaRPr lang="sk-SK"/>
        </a:p>
      </dgm:t>
    </dgm:pt>
    <dgm:pt modelId="{FF14F32D-1928-46CE-B9CE-8DF8D9FFC1E0}" type="pres">
      <dgm:prSet presAssocID="{1B42578A-EED9-4F48-A0A3-5D3D9A65245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F79B4DD8-6EE0-491A-951B-AF6363D56582}" type="pres">
      <dgm:prSet presAssocID="{7FFAC458-64FD-470E-83B5-95EBB3A1D6F4}" presName="composite" presStyleCnt="0"/>
      <dgm:spPr/>
    </dgm:pt>
    <dgm:pt modelId="{471AFEEF-001F-4E3F-87AA-E5A12EFF2745}" type="pres">
      <dgm:prSet presAssocID="{7FFAC458-64FD-470E-83B5-95EBB3A1D6F4}" presName="imgShp" presStyleLbl="fgImgPlace1" presStyleIdx="0" presStyleCnt="1" custScaleX="61938" custScaleY="5988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sk-SK"/>
        </a:p>
      </dgm:t>
    </dgm:pt>
    <dgm:pt modelId="{6E53B524-ADDB-47FB-8612-C40A88D325E4}" type="pres">
      <dgm:prSet presAssocID="{7FFAC458-64FD-470E-83B5-95EBB3A1D6F4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D6A91AA3-7B9C-4427-9018-E3AAC911E32E}" type="presOf" srcId="{1B42578A-EED9-4F48-A0A3-5D3D9A65245B}" destId="{FF14F32D-1928-46CE-B9CE-8DF8D9FFC1E0}" srcOrd="0" destOrd="0" presId="urn:microsoft.com/office/officeart/2005/8/layout/vList3"/>
    <dgm:cxn modelId="{4BCCC622-9B98-4868-9B95-1F909AD49629}" type="presOf" srcId="{7FFAC458-64FD-470E-83B5-95EBB3A1D6F4}" destId="{6E53B524-ADDB-47FB-8612-C40A88D325E4}" srcOrd="0" destOrd="0" presId="urn:microsoft.com/office/officeart/2005/8/layout/vList3"/>
    <dgm:cxn modelId="{67836B1B-D206-42B9-A023-13EC3E6F75B5}" srcId="{1B42578A-EED9-4F48-A0A3-5D3D9A65245B}" destId="{7FFAC458-64FD-470E-83B5-95EBB3A1D6F4}" srcOrd="0" destOrd="0" parTransId="{6038108C-DA03-4552-93A2-CCEE9D647779}" sibTransId="{2DCD8F23-F125-4777-8EA4-A4A121652797}"/>
    <dgm:cxn modelId="{E86C5EAC-3246-4217-B19F-943F50B13221}" type="presParOf" srcId="{FF14F32D-1928-46CE-B9CE-8DF8D9FFC1E0}" destId="{F79B4DD8-6EE0-491A-951B-AF6363D56582}" srcOrd="0" destOrd="0" presId="urn:microsoft.com/office/officeart/2005/8/layout/vList3"/>
    <dgm:cxn modelId="{3D86F34E-3F4B-438D-89FE-D5163455DFA6}" type="presParOf" srcId="{F79B4DD8-6EE0-491A-951B-AF6363D56582}" destId="{471AFEEF-001F-4E3F-87AA-E5A12EFF2745}" srcOrd="0" destOrd="0" presId="urn:microsoft.com/office/officeart/2005/8/layout/vList3"/>
    <dgm:cxn modelId="{8259EB77-316B-414D-A456-6BE2DE357B5A}" type="presParOf" srcId="{F79B4DD8-6EE0-491A-951B-AF6363D56582}" destId="{6E53B524-ADDB-47FB-8612-C40A88D325E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3024A3F-D0CC-4E4E-B08F-E5D11381446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sk-SK"/>
        </a:p>
      </dgm:t>
    </dgm:pt>
    <dgm:pt modelId="{DC1860A6-0E4E-4F29-A155-450D7857378D}">
      <dgm:prSet/>
      <dgm:spPr/>
      <dgm:t>
        <a:bodyPr/>
        <a:lstStyle/>
        <a:p>
          <a:pPr rtl="0"/>
          <a:r>
            <a:rPr lang="sk-SK" dirty="0" smtClean="0"/>
            <a:t>Ďakujem za pozornosť</a:t>
          </a:r>
          <a:endParaRPr lang="sk-SK" dirty="0"/>
        </a:p>
      </dgm:t>
    </dgm:pt>
    <dgm:pt modelId="{1FB4B05E-5E18-42DB-B77D-0D297467046F}" type="parTrans" cxnId="{3D1C6F7C-2B90-42C7-A21E-C82FEFEE40B8}">
      <dgm:prSet/>
      <dgm:spPr/>
      <dgm:t>
        <a:bodyPr/>
        <a:lstStyle/>
        <a:p>
          <a:endParaRPr lang="sk-SK"/>
        </a:p>
      </dgm:t>
    </dgm:pt>
    <dgm:pt modelId="{81BAD095-7536-4DF4-A836-AF8AF08F90B7}" type="sibTrans" cxnId="{3D1C6F7C-2B90-42C7-A21E-C82FEFEE40B8}">
      <dgm:prSet/>
      <dgm:spPr/>
      <dgm:t>
        <a:bodyPr/>
        <a:lstStyle/>
        <a:p>
          <a:endParaRPr lang="sk-SK"/>
        </a:p>
      </dgm:t>
    </dgm:pt>
    <dgm:pt modelId="{AA05EF34-D25B-478C-9341-50626335ED71}" type="pres">
      <dgm:prSet presAssocID="{63024A3F-D0CC-4E4E-B08F-E5D11381446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6677AAE2-56F0-46AF-94CF-4C42517DEB6F}" type="pres">
      <dgm:prSet presAssocID="{DC1860A6-0E4E-4F29-A155-450D7857378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AB826D66-A9D6-4555-8B86-DDFAF3AF93A5}" type="presOf" srcId="{63024A3F-D0CC-4E4E-B08F-E5D113814469}" destId="{AA05EF34-D25B-478C-9341-50626335ED71}" srcOrd="0" destOrd="0" presId="urn:microsoft.com/office/officeart/2005/8/layout/vList2"/>
    <dgm:cxn modelId="{1AA98718-1F3B-4B9A-9104-EF97316CDAEB}" type="presOf" srcId="{DC1860A6-0E4E-4F29-A155-450D7857378D}" destId="{6677AAE2-56F0-46AF-94CF-4C42517DEB6F}" srcOrd="0" destOrd="0" presId="urn:microsoft.com/office/officeart/2005/8/layout/vList2"/>
    <dgm:cxn modelId="{3D1C6F7C-2B90-42C7-A21E-C82FEFEE40B8}" srcId="{63024A3F-D0CC-4E4E-B08F-E5D113814469}" destId="{DC1860A6-0E4E-4F29-A155-450D7857378D}" srcOrd="0" destOrd="0" parTransId="{1FB4B05E-5E18-42DB-B77D-0D297467046F}" sibTransId="{81BAD095-7536-4DF4-A836-AF8AF08F90B7}"/>
    <dgm:cxn modelId="{311EB1B8-84A6-42F2-9C90-51872100919E}" type="presParOf" srcId="{AA05EF34-D25B-478C-9341-50626335ED71}" destId="{6677AAE2-56F0-46AF-94CF-4C42517DEB6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532EE91-E093-4B99-AADA-8B7FB44F03C5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95DB0383-73C6-4781-84BF-182AB3ABB00D}">
      <dgm:prSet custT="1"/>
      <dgm:spPr/>
      <dgm:t>
        <a:bodyPr/>
        <a:lstStyle/>
        <a:p>
          <a:pPr rtl="0"/>
          <a:r>
            <a:rPr lang="sk-SK" sz="2800" dirty="0" smtClean="0"/>
            <a:t>Mgr. Ján Paprčka</a:t>
          </a:r>
          <a:endParaRPr lang="sk-SK" sz="2800" dirty="0"/>
        </a:p>
      </dgm:t>
    </dgm:pt>
    <dgm:pt modelId="{BBDFC734-86C1-4D66-A38C-69A87A4D6876}" type="parTrans" cxnId="{92DD7AF0-8BEE-4DC9-821B-CC2BE96AC310}">
      <dgm:prSet/>
      <dgm:spPr/>
      <dgm:t>
        <a:bodyPr/>
        <a:lstStyle/>
        <a:p>
          <a:endParaRPr lang="sk-SK"/>
        </a:p>
      </dgm:t>
    </dgm:pt>
    <dgm:pt modelId="{F52EB403-408F-477D-9FE0-797BB56D2C5E}" type="sibTrans" cxnId="{92DD7AF0-8BEE-4DC9-821B-CC2BE96AC310}">
      <dgm:prSet/>
      <dgm:spPr/>
      <dgm:t>
        <a:bodyPr/>
        <a:lstStyle/>
        <a:p>
          <a:endParaRPr lang="sk-SK"/>
        </a:p>
      </dgm:t>
    </dgm:pt>
    <dgm:pt modelId="{1F6A45EF-042B-4A83-B5CF-6CD6DD44242B}">
      <dgm:prSet custT="1"/>
      <dgm:spPr/>
      <dgm:t>
        <a:bodyPr/>
        <a:lstStyle/>
        <a:p>
          <a:pPr rtl="0"/>
          <a:r>
            <a:rPr lang="sk-SK" sz="2800" dirty="0" smtClean="0">
              <a:hlinkClick xmlns:r="http://schemas.openxmlformats.org/officeDocument/2006/relationships" r:id="rId1"/>
            </a:rPr>
            <a:t>jan.paprcka@culture.gov.sk</a:t>
          </a:r>
          <a:endParaRPr lang="sk-SK" sz="2800" dirty="0"/>
        </a:p>
      </dgm:t>
    </dgm:pt>
    <dgm:pt modelId="{078179AF-8546-4BAB-9459-2214501F6C8E}" type="parTrans" cxnId="{0CE1917B-FC43-4582-A94F-785260C30F2E}">
      <dgm:prSet/>
      <dgm:spPr/>
      <dgm:t>
        <a:bodyPr/>
        <a:lstStyle/>
        <a:p>
          <a:endParaRPr lang="sk-SK"/>
        </a:p>
      </dgm:t>
    </dgm:pt>
    <dgm:pt modelId="{574508A6-9C32-4808-99EA-E000A44687A7}" type="sibTrans" cxnId="{0CE1917B-FC43-4582-A94F-785260C30F2E}">
      <dgm:prSet/>
      <dgm:spPr/>
      <dgm:t>
        <a:bodyPr/>
        <a:lstStyle/>
        <a:p>
          <a:endParaRPr lang="sk-SK"/>
        </a:p>
      </dgm:t>
    </dgm:pt>
    <dgm:pt modelId="{28132AE9-4059-4E16-A10B-9A46EE2FA84B}" type="pres">
      <dgm:prSet presAssocID="{E532EE91-E093-4B99-AADA-8B7FB44F03C5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sk-SK"/>
        </a:p>
      </dgm:t>
    </dgm:pt>
    <dgm:pt modelId="{E374E027-144A-4AF2-8FEE-1C49E53B29B3}" type="pres">
      <dgm:prSet presAssocID="{95DB0383-73C6-4781-84BF-182AB3ABB00D}" presName="horFlow" presStyleCnt="0"/>
      <dgm:spPr/>
    </dgm:pt>
    <dgm:pt modelId="{A7F78ABB-861C-4D4C-939A-B2E0D96A0E88}" type="pres">
      <dgm:prSet presAssocID="{95DB0383-73C6-4781-84BF-182AB3ABB00D}" presName="bigChev" presStyleLbl="node1" presStyleIdx="0" presStyleCnt="2" custScaleX="459708" custScaleY="167251"/>
      <dgm:spPr/>
      <dgm:t>
        <a:bodyPr/>
        <a:lstStyle/>
        <a:p>
          <a:endParaRPr lang="sk-SK"/>
        </a:p>
      </dgm:t>
    </dgm:pt>
    <dgm:pt modelId="{B6554452-1A19-4F65-B73B-A3B59A37B8B0}" type="pres">
      <dgm:prSet presAssocID="{95DB0383-73C6-4781-84BF-182AB3ABB00D}" presName="vSp" presStyleCnt="0"/>
      <dgm:spPr/>
    </dgm:pt>
    <dgm:pt modelId="{99BD8D7B-762D-4051-BF7D-6CF5A78DEAE7}" type="pres">
      <dgm:prSet presAssocID="{1F6A45EF-042B-4A83-B5CF-6CD6DD44242B}" presName="horFlow" presStyleCnt="0"/>
      <dgm:spPr/>
    </dgm:pt>
    <dgm:pt modelId="{BB412D60-56D8-41DF-933D-87E06EBE4505}" type="pres">
      <dgm:prSet presAssocID="{1F6A45EF-042B-4A83-B5CF-6CD6DD44242B}" presName="bigChev" presStyleLbl="node1" presStyleIdx="1" presStyleCnt="2" custScaleX="459708" custScaleY="179109"/>
      <dgm:spPr/>
      <dgm:t>
        <a:bodyPr/>
        <a:lstStyle/>
        <a:p>
          <a:endParaRPr lang="sk-SK"/>
        </a:p>
      </dgm:t>
    </dgm:pt>
  </dgm:ptLst>
  <dgm:cxnLst>
    <dgm:cxn modelId="{92DD7AF0-8BEE-4DC9-821B-CC2BE96AC310}" srcId="{E532EE91-E093-4B99-AADA-8B7FB44F03C5}" destId="{95DB0383-73C6-4781-84BF-182AB3ABB00D}" srcOrd="0" destOrd="0" parTransId="{BBDFC734-86C1-4D66-A38C-69A87A4D6876}" sibTransId="{F52EB403-408F-477D-9FE0-797BB56D2C5E}"/>
    <dgm:cxn modelId="{93C4E85F-EB7D-432D-8152-E5CF30235174}" type="presOf" srcId="{E532EE91-E093-4B99-AADA-8B7FB44F03C5}" destId="{28132AE9-4059-4E16-A10B-9A46EE2FA84B}" srcOrd="0" destOrd="0" presId="urn:microsoft.com/office/officeart/2005/8/layout/lProcess3"/>
    <dgm:cxn modelId="{AFE9B7CC-61E3-4114-9C01-C1EF44680866}" type="presOf" srcId="{95DB0383-73C6-4781-84BF-182AB3ABB00D}" destId="{A7F78ABB-861C-4D4C-939A-B2E0D96A0E88}" srcOrd="0" destOrd="0" presId="urn:microsoft.com/office/officeart/2005/8/layout/lProcess3"/>
    <dgm:cxn modelId="{E35AB1AF-E129-49D9-AB39-6B9EC668E640}" type="presOf" srcId="{1F6A45EF-042B-4A83-B5CF-6CD6DD44242B}" destId="{BB412D60-56D8-41DF-933D-87E06EBE4505}" srcOrd="0" destOrd="0" presId="urn:microsoft.com/office/officeart/2005/8/layout/lProcess3"/>
    <dgm:cxn modelId="{0CE1917B-FC43-4582-A94F-785260C30F2E}" srcId="{E532EE91-E093-4B99-AADA-8B7FB44F03C5}" destId="{1F6A45EF-042B-4A83-B5CF-6CD6DD44242B}" srcOrd="1" destOrd="0" parTransId="{078179AF-8546-4BAB-9459-2214501F6C8E}" sibTransId="{574508A6-9C32-4808-99EA-E000A44687A7}"/>
    <dgm:cxn modelId="{E46A1909-DCBC-43AE-9D91-CDF08A62ABB2}" type="presParOf" srcId="{28132AE9-4059-4E16-A10B-9A46EE2FA84B}" destId="{E374E027-144A-4AF2-8FEE-1C49E53B29B3}" srcOrd="0" destOrd="0" presId="urn:microsoft.com/office/officeart/2005/8/layout/lProcess3"/>
    <dgm:cxn modelId="{1CFB481A-9455-4661-9666-E81284A2B640}" type="presParOf" srcId="{E374E027-144A-4AF2-8FEE-1C49E53B29B3}" destId="{A7F78ABB-861C-4D4C-939A-B2E0D96A0E88}" srcOrd="0" destOrd="0" presId="urn:microsoft.com/office/officeart/2005/8/layout/lProcess3"/>
    <dgm:cxn modelId="{A20F5B5F-EA5B-4D46-AD7A-49FEC6DDF585}" type="presParOf" srcId="{28132AE9-4059-4E16-A10B-9A46EE2FA84B}" destId="{B6554452-1A19-4F65-B73B-A3B59A37B8B0}" srcOrd="1" destOrd="0" presId="urn:microsoft.com/office/officeart/2005/8/layout/lProcess3"/>
    <dgm:cxn modelId="{96C4943B-4AE9-43FB-8810-CA3B1B6C28F4}" type="presParOf" srcId="{28132AE9-4059-4E16-A10B-9A46EE2FA84B}" destId="{99BD8D7B-762D-4051-BF7D-6CF5A78DEAE7}" srcOrd="2" destOrd="0" presId="urn:microsoft.com/office/officeart/2005/8/layout/lProcess3"/>
    <dgm:cxn modelId="{96A7D0A5-4D8A-4950-9526-55908304B3B9}" type="presParOf" srcId="{99BD8D7B-762D-4051-BF7D-6CF5A78DEAE7}" destId="{BB412D60-56D8-41DF-933D-87E06EBE4505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CF86E3-DCD8-4E4D-9167-7A84EB7BB58A}">
      <dsp:nvSpPr>
        <dsp:cNvPr id="0" name=""/>
        <dsp:cNvSpPr/>
      </dsp:nvSpPr>
      <dsp:spPr>
        <a:xfrm>
          <a:off x="0" y="118010"/>
          <a:ext cx="7992888" cy="1465743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3200" kern="1200" dirty="0" smtClean="0"/>
            <a:t> </a:t>
          </a:r>
        </a:p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k-SK" sz="3500" kern="1200" dirty="0" smtClean="0"/>
        </a:p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3500" kern="1200" dirty="0" smtClean="0"/>
            <a:t>FYZICKÁ DEBARIERIZÁCIA  </a:t>
          </a:r>
        </a:p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3500" kern="1200" dirty="0" smtClean="0"/>
            <a:t>- </a:t>
          </a:r>
          <a:r>
            <a:rPr lang="sk-SK" sz="3500" kern="1200" dirty="0" err="1" smtClean="0"/>
            <a:t>webinár</a:t>
          </a:r>
          <a:r>
            <a:rPr lang="sk-SK" sz="3500" kern="1200" smtClean="0"/>
            <a:t> dňa 23.5.2022</a:t>
          </a:r>
          <a:r>
            <a:rPr lang="sk-SK" sz="3500" kern="1200" dirty="0" smtClean="0"/>
            <a:t/>
          </a:r>
          <a:br>
            <a:rPr lang="sk-SK" sz="3500" kern="1200" dirty="0" smtClean="0"/>
          </a:br>
          <a:endParaRPr lang="sk-SK" sz="3500" kern="1200" dirty="0" smtClean="0"/>
        </a:p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k-SK" sz="3200" kern="1200" dirty="0"/>
        </a:p>
      </dsp:txBody>
      <dsp:txXfrm>
        <a:off x="71552" y="189562"/>
        <a:ext cx="7849784" cy="13226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44FB97-F84F-4155-B15E-0856C0D37A10}">
      <dsp:nvSpPr>
        <dsp:cNvPr id="0" name=""/>
        <dsp:cNvSpPr/>
      </dsp:nvSpPr>
      <dsp:spPr>
        <a:xfrm>
          <a:off x="2088224" y="0"/>
          <a:ext cx="2160240" cy="21602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900" kern="1200" dirty="0" smtClean="0"/>
            <a:t>DOTAČNÝ PODPROGRAM             </a:t>
          </a:r>
          <a:endParaRPr lang="sk-SK" sz="1900" kern="1200" dirty="0"/>
        </a:p>
      </dsp:txBody>
      <dsp:txXfrm>
        <a:off x="2404584" y="316360"/>
        <a:ext cx="1527520" cy="15275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53A3B3-869A-4564-9B5B-D397A4E01259}">
      <dsp:nvSpPr>
        <dsp:cNvPr id="0" name=""/>
        <dsp:cNvSpPr/>
      </dsp:nvSpPr>
      <dsp:spPr>
        <a:xfrm>
          <a:off x="2633471" y="0"/>
          <a:ext cx="2962656" cy="1143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110490" rIns="220980" bIns="110490" numCol="1" spcCol="1270" anchor="ctr" anchorCtr="0">
          <a:noAutofit/>
        </a:bodyPr>
        <a:lstStyle/>
        <a:p>
          <a:pPr lvl="0" algn="ctr" defTabSz="2578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5800" kern="1200" smtClean="0"/>
            <a:t>ÚČEL </a:t>
          </a:r>
          <a:endParaRPr lang="sk-SK" sz="5800" kern="1200"/>
        </a:p>
      </dsp:txBody>
      <dsp:txXfrm>
        <a:off x="2689268" y="55797"/>
        <a:ext cx="2851062" cy="10314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1DC1F8-D156-41F5-9C34-AFB6BAE25AB5}">
      <dsp:nvSpPr>
        <dsp:cNvPr id="0" name=""/>
        <dsp:cNvSpPr/>
      </dsp:nvSpPr>
      <dsp:spPr>
        <a:xfrm>
          <a:off x="2653204" y="0"/>
          <a:ext cx="2984855" cy="14261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4900" kern="1200" dirty="0" smtClean="0"/>
            <a:t>ČLENENIE</a:t>
          </a:r>
          <a:endParaRPr lang="sk-SK" sz="4900" kern="1200" dirty="0"/>
        </a:p>
      </dsp:txBody>
      <dsp:txXfrm>
        <a:off x="2722824" y="69620"/>
        <a:ext cx="2845615" cy="12869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E082C-0588-4E09-8692-F54A3AE96CD0}">
      <dsp:nvSpPr>
        <dsp:cNvPr id="0" name=""/>
        <dsp:cNvSpPr/>
      </dsp:nvSpPr>
      <dsp:spPr>
        <a:xfrm>
          <a:off x="0" y="46641"/>
          <a:ext cx="8229600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800" kern="1200" dirty="0" smtClean="0"/>
            <a:t>2.1 Živá kultúra a jej sprístupňovanie</a:t>
          </a:r>
          <a:endParaRPr lang="sk-SK" sz="2800" kern="1200" dirty="0"/>
        </a:p>
      </dsp:txBody>
      <dsp:txXfrm>
        <a:off x="32784" y="79425"/>
        <a:ext cx="8164032" cy="606012"/>
      </dsp:txXfrm>
    </dsp:sp>
    <dsp:sp modelId="{CA9A0AB5-2131-481B-97FE-B83B24F42EAC}">
      <dsp:nvSpPr>
        <dsp:cNvPr id="0" name=""/>
        <dsp:cNvSpPr/>
      </dsp:nvSpPr>
      <dsp:spPr>
        <a:xfrm>
          <a:off x="0" y="798861"/>
          <a:ext cx="8229600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800" kern="1200" dirty="0" smtClean="0"/>
            <a:t>2.2 Vydavateľská a publikačná činnosť</a:t>
          </a:r>
          <a:endParaRPr lang="sk-SK" sz="2800" kern="1200" dirty="0"/>
        </a:p>
      </dsp:txBody>
      <dsp:txXfrm>
        <a:off x="32784" y="831645"/>
        <a:ext cx="8164032" cy="606012"/>
      </dsp:txXfrm>
    </dsp:sp>
    <dsp:sp modelId="{10A98BEA-39DD-403D-9954-2A048D07BB7F}">
      <dsp:nvSpPr>
        <dsp:cNvPr id="0" name=""/>
        <dsp:cNvSpPr/>
      </dsp:nvSpPr>
      <dsp:spPr>
        <a:xfrm>
          <a:off x="0" y="1551081"/>
          <a:ext cx="8229600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800" kern="1200" dirty="0" smtClean="0"/>
            <a:t>2.3 Periodická tlač (noviny a časopisy)</a:t>
          </a:r>
          <a:endParaRPr lang="sk-SK" sz="2800" kern="1200" dirty="0"/>
        </a:p>
      </dsp:txBody>
      <dsp:txXfrm>
        <a:off x="32784" y="1583865"/>
        <a:ext cx="8164032" cy="606012"/>
      </dsp:txXfrm>
    </dsp:sp>
    <dsp:sp modelId="{1ACE3BFE-0BD4-4BB9-909A-13C240B21D01}">
      <dsp:nvSpPr>
        <dsp:cNvPr id="0" name=""/>
        <dsp:cNvSpPr/>
      </dsp:nvSpPr>
      <dsp:spPr>
        <a:xfrm>
          <a:off x="0" y="2303301"/>
          <a:ext cx="8229600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800" kern="1200" smtClean="0"/>
            <a:t>2.4 Neformálne vzdelávanie a výskum</a:t>
          </a:r>
          <a:endParaRPr lang="sk-SK" sz="2800" kern="1200"/>
        </a:p>
      </dsp:txBody>
      <dsp:txXfrm>
        <a:off x="32784" y="2336085"/>
        <a:ext cx="8164032" cy="606012"/>
      </dsp:txXfrm>
    </dsp:sp>
    <dsp:sp modelId="{F8442177-3154-4525-8C3D-C6633FD2298F}">
      <dsp:nvSpPr>
        <dsp:cNvPr id="0" name=""/>
        <dsp:cNvSpPr/>
      </dsp:nvSpPr>
      <dsp:spPr>
        <a:xfrm>
          <a:off x="0" y="3055521"/>
          <a:ext cx="8229600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800" kern="1200" smtClean="0"/>
            <a:t>2.5 Fyzická debarierizácia</a:t>
          </a:r>
          <a:endParaRPr lang="sk-SK" sz="2800" kern="1200"/>
        </a:p>
      </dsp:txBody>
      <dsp:txXfrm>
        <a:off x="32784" y="3088305"/>
        <a:ext cx="8164032" cy="606012"/>
      </dsp:txXfrm>
    </dsp:sp>
    <dsp:sp modelId="{6F8D706C-A17B-437C-931E-EBC78DB6F487}">
      <dsp:nvSpPr>
        <dsp:cNvPr id="0" name=""/>
        <dsp:cNvSpPr/>
      </dsp:nvSpPr>
      <dsp:spPr>
        <a:xfrm>
          <a:off x="0" y="3807741"/>
          <a:ext cx="8229600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800" kern="1200" dirty="0" smtClean="0"/>
            <a:t>2.6 Informačná </a:t>
          </a:r>
          <a:r>
            <a:rPr lang="sk-SK" sz="2800" kern="1200" dirty="0" err="1" smtClean="0"/>
            <a:t>debarierizácia</a:t>
          </a:r>
          <a:endParaRPr lang="sk-SK" sz="2800" kern="1200" dirty="0"/>
        </a:p>
      </dsp:txBody>
      <dsp:txXfrm>
        <a:off x="32784" y="3840525"/>
        <a:ext cx="8164032" cy="6060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CC586C-8B50-4F24-A199-8FD78072EDF8}">
      <dsp:nvSpPr>
        <dsp:cNvPr id="0" name=""/>
        <dsp:cNvSpPr/>
      </dsp:nvSpPr>
      <dsp:spPr>
        <a:xfrm>
          <a:off x="0" y="252137"/>
          <a:ext cx="8229600" cy="8154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3400" kern="1200" dirty="0" smtClean="0"/>
            <a:t>           Oprávnený žiadateľ – podprogram 2.5</a:t>
          </a:r>
          <a:endParaRPr lang="sk-SK" sz="3400" kern="1200" dirty="0"/>
        </a:p>
      </dsp:txBody>
      <dsp:txXfrm>
        <a:off x="39809" y="291946"/>
        <a:ext cx="8149982" cy="73587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5285E1-0B81-448D-B249-90E391AE3080}">
      <dsp:nvSpPr>
        <dsp:cNvPr id="0" name=""/>
        <dsp:cNvSpPr/>
      </dsp:nvSpPr>
      <dsp:spPr>
        <a:xfrm>
          <a:off x="0" y="250581"/>
          <a:ext cx="82296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000" kern="1200" dirty="0" smtClean="0"/>
            <a:t>a) vyšší územný celok alebo obec</a:t>
          </a:r>
          <a:endParaRPr lang="sk-SK" sz="2000" kern="1200" dirty="0"/>
        </a:p>
      </dsp:txBody>
      <dsp:txXfrm>
        <a:off x="59399" y="309980"/>
        <a:ext cx="8110802" cy="1098002"/>
      </dsp:txXfrm>
    </dsp:sp>
    <dsp:sp modelId="{A80DE315-AAFD-4D78-81DE-13636F01149B}">
      <dsp:nvSpPr>
        <dsp:cNvPr id="0" name=""/>
        <dsp:cNvSpPr/>
      </dsp:nvSpPr>
      <dsp:spPr>
        <a:xfrm>
          <a:off x="0" y="1654581"/>
          <a:ext cx="82296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000" kern="1200" dirty="0" smtClean="0"/>
            <a:t>b) rozpočtová organizácia alebo príspevková organizácia, ktorej zriaďovateľom je vyšší územný celok alebo obec</a:t>
          </a:r>
          <a:endParaRPr lang="sk-SK" sz="2000" kern="1200" dirty="0"/>
        </a:p>
      </dsp:txBody>
      <dsp:txXfrm>
        <a:off x="59399" y="1713980"/>
        <a:ext cx="8110802" cy="1098002"/>
      </dsp:txXfrm>
    </dsp:sp>
    <dsp:sp modelId="{6B98C14C-8A20-4E15-A403-4E027270C534}">
      <dsp:nvSpPr>
        <dsp:cNvPr id="0" name=""/>
        <dsp:cNvSpPr/>
      </dsp:nvSpPr>
      <dsp:spPr>
        <a:xfrm>
          <a:off x="0" y="3058581"/>
          <a:ext cx="82296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000" kern="1200" dirty="0" smtClean="0"/>
            <a:t>c) registrovaná cirkev alebo náboženská spoločnosť so sídlom na území Slovenskej republiky a právnická osoba, ktorá odvodzuje svoju právnu subjektivitu od cirkvi alebo náboženskej spoločnosti.</a:t>
          </a:r>
          <a:endParaRPr lang="sk-SK" sz="2000" kern="1200" dirty="0"/>
        </a:p>
      </dsp:txBody>
      <dsp:txXfrm>
        <a:off x="59399" y="3117980"/>
        <a:ext cx="8110802" cy="109800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87E317-E526-42F2-B476-6E31D14DF09F}">
      <dsp:nvSpPr>
        <dsp:cNvPr id="0" name=""/>
        <dsp:cNvSpPr/>
      </dsp:nvSpPr>
      <dsp:spPr>
        <a:xfrm>
          <a:off x="658417" y="76870"/>
          <a:ext cx="6912765" cy="9892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k-SK" sz="2000" b="1" kern="1200" dirty="0" smtClean="0"/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3200" b="1" kern="1200" dirty="0" smtClean="0"/>
            <a:t>Povinné náležitosti žiadosti</a:t>
          </a:r>
          <a:r>
            <a:rPr lang="sk-SK" sz="3200" kern="1200" dirty="0" smtClean="0"/>
            <a:t> </a:t>
          </a:r>
          <a:r>
            <a:rPr lang="sk-SK" sz="2000" kern="1200" dirty="0" smtClean="0"/>
            <a:t/>
          </a:r>
          <a:br>
            <a:rPr lang="sk-SK" sz="2000" kern="1200" dirty="0" smtClean="0"/>
          </a:br>
          <a:endParaRPr lang="sk-SK" sz="2000" kern="1200" dirty="0"/>
        </a:p>
      </dsp:txBody>
      <dsp:txXfrm>
        <a:off x="706709" y="125162"/>
        <a:ext cx="6816181" cy="89267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345CD7-E4B8-4CDE-8A79-884FEF1D0E5D}">
      <dsp:nvSpPr>
        <dsp:cNvPr id="0" name=""/>
        <dsp:cNvSpPr/>
      </dsp:nvSpPr>
      <dsp:spPr>
        <a:xfrm>
          <a:off x="877603" y="519"/>
          <a:ext cx="6474392" cy="10650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k-SK" sz="1200" b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k-SK" sz="3200" b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3200" b="1" kern="1200" dirty="0" smtClean="0"/>
            <a:t>Osobitné náležitosti žiadosti – podprogram 2.5</a:t>
          </a:r>
          <a:r>
            <a:rPr lang="sk-SK" sz="3200" kern="1200" dirty="0" smtClean="0"/>
            <a:t> </a:t>
          </a:r>
          <a:br>
            <a:rPr lang="sk-SK" sz="3200" kern="1200" dirty="0" smtClean="0"/>
          </a:br>
          <a:r>
            <a:rPr lang="sk-SK" sz="3200" kern="1200" dirty="0" smtClean="0"/>
            <a:t/>
          </a:r>
          <a:br>
            <a:rPr lang="sk-SK" sz="3200" kern="1200" dirty="0" smtClean="0"/>
          </a:br>
          <a:endParaRPr lang="sk-SK" sz="3200" kern="1200" dirty="0"/>
        </a:p>
      </dsp:txBody>
      <dsp:txXfrm>
        <a:off x="929596" y="52512"/>
        <a:ext cx="6370406" cy="96110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53B524-ADDB-47FB-8612-C40A88D325E4}">
      <dsp:nvSpPr>
        <dsp:cNvPr id="0" name=""/>
        <dsp:cNvSpPr/>
      </dsp:nvSpPr>
      <dsp:spPr>
        <a:xfrm rot="10800000">
          <a:off x="1664207" y="0"/>
          <a:ext cx="5472684" cy="114300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4031" tIns="121920" rIns="227584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3200" kern="1200" dirty="0" smtClean="0"/>
            <a:t>OPRÁVNENÉ NÁKLADY (VÝDAVKY)</a:t>
          </a:r>
          <a:endParaRPr lang="sk-SK" sz="3200" kern="1200" dirty="0"/>
        </a:p>
      </dsp:txBody>
      <dsp:txXfrm rot="10800000">
        <a:off x="1949957" y="0"/>
        <a:ext cx="5186934" cy="1143000"/>
      </dsp:txXfrm>
    </dsp:sp>
    <dsp:sp modelId="{471AFEEF-001F-4E3F-87AA-E5A12EFF2745}">
      <dsp:nvSpPr>
        <dsp:cNvPr id="0" name=""/>
        <dsp:cNvSpPr/>
      </dsp:nvSpPr>
      <dsp:spPr>
        <a:xfrm>
          <a:off x="1092707" y="0"/>
          <a:ext cx="1143000" cy="1143000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53B524-ADDB-47FB-8612-C40A88D325E4}">
      <dsp:nvSpPr>
        <dsp:cNvPr id="0" name=""/>
        <dsp:cNvSpPr/>
      </dsp:nvSpPr>
      <dsp:spPr>
        <a:xfrm rot="10800000">
          <a:off x="1555445" y="0"/>
          <a:ext cx="5472684" cy="114300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4031" tIns="121920" rIns="227584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3200" kern="1200" dirty="0" smtClean="0"/>
            <a:t>NEOPRÁVNENÉ NÁKLADY (VÝDAVKY)</a:t>
          </a:r>
          <a:endParaRPr lang="sk-SK" sz="3200" kern="1200" dirty="0"/>
        </a:p>
      </dsp:txBody>
      <dsp:txXfrm rot="10800000">
        <a:off x="1841195" y="0"/>
        <a:ext cx="5186934" cy="1143000"/>
      </dsp:txXfrm>
    </dsp:sp>
    <dsp:sp modelId="{471AFEEF-001F-4E3F-87AA-E5A12EFF2745}">
      <dsp:nvSpPr>
        <dsp:cNvPr id="0" name=""/>
        <dsp:cNvSpPr/>
      </dsp:nvSpPr>
      <dsp:spPr>
        <a:xfrm>
          <a:off x="1201470" y="229268"/>
          <a:ext cx="707951" cy="68446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77AAE2-56F0-46AF-94CF-4C42517DEB6F}">
      <dsp:nvSpPr>
        <dsp:cNvPr id="0" name=""/>
        <dsp:cNvSpPr/>
      </dsp:nvSpPr>
      <dsp:spPr>
        <a:xfrm>
          <a:off x="0" y="372588"/>
          <a:ext cx="7772400" cy="14870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lvl="0" algn="l" defTabSz="2755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6200" kern="1200" dirty="0" smtClean="0"/>
            <a:t>Ďakujem za pozornosť</a:t>
          </a:r>
          <a:endParaRPr lang="sk-SK" sz="6200" kern="1200" dirty="0"/>
        </a:p>
      </dsp:txBody>
      <dsp:txXfrm>
        <a:off x="72593" y="445181"/>
        <a:ext cx="7627214" cy="134188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F78ABB-861C-4D4C-939A-B2E0D96A0E88}">
      <dsp:nvSpPr>
        <dsp:cNvPr id="0" name=""/>
        <dsp:cNvSpPr/>
      </dsp:nvSpPr>
      <dsp:spPr>
        <a:xfrm>
          <a:off x="1" y="436657"/>
          <a:ext cx="6400797" cy="93149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800" kern="1200" dirty="0" smtClean="0"/>
            <a:t>Mgr. Ján Paprčka</a:t>
          </a:r>
          <a:endParaRPr lang="sk-SK" sz="2800" kern="1200" dirty="0"/>
        </a:p>
      </dsp:txBody>
      <dsp:txXfrm>
        <a:off x="465749" y="436657"/>
        <a:ext cx="5469302" cy="931495"/>
      </dsp:txXfrm>
    </dsp:sp>
    <dsp:sp modelId="{BB412D60-56D8-41DF-933D-87E06EBE4505}">
      <dsp:nvSpPr>
        <dsp:cNvPr id="0" name=""/>
        <dsp:cNvSpPr/>
      </dsp:nvSpPr>
      <dsp:spPr>
        <a:xfrm>
          <a:off x="1" y="1446124"/>
          <a:ext cx="6400797" cy="9975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800" kern="1200" dirty="0" smtClean="0">
              <a:hlinkClick xmlns:r="http://schemas.openxmlformats.org/officeDocument/2006/relationships" r:id="rId1"/>
            </a:rPr>
            <a:t>jan.paprcka@culture.gov.sk</a:t>
          </a:r>
          <a:endParaRPr lang="sk-SK" sz="2800" kern="1200" dirty="0"/>
        </a:p>
      </dsp:txBody>
      <dsp:txXfrm>
        <a:off x="498770" y="1446124"/>
        <a:ext cx="5403260" cy="9975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65A3-B4C4-4B85-BC68-D3345BF43E26}" type="datetimeFigureOut">
              <a:rPr lang="sk-SK" smtClean="0"/>
              <a:t>23. 5. 2022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4B7E8-505E-4609-A298-33C9B56056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11150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65A3-B4C4-4B85-BC68-D3345BF43E26}" type="datetimeFigureOut">
              <a:rPr lang="sk-SK" smtClean="0"/>
              <a:t>23. 5. 2022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4B7E8-505E-4609-A298-33C9B56056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97027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65A3-B4C4-4B85-BC68-D3345BF43E26}" type="datetimeFigureOut">
              <a:rPr lang="sk-SK" smtClean="0"/>
              <a:t>23. 5. 2022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4B7E8-505E-4609-A298-33C9B56056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04966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65A3-B4C4-4B85-BC68-D3345BF43E26}" type="datetimeFigureOut">
              <a:rPr lang="sk-SK" smtClean="0"/>
              <a:t>23. 5. 2022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4B7E8-505E-4609-A298-33C9B56056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99400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65A3-B4C4-4B85-BC68-D3345BF43E26}" type="datetimeFigureOut">
              <a:rPr lang="sk-SK" smtClean="0"/>
              <a:t>23. 5. 2022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4B7E8-505E-4609-A298-33C9B56056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83031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65A3-B4C4-4B85-BC68-D3345BF43E26}" type="datetimeFigureOut">
              <a:rPr lang="sk-SK" smtClean="0"/>
              <a:t>23. 5. 2022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4B7E8-505E-4609-A298-33C9B56056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90315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65A3-B4C4-4B85-BC68-D3345BF43E26}" type="datetimeFigureOut">
              <a:rPr lang="sk-SK" smtClean="0"/>
              <a:t>23. 5. 2022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4B7E8-505E-4609-A298-33C9B56056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11499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65A3-B4C4-4B85-BC68-D3345BF43E26}" type="datetimeFigureOut">
              <a:rPr lang="sk-SK" smtClean="0"/>
              <a:t>23. 5. 2022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4B7E8-505E-4609-A298-33C9B56056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27454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65A3-B4C4-4B85-BC68-D3345BF43E26}" type="datetimeFigureOut">
              <a:rPr lang="sk-SK" smtClean="0"/>
              <a:t>23. 5. 2022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4B7E8-505E-4609-A298-33C9B56056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0074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65A3-B4C4-4B85-BC68-D3345BF43E26}" type="datetimeFigureOut">
              <a:rPr lang="sk-SK" smtClean="0"/>
              <a:t>23. 5. 2022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4B7E8-505E-4609-A298-33C9B56056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46014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65A3-B4C4-4B85-BC68-D3345BF43E26}" type="datetimeFigureOut">
              <a:rPr lang="sk-SK" smtClean="0"/>
              <a:t>23. 5. 2022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4B7E8-505E-4609-A298-33C9B56056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60072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465A3-B4C4-4B85-BC68-D3345BF43E26}" type="datetimeFigureOut">
              <a:rPr lang="sk-SK" smtClean="0"/>
              <a:t>23. 5. 2022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4B7E8-505E-4609-A298-33C9B56056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371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hyperlink" Target="http://www.slovensko.sk/" TargetMode="Externa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2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12" Type="http://schemas.openxmlformats.org/officeDocument/2006/relationships/image" Target="../media/image4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0" Type="http://schemas.openxmlformats.org/officeDocument/2006/relationships/diagramColors" Target="../diagrams/colors13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154045"/>
              </p:ext>
            </p:extLst>
          </p:nvPr>
        </p:nvGraphicFramePr>
        <p:xfrm>
          <a:off x="539552" y="404664"/>
          <a:ext cx="7992888" cy="230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318828815"/>
              </p:ext>
            </p:extLst>
          </p:nvPr>
        </p:nvGraphicFramePr>
        <p:xfrm>
          <a:off x="1619672" y="3429000"/>
          <a:ext cx="6408712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4" name="Obrázok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5123509"/>
            <a:ext cx="3816424" cy="135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63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sk-SK" dirty="0"/>
              <a:t>Ministerstvo kultúry SR v príslušnom rozpočtovom roku poskytuje dotácie zo štátneho rozpočtu aj na </a:t>
            </a:r>
            <a:r>
              <a:rPr lang="sk-SK" dirty="0" smtClean="0"/>
              <a:t>nasledovný účel</a:t>
            </a:r>
            <a:r>
              <a:rPr lang="sk-SK" dirty="0"/>
              <a:t>:</a:t>
            </a:r>
          </a:p>
          <a:p>
            <a:pPr lvl="0" algn="just"/>
            <a:r>
              <a:rPr lang="sk-SK" dirty="0"/>
              <a:t>podpora kultúry osôb so zdravotným postihnutím alebo inak znevýhodnených skupín obyvateľstva v rámci programu č. 2 – </a:t>
            </a:r>
            <a:r>
              <a:rPr lang="sk-SK" dirty="0" smtClean="0"/>
              <a:t>Kultúra </a:t>
            </a:r>
            <a:r>
              <a:rPr lang="sk-SK" dirty="0"/>
              <a:t>znevýhodnených skupín.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1356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ZAMERANIE PROGRAMU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sk-SK" dirty="0"/>
              <a:t>p</a:t>
            </a:r>
            <a:r>
              <a:rPr lang="sk-SK" dirty="0" smtClean="0"/>
              <a:t>odpora </a:t>
            </a:r>
            <a:r>
              <a:rPr lang="sk-SK" dirty="0"/>
              <a:t>kultúrnych aktivít osôb so zdravotným </a:t>
            </a:r>
            <a:r>
              <a:rPr lang="sk-SK" dirty="0" smtClean="0"/>
              <a:t>postihnutím </a:t>
            </a:r>
            <a:r>
              <a:rPr lang="sk-SK" dirty="0"/>
              <a:t>vrátane osôb s psychickými ochoreniami a ochrany duševného zdravia, </a:t>
            </a:r>
            <a:r>
              <a:rPr lang="sk-SK" dirty="0" smtClean="0"/>
              <a:t>seniorov, </a:t>
            </a:r>
            <a:r>
              <a:rPr lang="sk-SK" dirty="0"/>
              <a:t>detí a mládeže ohrozených chudobou </a:t>
            </a:r>
            <a:r>
              <a:rPr lang="sk-SK" dirty="0" smtClean="0"/>
              <a:t>a sociálnym vylúčením, </a:t>
            </a:r>
          </a:p>
          <a:p>
            <a:pPr algn="just"/>
            <a:r>
              <a:rPr lang="sk-SK" dirty="0" smtClean="0"/>
              <a:t>slúži </a:t>
            </a:r>
            <a:r>
              <a:rPr lang="sk-SK" dirty="0"/>
              <a:t>na podporu kultúrnych aktivít zameraných na posilnenie rodinnej </a:t>
            </a:r>
            <a:r>
              <a:rPr lang="sk-SK" dirty="0" smtClean="0"/>
              <a:t>súdržnosti, </a:t>
            </a:r>
            <a:r>
              <a:rPr lang="sk-SK" dirty="0"/>
              <a:t>kultúrnej integrácie migrantov, kultúry </a:t>
            </a:r>
            <a:r>
              <a:rPr lang="sk-SK" dirty="0" smtClean="0"/>
              <a:t>osôb </a:t>
            </a:r>
            <a:r>
              <a:rPr lang="sk-SK" dirty="0"/>
              <a:t>ohrozených chudobou </a:t>
            </a:r>
            <a:r>
              <a:rPr lang="sk-SK" dirty="0" smtClean="0"/>
              <a:t>a sociálnym vylúčením, </a:t>
            </a:r>
            <a:r>
              <a:rPr lang="sk-SK" dirty="0"/>
              <a:t>osôb bez </a:t>
            </a:r>
            <a:r>
              <a:rPr lang="sk-SK" dirty="0" smtClean="0"/>
              <a:t>práce, </a:t>
            </a:r>
            <a:r>
              <a:rPr lang="sk-SK" dirty="0"/>
              <a:t>osôb bez domova </a:t>
            </a:r>
            <a:r>
              <a:rPr lang="sk-SK" dirty="0" smtClean="0"/>
              <a:t>a pod</a:t>
            </a:r>
            <a:r>
              <a:rPr lang="sk-SK" dirty="0"/>
              <a:t>.</a:t>
            </a:r>
            <a:r>
              <a:rPr lang="sk-SK" dirty="0" smtClean="0"/>
              <a:t>   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9446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01756908"/>
              </p:ext>
            </p:extLst>
          </p:nvPr>
        </p:nvGraphicFramePr>
        <p:xfrm>
          <a:off x="395536" y="274638"/>
          <a:ext cx="8291264" cy="142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Zástupný symbol obsah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697552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94617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Podprogram 2.5 –</a:t>
            </a:r>
            <a:br>
              <a:rPr lang="sk-SK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sk-SK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Fyzická </a:t>
            </a:r>
            <a:r>
              <a:rPr lang="sk-SK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debarierizácia</a:t>
            </a:r>
            <a:r>
              <a:rPr lang="sk-SK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sk-SK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sk-SK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sk-SK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sk-SK" dirty="0"/>
              <a:t>p</a:t>
            </a:r>
            <a:r>
              <a:rPr lang="sk-SK" dirty="0" smtClean="0"/>
              <a:t>odprogram </a:t>
            </a:r>
            <a:r>
              <a:rPr lang="sk-SK" dirty="0"/>
              <a:t>je zameraný na podporu odbúravania fyzických bariér a podporu prístupnosti kultúry pre </a:t>
            </a:r>
            <a:r>
              <a:rPr lang="sk-SK" dirty="0" smtClean="0"/>
              <a:t>OZP – </a:t>
            </a:r>
            <a:r>
              <a:rPr lang="sk-SK" dirty="0"/>
              <a:t>na zlepšenie prístupnosti kultúrnej infraštruktúry a lokalít kultúrneho dedičstva pre </a:t>
            </a:r>
            <a:r>
              <a:rPr lang="sk-SK" dirty="0" smtClean="0"/>
              <a:t>OZP s </a:t>
            </a:r>
            <a:r>
              <a:rPr lang="sk-SK" dirty="0"/>
              <a:t>preferenciou samoobslužných riešení a univerzálneho </a:t>
            </a:r>
            <a:r>
              <a:rPr lang="sk-SK" dirty="0" smtClean="0"/>
              <a:t>dizajnu,</a:t>
            </a:r>
          </a:p>
          <a:p>
            <a:pPr algn="just"/>
            <a:r>
              <a:rPr lang="sk-SK" dirty="0"/>
              <a:t>žiadateľ </a:t>
            </a:r>
            <a:r>
              <a:rPr lang="sk-SK" dirty="0" smtClean="0"/>
              <a:t>môže podať </a:t>
            </a:r>
            <a:r>
              <a:rPr lang="sk-SK" dirty="0"/>
              <a:t>maximálne dve žiadosti, pričom výška požadovanej dotácie na projekt môže byť maximálne 30 000,- </a:t>
            </a:r>
            <a:r>
              <a:rPr lang="sk-SK" dirty="0" smtClean="0"/>
              <a:t>eur pri 20% spolufinancovaní v rámci  schémy </a:t>
            </a:r>
            <a:r>
              <a:rPr lang="sk-SK" dirty="0"/>
              <a:t>štátnej </a:t>
            </a:r>
            <a:r>
              <a:rPr lang="sk-SK" dirty="0" smtClean="0"/>
              <a:t>pomoci,</a:t>
            </a:r>
          </a:p>
          <a:p>
            <a:pPr algn="just"/>
            <a:r>
              <a:rPr lang="sk-SK" dirty="0"/>
              <a:t>d</a:t>
            </a:r>
            <a:r>
              <a:rPr lang="sk-SK" dirty="0" smtClean="0"/>
              <a:t>ruh výdavkov – kapitálové. </a:t>
            </a:r>
          </a:p>
          <a:p>
            <a:pPr algn="just"/>
            <a:endParaRPr lang="sk-SK" dirty="0"/>
          </a:p>
          <a:p>
            <a:pPr marL="0" indent="0" algn="just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7225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8561295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Zástupný symbol obsahu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653145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001831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smtClean="0"/>
              <a:t/>
            </a:r>
            <a:br>
              <a:rPr lang="sk-SK" b="1" dirty="0" smtClean="0"/>
            </a:br>
            <a:r>
              <a:rPr lang="sk-SK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Kritériá </a:t>
            </a: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 spôsob hodnotenia </a:t>
            </a:r>
            <a:r>
              <a:rPr lang="sk-SK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žiadostí </a:t>
            </a: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dirty="0"/>
              <a:t>kultúrny prínos a potenciál projektu </a:t>
            </a:r>
            <a:r>
              <a:rPr lang="sk-SK" dirty="0" smtClean="0"/>
              <a:t>30/15/0,</a:t>
            </a:r>
          </a:p>
          <a:p>
            <a:pPr algn="just"/>
            <a:r>
              <a:rPr lang="sk-SK" dirty="0"/>
              <a:t>prínos projektu pre cieľovú skupinu </a:t>
            </a:r>
            <a:r>
              <a:rPr lang="sk-SK" dirty="0" smtClean="0"/>
              <a:t>20/10/0,</a:t>
            </a:r>
          </a:p>
          <a:p>
            <a:pPr algn="just"/>
            <a:r>
              <a:rPr lang="sk-SK" dirty="0"/>
              <a:t>doterajšie kultúrne aktivity žiadateľa vo vzťahu k projektu </a:t>
            </a:r>
            <a:r>
              <a:rPr lang="sk-SK" dirty="0" smtClean="0"/>
              <a:t>10/5/0,</a:t>
            </a:r>
          </a:p>
          <a:p>
            <a:pPr algn="just"/>
            <a:r>
              <a:rPr lang="sk-SK" dirty="0"/>
              <a:t>rozpočet projektu </a:t>
            </a:r>
            <a:r>
              <a:rPr lang="sk-SK" dirty="0" smtClean="0"/>
              <a:t>20/10/0,</a:t>
            </a:r>
          </a:p>
          <a:p>
            <a:pPr algn="just"/>
            <a:r>
              <a:rPr lang="sk-SK" dirty="0"/>
              <a:t>kvalita realizačného plánu </a:t>
            </a:r>
            <a:r>
              <a:rPr lang="sk-SK" dirty="0" smtClean="0"/>
              <a:t>20/10/0.</a:t>
            </a:r>
          </a:p>
          <a:p>
            <a:pPr marL="0" indent="0" algn="just">
              <a:buNone/>
            </a:pPr>
            <a:r>
              <a:rPr lang="sk-SK" dirty="0" smtClean="0"/>
              <a:t>Maximálny počet bodov je 100, na pridelenie dotácie je potrebných minimálne 50%.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2296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9187923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k-SK" sz="1400" b="1" dirty="0"/>
              <a:t>žiadosť o poskytnutie dotácie</a:t>
            </a:r>
            <a:r>
              <a:rPr lang="sk-SK" sz="1400" dirty="0"/>
              <a:t> na podporu projektu (formulár elektronickej registrácie podpísaný štatutárnym zástupcom žiadateľa</a:t>
            </a:r>
            <a:r>
              <a:rPr lang="sk-SK" sz="1400" dirty="0" smtClean="0"/>
              <a:t>),</a:t>
            </a:r>
          </a:p>
          <a:p>
            <a:pPr lvl="0"/>
            <a:r>
              <a:rPr lang="sk-SK" sz="1400" b="1" dirty="0"/>
              <a:t>popis projektu</a:t>
            </a:r>
            <a:r>
              <a:rPr lang="sk-SK" sz="1400" dirty="0"/>
              <a:t> (formulár elektronickej registrácie podpísaný štatutárnym zástupcom žiadateľa),</a:t>
            </a:r>
          </a:p>
          <a:p>
            <a:pPr lvl="0"/>
            <a:r>
              <a:rPr lang="sk-SK" sz="1400" b="1" dirty="0"/>
              <a:t>celkový rozpočet projektu</a:t>
            </a:r>
            <a:r>
              <a:rPr lang="sk-SK" sz="1400" dirty="0"/>
              <a:t> (formulár elektronickej registrácie podpísaný štatutárnym zástupcom žiadateľa),</a:t>
            </a:r>
          </a:p>
          <a:p>
            <a:pPr lvl="0"/>
            <a:r>
              <a:rPr lang="sk-SK" sz="1400" b="1" dirty="0"/>
              <a:t>čestné vyhlásenia žiadateľa</a:t>
            </a:r>
            <a:r>
              <a:rPr lang="sk-SK" sz="1400" dirty="0"/>
              <a:t> (formulár elektronickej registrácie podpísaný štatutárnym zástupcom žiadateľa),</a:t>
            </a:r>
          </a:p>
          <a:p>
            <a:r>
              <a:rPr lang="sk-SK" sz="1400" dirty="0"/>
              <a:t>kópia dokladu o zriadení alebo existencii bežného účtu žiadateľa v banke alebo pobočke zahraničnej banky (</a:t>
            </a:r>
            <a:r>
              <a:rPr lang="sk-SK" sz="1400" b="1" dirty="0"/>
              <a:t>číslo účtu musí byť v tvare IBAN</a:t>
            </a:r>
            <a:r>
              <a:rPr lang="sk-SK" sz="1400" dirty="0"/>
              <a:t>), na ktorý sa má dotácia </a:t>
            </a:r>
            <a:r>
              <a:rPr lang="sk-SK" sz="1400" dirty="0" smtClean="0"/>
              <a:t>poskytnúť</a:t>
            </a:r>
            <a:r>
              <a:rPr lang="sk-SK" sz="1400" dirty="0"/>
              <a:t>. Kópiu dokladu predkladajú aj obce a organizácie  v zriaďovateľskej pôsobnosti vyšších územných celkov. Zriadenie samostatného účtu nie je podmienkou.    V prípade predloženia kópie zmluvy s bankou, táto musí byť kompletná t. z. predložená kópia musí obsahovať všetky strany zmluvy, </a:t>
            </a:r>
            <a:r>
              <a:rPr lang="sk-SK" sz="1400" u="sng" dirty="0"/>
              <a:t>výpis z účtu nepostačuje</a:t>
            </a:r>
            <a:r>
              <a:rPr lang="sk-SK" sz="1400" dirty="0" smtClean="0"/>
              <a:t>.,</a:t>
            </a:r>
          </a:p>
          <a:p>
            <a:pPr lvl="0"/>
            <a:r>
              <a:rPr lang="sk-SK" sz="1400" b="1" dirty="0"/>
              <a:t>potvrdenie miestne príslušného inšpektorátu práce</a:t>
            </a:r>
            <a:r>
              <a:rPr lang="sk-SK" sz="1400" dirty="0"/>
              <a:t> o tom, že žiadateľ neporušil v predchádzajúcich troch rokoch zákaz nelegálneho zamestnávania podľa osobitného predpisu (predkladá sa originál resp. osvedčená kópia). Potvrdenie nesmie byť staršie ako tri mesiace. Potvrdenie vydané elektronicky a doručené do elektronickej schránky žiadateľa na portáli </a:t>
            </a:r>
            <a:r>
              <a:rPr lang="sk-SK" sz="1400" u="sng" dirty="0" err="1">
                <a:hlinkClick r:id="rId7"/>
              </a:rPr>
              <a:t>www.slovensko.sk</a:t>
            </a:r>
            <a:r>
              <a:rPr lang="sk-SK" sz="1400" dirty="0"/>
              <a:t> musí byť v prípade podania žiadosti písomne v listinnej podobe (pošta, podateľňa) - zaručene konvertované do listinnej podoby v zmysle aktuálne platnej vyhlášky o zaručenej konverzii  a až takto priložené k listinnej žiadosti o dotáciu. Potvrdenie nepostačuje iba vytlačiť z elektronickej schránky</a:t>
            </a:r>
            <a:r>
              <a:rPr lang="sk-SK" sz="1400" dirty="0" smtClean="0"/>
              <a:t>.</a:t>
            </a:r>
            <a:endParaRPr lang="sk-SK" sz="1400" dirty="0"/>
          </a:p>
          <a:p>
            <a:endParaRPr lang="sk-SK" sz="1600" dirty="0"/>
          </a:p>
          <a:p>
            <a:pPr marL="0" indent="0">
              <a:buNone/>
            </a:pPr>
            <a:r>
              <a:rPr lang="sk-SK" sz="1600" dirty="0" smtClean="0"/>
              <a:t>  </a:t>
            </a:r>
            <a:endParaRPr lang="sk-SK" sz="1600" dirty="0"/>
          </a:p>
        </p:txBody>
      </p:sp>
    </p:spTree>
    <p:extLst>
      <p:ext uri="{BB962C8B-B14F-4D97-AF65-F5344CB8AC3E}">
        <p14:creationId xmlns:p14="http://schemas.microsoft.com/office/powerpoint/2010/main" val="290732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00887343"/>
              </p:ext>
            </p:extLst>
          </p:nvPr>
        </p:nvGraphicFramePr>
        <p:xfrm>
          <a:off x="457200" y="274638"/>
          <a:ext cx="8229600" cy="1066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514350" lvl="0" indent="-514350" algn="just">
              <a:buAutoNum type="alphaLcParenR"/>
            </a:pPr>
            <a:r>
              <a:rPr lang="sk-SK" sz="6000" dirty="0" smtClean="0"/>
              <a:t>údaje </a:t>
            </a:r>
            <a:r>
              <a:rPr lang="sk-SK" sz="6000" dirty="0"/>
              <a:t>alebo doklad na overenie vzťahu žiadateľa k nehnuteľnosti (zoznam údajov špecifikujúcich nehnuteľnosť na účely overenia vlastníctva alebo správy nehnuteľnosti v katastri nehnuteľností, alebo doklad o vlastníctve, alebo doklad o správe nehnuteľnosti), ak doklad o vlastníctve alebo doklad o správe nehnuteľnosti nemožno z objektívnych dôvodov predložiť, predkladá sa vyhlásenie o vlastníctve alebo vyhlásenie o správe nehnuteľnosti</a:t>
            </a:r>
            <a:r>
              <a:rPr lang="sk-SK" sz="6000" dirty="0" smtClean="0"/>
              <a:t>,</a:t>
            </a:r>
          </a:p>
          <a:p>
            <a:pPr marL="514350" lvl="0" indent="-514350" algn="just">
              <a:buAutoNum type="alphaLcParenR"/>
            </a:pPr>
            <a:r>
              <a:rPr lang="sk-SK" sz="6000" dirty="0" smtClean="0"/>
              <a:t> doklad </a:t>
            </a:r>
            <a:r>
              <a:rPr lang="sk-SK" sz="6000" dirty="0"/>
              <a:t>o povolení stavby alebo stavebných prác podľa stavebného zákona, ak sa vyžaduje alebo žiadosť o vydanie povolenia; povolenie sa prikladá najneskôr k podpisu zmluvy o poskytnutí dotácie, </a:t>
            </a:r>
            <a:endParaRPr lang="sk-SK" sz="6000" dirty="0" smtClean="0"/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sk-SK" sz="6000" dirty="0"/>
              <a:t>projektová dokumentácia vrátane vizualizácie stavu, ktorý chce žiadateľ úpravou dosiahnuť a harmonogramu prác, ktorých realizácia má byť financovaná z dotácie;    ak zámerom projektu je len vytvorenie projektovej dokumentácie, prílohy  podľa písmen b) a d) sa nevyžadujú, </a:t>
            </a:r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sk-SK" sz="6000" dirty="0"/>
              <a:t>odborný posudok odborníka pôsobiaceho v predmetnej oblasti najmenej 10 rokov nie starší ako 3 mesiace ku dňu podania žiadosti, v ktorom sa zhodnotí celkový zámer projektu, relevantnosť rozpočtu a odborná spôsobilosť žiadateľa na realizáciu projektu; na vypracovaní odborného posudku sa nemôže podieľať osoba, ktorá je priamym realizátorom projektu alebo odborným garantom projektu,</a:t>
            </a:r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sk-SK" sz="6000" dirty="0"/>
              <a:t>fotodokumentácia aktuálneho celkového stavu nehnuteľnosti a jej časti, v ktorej sa bude realizovať fyzická </a:t>
            </a:r>
            <a:r>
              <a:rPr lang="sk-SK" sz="6000" dirty="0" err="1"/>
              <a:t>debarierizácia</a:t>
            </a:r>
            <a:r>
              <a:rPr lang="sk-SK" sz="6000" dirty="0"/>
              <a:t>, na účel posúdenia či je plánovaná úprava komplexným riešením, v rozsahu najmenej štyroch fotografií vo formáte 9 x 13 cm,</a:t>
            </a:r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sk-SK" sz="6000" dirty="0"/>
              <a:t>charakteristika žiadateľa a zoznam jeho činností v oblasti kultúry a umenia za posledných 12 mesiacov (formulár elektronickej registrácie podpísaný štatutárnym zástupcom</a:t>
            </a:r>
            <a:r>
              <a:rPr lang="sk-SK" sz="6000" dirty="0" smtClean="0"/>
              <a:t>),</a:t>
            </a:r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sk-SK" sz="6000" dirty="0"/>
              <a:t>d</a:t>
            </a:r>
            <a:r>
              <a:rPr lang="sk-SK" sz="6000" dirty="0" smtClean="0"/>
              <a:t>otazník prístupnosti objektu. Dotazník </a:t>
            </a:r>
            <a:r>
              <a:rPr lang="sk-SK" sz="6000" dirty="0"/>
              <a:t>je po zadaní údajov potrebné vytlačiť a priložiť k žiadosti ako prílohu. Elektronickú verziu je potrebné priložiť ako prílohu k formuláru elektronickej registrácie (súbor Export PDF). Dotazník sa vypĺňa na každý projekt (žiadosť o dotáciu) samostatne</a:t>
            </a:r>
            <a:r>
              <a:rPr lang="sk-SK" sz="6000" dirty="0" smtClean="0"/>
              <a:t>.</a:t>
            </a:r>
            <a:r>
              <a:rPr lang="sk-SK" sz="6000" dirty="0"/>
              <a:t> </a:t>
            </a:r>
          </a:p>
          <a:p>
            <a:pPr algn="just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1229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25147179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Zástupný objekt pre obsah 6"/>
          <p:cNvPicPr>
            <a:picLocks noGrp="1" noChangeAspect="1"/>
          </p:cNvPicPr>
          <p:nvPr>
            <p:ph idx="1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" r="-29999" b="-29999"/>
          <a:stretch/>
        </p:blipFill>
        <p:spPr>
          <a:xfrm>
            <a:off x="1763688" y="481535"/>
            <a:ext cx="936103" cy="936103"/>
          </a:xfrm>
        </p:spPr>
      </p:pic>
      <p:sp>
        <p:nvSpPr>
          <p:cNvPr id="8" name="Obdĺžnik 7"/>
          <p:cNvSpPr/>
          <p:nvPr/>
        </p:nvSpPr>
        <p:spPr>
          <a:xfrm>
            <a:off x="971600" y="1556792"/>
            <a:ext cx="7715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sk-SK" sz="2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k-SK" sz="1400" b="1" dirty="0" smtClean="0"/>
              <a:t>Osobné </a:t>
            </a:r>
            <a:r>
              <a:rPr lang="sk-SK" sz="1400" b="1" dirty="0"/>
              <a:t>náklady -</a:t>
            </a:r>
            <a:r>
              <a:rPr lang="sk-SK" sz="1400" dirty="0"/>
              <a:t> osobné náklady sú odmeny za vykonanie práce na základe uzatvorených dohôd o vykonaní práce alebo na základe príkazných zmlúv resp. zmlúv o diele - upozorňujeme žiadateľov, že pri vyúčtovaní dotácie vyplatenej na dohodu o vykonaní práce ministerstvo nebude akceptovať odvody do poisťovní (zamestnávateľa ani zamestnanca). Odvody si je možné uplatniť v spolufinancovaní</a:t>
            </a:r>
            <a:r>
              <a:rPr lang="sk-SK" sz="1400" dirty="0" smtClean="0"/>
              <a:t>.,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k-SK" sz="1400" b="1" dirty="0" smtClean="0"/>
              <a:t>Služby</a:t>
            </a:r>
            <a:r>
              <a:rPr lang="sk-SK" sz="1400" dirty="0" smtClean="0"/>
              <a:t> </a:t>
            </a:r>
            <a:r>
              <a:rPr lang="sk-SK" sz="1400" b="1" dirty="0" smtClean="0"/>
              <a:t>súvisiace </a:t>
            </a:r>
            <a:r>
              <a:rPr lang="sk-SK" sz="1400" b="1" dirty="0"/>
              <a:t>s realizáciou projektu</a:t>
            </a:r>
            <a:r>
              <a:rPr lang="sk-SK" sz="1400" dirty="0"/>
              <a:t>, t.j. práce/služby vykonávané/ realizované na objednávku /faktúru. Položku je potrebné špecifikovať. </a:t>
            </a:r>
            <a:endParaRPr lang="sk-SK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b="1" dirty="0" smtClean="0"/>
              <a:t>Materiálové </a:t>
            </a:r>
            <a:r>
              <a:rPr lang="sk-SK" sz="1400" b="1" dirty="0"/>
              <a:t>náklady súvisiace s realizáciou projektu</a:t>
            </a:r>
            <a:r>
              <a:rPr lang="sk-SK" sz="1400" dirty="0"/>
              <a:t> – nákup (samostatný) materiálu súvisiaceho s realizáciou projektu. Položku je potrebné špecifikovať.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b="1" dirty="0" smtClean="0"/>
              <a:t>Obstaranie </a:t>
            </a:r>
            <a:r>
              <a:rPr lang="sk-SK" sz="1400" b="1" dirty="0"/>
              <a:t>hmotného majetku </a:t>
            </a:r>
            <a:r>
              <a:rPr lang="sk-SK" sz="1400" b="1" u="sng" dirty="0"/>
              <a:t>v intenciách kapitálových výdavkov</a:t>
            </a:r>
            <a:r>
              <a:rPr lang="sk-SK" sz="1400" dirty="0"/>
              <a:t> – ide o výdavky na obstaranie samostatných hnuteľných vecí, prípadne súborov hnuteľných vecí (definované zákonom č. 595/2003 Z. z. o dani z príjmov v znení neskorších predpisov), ktoré majú samostatné technicko-ekonomické určenie a ktorých vstupná cena je vyššia ako 1 700 eur a prevádzkovo-technické funkcie dlhšie ako jeden rok. </a:t>
            </a:r>
            <a:r>
              <a:rPr lang="sk-SK" sz="1400" b="1" dirty="0"/>
              <a:t>Je potrebné uviesť </a:t>
            </a:r>
            <a:r>
              <a:rPr lang="sk-SK" sz="1400" b="1" u="sng" dirty="0"/>
              <a:t>každú položku samostatne</a:t>
            </a:r>
            <a:r>
              <a:rPr lang="sk-SK" sz="1400" b="1" dirty="0"/>
              <a:t> a taktiež je potrebné špecifikovať počet kusov a cenu za 1 ks</a:t>
            </a:r>
            <a:r>
              <a:rPr lang="sk-SK" sz="1400" dirty="0"/>
              <a:t>. Ide výlučne o taký majetok, ktorý súvisí z realizáciou projektu</a:t>
            </a:r>
            <a:r>
              <a:rPr lang="sk-SK" sz="14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b="1" dirty="0" smtClean="0"/>
              <a:t>Projektová </a:t>
            </a:r>
            <a:r>
              <a:rPr lang="sk-SK" sz="1400" b="1" dirty="0"/>
              <a:t>dokumentácia, prípravná dokumentácia, stavebno-technické posudky</a:t>
            </a:r>
            <a:r>
              <a:rPr lang="sk-SK" sz="1400" dirty="0" smtClean="0"/>
              <a:t>.</a:t>
            </a:r>
            <a:endParaRPr lang="sk-SK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b="1" dirty="0"/>
              <a:t>Stavebné práce – celkové stavebné náklady (špecifikovať v samostatnej prílohe)</a:t>
            </a:r>
            <a:r>
              <a:rPr lang="sk-SK" sz="1400" dirty="0"/>
              <a:t> – (nákup materiálu + realizácia prác – faktúra/objednávka).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dirty="0"/>
              <a:t> </a:t>
            </a:r>
            <a:r>
              <a:rPr lang="sk-SK" sz="1400" b="1" dirty="0" smtClean="0"/>
              <a:t>Prenájom </a:t>
            </a:r>
            <a:r>
              <a:rPr lang="sk-SK" sz="1400" b="1" dirty="0"/>
              <a:t>techniky</a:t>
            </a:r>
            <a:r>
              <a:rPr lang="sk-SK" sz="1400" dirty="0"/>
              <a:t>. Položku je potrebné špecifikovať.</a:t>
            </a:r>
          </a:p>
          <a:p>
            <a:pPr algn="just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35327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endParaRPr lang="sk-SK" dirty="0" smtClean="0"/>
          </a:p>
          <a:p>
            <a:r>
              <a:rPr lang="sk-SK" sz="4800" dirty="0" smtClean="0"/>
              <a:t>výdavky </a:t>
            </a:r>
            <a:r>
              <a:rPr lang="sk-SK" sz="4800" dirty="0"/>
              <a:t>na mzdy, platy, služobné príjmy a ich náhrady a ostatné vyrovnania, zákonné odvody do fondov. Mzdou sa rozumie peňažné plnenie alebo plnenie peňažnej hodnoty poskytované zamestnávateľom zamestnancovi za prácu (zákon  č. 311/2001 Z. z. Zákonník práce v znení neskorších predpisov). Plat definuje  napr. zákon č. 55/2017 Z. z. o štátnej službe a o zmene     a doplnení niektorých zákonov v znení neskorších predpisov,</a:t>
            </a:r>
          </a:p>
          <a:p>
            <a:r>
              <a:rPr lang="sk-SK" sz="4800" dirty="0" smtClean="0"/>
              <a:t>odvody </a:t>
            </a:r>
            <a:r>
              <a:rPr lang="sk-SK" sz="4800" dirty="0"/>
              <a:t>do poisťovní,</a:t>
            </a:r>
          </a:p>
          <a:p>
            <a:r>
              <a:rPr lang="sk-SK" sz="4800" dirty="0" smtClean="0"/>
              <a:t>poistenie </a:t>
            </a:r>
            <a:r>
              <a:rPr lang="sk-SK" sz="4800" dirty="0"/>
              <a:t>osôb a majetku,</a:t>
            </a:r>
          </a:p>
          <a:p>
            <a:r>
              <a:rPr lang="sk-SK" sz="4800" dirty="0" smtClean="0"/>
              <a:t>náklady </a:t>
            </a:r>
            <a:r>
              <a:rPr lang="sk-SK" sz="4800" dirty="0"/>
              <a:t>na verejné obstarávanie</a:t>
            </a:r>
            <a:r>
              <a:rPr lang="sk-SK" sz="4800" dirty="0" smtClean="0"/>
              <a:t>,</a:t>
            </a:r>
          </a:p>
          <a:p>
            <a:r>
              <a:rPr lang="sk-SK" sz="4800" dirty="0"/>
              <a:t>autorský a stavebný dozor,</a:t>
            </a:r>
          </a:p>
          <a:p>
            <a:r>
              <a:rPr lang="sk-SK" sz="4800" dirty="0" smtClean="0"/>
              <a:t>inžinierska </a:t>
            </a:r>
            <a:r>
              <a:rPr lang="sk-SK" sz="4800" dirty="0"/>
              <a:t>činnosť,</a:t>
            </a:r>
          </a:p>
          <a:p>
            <a:r>
              <a:rPr lang="sk-SK" sz="4800" dirty="0" smtClean="0"/>
              <a:t>telefónne poplatky </a:t>
            </a:r>
            <a:r>
              <a:rPr lang="sk-SK" sz="4800" dirty="0"/>
              <a:t>(pevné linky i mobilné telefóny), telefónne karty, fax, e-mail, internet,</a:t>
            </a:r>
          </a:p>
          <a:p>
            <a:r>
              <a:rPr lang="sk-SK" sz="4800" dirty="0" smtClean="0"/>
              <a:t>finančné </a:t>
            </a:r>
            <a:r>
              <a:rPr lang="sk-SK" sz="4800" dirty="0"/>
              <a:t>ceny, vecné ceny, diplomy, visačky, ďakovné listy, odznaky, dary, kvetinové koše, kvety, vence, reklamné predmety (perá, tričká, tašky, čiapky a pod.), suveníry,</a:t>
            </a:r>
          </a:p>
          <a:p>
            <a:r>
              <a:rPr lang="sk-SK" sz="4800" dirty="0" smtClean="0"/>
              <a:t>diéty </a:t>
            </a:r>
            <a:r>
              <a:rPr lang="sk-SK" sz="4800" dirty="0"/>
              <a:t>v zmysle zákona o cestovných náhradách, vreckové, víza,</a:t>
            </a:r>
          </a:p>
          <a:p>
            <a:r>
              <a:rPr lang="sk-SK" sz="4800" dirty="0" smtClean="0"/>
              <a:t>výzdoba </a:t>
            </a:r>
            <a:r>
              <a:rPr lang="sk-SK" sz="4800" dirty="0"/>
              <a:t>a dekorácia interiérov a exteriérov,</a:t>
            </a:r>
          </a:p>
          <a:p>
            <a:r>
              <a:rPr lang="sk-SK" sz="4800" dirty="0" smtClean="0"/>
              <a:t>účtovnícke </a:t>
            </a:r>
            <a:r>
              <a:rPr lang="sk-SK" sz="4800" dirty="0"/>
              <a:t>práce, výdavky na právne a ekonomické služby,</a:t>
            </a:r>
          </a:p>
          <a:p>
            <a:r>
              <a:rPr lang="sk-SK" sz="4800" dirty="0" smtClean="0"/>
              <a:t>štipendiá</a:t>
            </a:r>
            <a:r>
              <a:rPr lang="sk-SK" sz="4800" dirty="0"/>
              <a:t>,</a:t>
            </a:r>
          </a:p>
          <a:p>
            <a:r>
              <a:rPr lang="sk-SK" sz="4800" dirty="0" smtClean="0"/>
              <a:t>preprava </a:t>
            </a:r>
            <a:r>
              <a:rPr lang="sk-SK" sz="4800" dirty="0"/>
              <a:t>realizovaná taxi službou, nákup mazadiel, parkovacie poplatky pri použití súkromného alebo služobného motorového vozidla, diaľničné známky, prenájom vozidiel, náklady na servis, údržbu a opravy dopravných prostriedkov,</a:t>
            </a:r>
          </a:p>
          <a:p>
            <a:r>
              <a:rPr lang="sk-SK" sz="4800" dirty="0" smtClean="0"/>
              <a:t>sprievodné </a:t>
            </a:r>
            <a:r>
              <a:rPr lang="sk-SK" sz="4800" dirty="0"/>
              <a:t>podujatia – tlačové strediská, recepcie, módne prehliadky, vyhliadkové lety, plavby, </a:t>
            </a:r>
            <a:r>
              <a:rPr lang="sk-SK" sz="4800" dirty="0" err="1"/>
              <a:t>promotion</a:t>
            </a:r>
            <a:r>
              <a:rPr lang="sk-SK" sz="4800" dirty="0"/>
              <a:t>, krsty a pod.,</a:t>
            </a:r>
          </a:p>
          <a:p>
            <a:r>
              <a:rPr lang="sk-SK" sz="4800" dirty="0" smtClean="0"/>
              <a:t>kancelárske </a:t>
            </a:r>
            <a:r>
              <a:rPr lang="sk-SK" sz="4800" dirty="0"/>
              <a:t>potreby,</a:t>
            </a:r>
          </a:p>
          <a:p>
            <a:r>
              <a:rPr lang="sk-SK" sz="4800" dirty="0" smtClean="0"/>
              <a:t>režijné </a:t>
            </a:r>
            <a:r>
              <a:rPr lang="sk-SK" sz="4800" dirty="0"/>
              <a:t>náklady - vodné, stočné, plyn, elektrina, zriadenie a prevádzka internetovej stránky a pod.,</a:t>
            </a:r>
          </a:p>
          <a:p>
            <a:r>
              <a:rPr lang="sk-SK" sz="4800" dirty="0" smtClean="0"/>
              <a:t>nákup </a:t>
            </a:r>
            <a:r>
              <a:rPr lang="sk-SK" sz="4800" dirty="0"/>
              <a:t>známok, kolkov a pod.,</a:t>
            </a:r>
          </a:p>
          <a:p>
            <a:r>
              <a:rPr lang="sk-SK" sz="4800" dirty="0" smtClean="0"/>
              <a:t>propagácia </a:t>
            </a:r>
            <a:r>
              <a:rPr lang="sk-SK" sz="4800" dirty="0"/>
              <a:t>žiadateľa v médiách, reklamné </a:t>
            </a:r>
            <a:r>
              <a:rPr lang="sk-SK" sz="4800" dirty="0" err="1"/>
              <a:t>bannery</a:t>
            </a:r>
            <a:r>
              <a:rPr lang="sk-SK" sz="4800" dirty="0"/>
              <a:t>,</a:t>
            </a:r>
          </a:p>
          <a:p>
            <a:r>
              <a:rPr lang="sk-SK" sz="4800" dirty="0" smtClean="0"/>
              <a:t>obstaranie </a:t>
            </a:r>
            <a:r>
              <a:rPr lang="sk-SK" sz="4800" dirty="0"/>
              <a:t>hmotného majetku v intenciách bežných výdavkov alebo kapitálových výdavkov, ktorý bezprostredne nesúvisí s realizáciou projektu, resp. je efektívnejšie si takýto majetok prenajať napr.: stoličky a pod.,</a:t>
            </a:r>
          </a:p>
          <a:p>
            <a:pPr lvl="0"/>
            <a:r>
              <a:rPr lang="sk-SK" sz="4800" dirty="0" smtClean="0"/>
              <a:t>zriadenie </a:t>
            </a:r>
            <a:r>
              <a:rPr lang="sk-SK" sz="4800" dirty="0"/>
              <a:t>prípojky na plyn, elektriku, vodu, telefón, internet</a:t>
            </a:r>
          </a:p>
          <a:p>
            <a:endParaRPr lang="sk-SK" dirty="0"/>
          </a:p>
          <a:p>
            <a:endParaRPr lang="sk-SK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871042299"/>
              </p:ext>
            </p:extLst>
          </p:nvPr>
        </p:nvGraphicFramePr>
        <p:xfrm>
          <a:off x="609600" y="4270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929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600" b="1" dirty="0" smtClean="0"/>
              <a:t>Spôsob odstraňovania formálnych nedostatkov žiadostí</a:t>
            </a:r>
            <a:endParaRPr lang="sk-SK" sz="36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sk-SK" sz="7200" dirty="0"/>
              <a:t>Ak sú v žiadosti formálne nedostatky alebo žiadosť neobsahuje všetky ustanovené náležitosti a prílohy, ministerstvo kultúry </a:t>
            </a:r>
            <a:r>
              <a:rPr lang="sk-SK" sz="7200" b="1" dirty="0"/>
              <a:t>mailom </a:t>
            </a:r>
            <a:r>
              <a:rPr lang="sk-SK" sz="7200" dirty="0"/>
              <a:t>vyzve žiadateľa, aby v určenej lehote všetky zistené nedostatky odstránil. Lehota na odstránenie nedostatkov nemôže byť kratšia ako </a:t>
            </a:r>
            <a:r>
              <a:rPr lang="sk-SK" sz="7200" b="1" dirty="0"/>
              <a:t>15 kalendárnych</a:t>
            </a:r>
            <a:r>
              <a:rPr lang="sk-SK" sz="7200" dirty="0"/>
              <a:t> dní. Ak žiadateľ v určenej lehote všetky zistené nedostatky neodstráni, odstráni len časť nedostatkov alebo opätovne zašle nesprávne, či nekompletné náležitosti a prílohy – </a:t>
            </a:r>
            <a:r>
              <a:rPr lang="sk-SK" sz="7200" b="1" dirty="0"/>
              <a:t>žiadosť sa neposudzuje</a:t>
            </a:r>
            <a:r>
              <a:rPr lang="sk-SK" sz="7200" dirty="0"/>
              <a:t>.</a:t>
            </a:r>
          </a:p>
          <a:p>
            <a:pPr marL="0" indent="0" algn="just">
              <a:buNone/>
            </a:pPr>
            <a:r>
              <a:rPr lang="sk-SK" sz="7200" dirty="0"/>
              <a:t> </a:t>
            </a:r>
            <a:endParaRPr lang="sk-SK" sz="7200" dirty="0" smtClean="0"/>
          </a:p>
          <a:p>
            <a:pPr marL="0" indent="0" algn="just">
              <a:buNone/>
            </a:pPr>
            <a:r>
              <a:rPr lang="sk-SK" sz="7200" dirty="0" smtClean="0"/>
              <a:t>Ak </a:t>
            </a:r>
            <a:r>
              <a:rPr lang="sk-SK" sz="7200" dirty="0"/>
              <a:t>žiadateľ má evidované nedoplatky na poistnom na sociálne poistenie, ak zdravotná poisťovňa eviduje voči nemu pohľadávky po splatnosti, ak porušil v predchádzajúcich troch rokoch zákaz nelegálneho zamestnávania, ak je voči nemu vedené konkurzné konanie, je v konkurze, v reštrukturalizácii a bol proti nemu zamietnutý návrh na vyhlásenie konkurzu pre nedostatok majetku, ak nemá </a:t>
            </a:r>
            <a:r>
              <a:rPr lang="sk-SK" sz="7200" dirty="0" err="1"/>
              <a:t>vysporiadané</a:t>
            </a:r>
            <a:r>
              <a:rPr lang="sk-SK" sz="7200" dirty="0"/>
              <a:t> vzťahy so štátnym rozpočtom, výzva na odstránenie nedostatkov sa nezasiela. Takáto žiadosť sa neposudzuje</a:t>
            </a:r>
            <a:r>
              <a:rPr lang="sk-SK" sz="7200" dirty="0" smtClean="0"/>
              <a:t>.</a:t>
            </a:r>
            <a:r>
              <a:rPr lang="sk-SK" sz="7200" dirty="0"/>
              <a:t> </a:t>
            </a:r>
          </a:p>
          <a:p>
            <a:pPr marL="0" indent="0" algn="just">
              <a:buNone/>
            </a:pPr>
            <a:endParaRPr lang="sk-SK" sz="7200" b="1" u="sng" dirty="0" smtClean="0"/>
          </a:p>
          <a:p>
            <a:pPr marL="0" indent="0" algn="just">
              <a:buNone/>
            </a:pPr>
            <a:r>
              <a:rPr lang="sk-SK" sz="7200" b="1" u="sng" dirty="0" smtClean="0"/>
              <a:t>Upozornenie </a:t>
            </a:r>
            <a:r>
              <a:rPr lang="sk-SK" sz="7200" b="1" u="sng" dirty="0"/>
              <a:t>pre žiadateľov</a:t>
            </a:r>
            <a:r>
              <a:rPr lang="sk-SK" sz="7200" dirty="0"/>
              <a:t> - pri elektronickej registrácii žiadosti v položke „Kontaktná osoba - e-mail“ uvádzať </a:t>
            </a:r>
            <a:r>
              <a:rPr lang="sk-SK" sz="7200" b="1" dirty="0"/>
              <a:t>platnú</a:t>
            </a:r>
            <a:r>
              <a:rPr lang="sk-SK" sz="7200" dirty="0"/>
              <a:t> e-mailovú adresu</a:t>
            </a:r>
            <a:r>
              <a:rPr lang="sk-SK" sz="7200" dirty="0" smtClean="0"/>
              <a:t>.</a:t>
            </a:r>
            <a:r>
              <a:rPr lang="sk-SK" sz="7200" dirty="0"/>
              <a:t> </a:t>
            </a:r>
            <a:endParaRPr lang="sk-SK" sz="7200" dirty="0" smtClean="0"/>
          </a:p>
          <a:p>
            <a:pPr marL="0" indent="0" algn="just">
              <a:buNone/>
            </a:pPr>
            <a:r>
              <a:rPr lang="sk-SK" sz="7200" dirty="0" smtClean="0"/>
              <a:t>Žiadosti</a:t>
            </a:r>
            <a:r>
              <a:rPr lang="sk-SK" sz="7200" dirty="0"/>
              <a:t>, ktoré sú podané duplicitne do viacerých podprogramov ministerstvo neposudzuje.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4752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109553150"/>
              </p:ext>
            </p:extLst>
          </p:nvPr>
        </p:nvGraphicFramePr>
        <p:xfrm>
          <a:off x="685800" y="332657"/>
          <a:ext cx="7772400" cy="2232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727025882"/>
              </p:ext>
            </p:extLst>
          </p:nvPr>
        </p:nvGraphicFramePr>
        <p:xfrm>
          <a:off x="1187624" y="2492897"/>
          <a:ext cx="6400800" cy="288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6" name="Obrázok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5350321"/>
            <a:ext cx="3153127" cy="135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77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</TotalTime>
  <Words>878</Words>
  <Application>Microsoft Office PowerPoint</Application>
  <PresentationFormat>Prezentácia na obrazovke (4:3)</PresentationFormat>
  <Paragraphs>94</Paragraphs>
  <Slides>13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6" baseType="lpstr">
      <vt:lpstr>Arial</vt:lpstr>
      <vt:lpstr>Calibri</vt:lpstr>
      <vt:lpstr>Motív Office</vt:lpstr>
      <vt:lpstr>Prezentácia programu PowerPoint</vt:lpstr>
      <vt:lpstr>Prezentácia programu PowerPoint</vt:lpstr>
      <vt:lpstr>ZAMERANIE PROGRAMU</vt:lpstr>
      <vt:lpstr>Prezentácia programu PowerPoint</vt:lpstr>
      <vt:lpstr> Podprogram 2.5 – Fyzická debarierizácia  </vt:lpstr>
      <vt:lpstr>Prezentácia programu PowerPoint</vt:lpstr>
      <vt:lpstr> Kritériá a spôsob hodnotenia žiadostí  </vt:lpstr>
      <vt:lpstr>Prezentácia programu PowerPoint</vt:lpstr>
      <vt:lpstr>Prezentácia programu PowerPoint</vt:lpstr>
      <vt:lpstr>Prezentácia programu PowerPoint</vt:lpstr>
      <vt:lpstr>Prezentácia programu PowerPoint</vt:lpstr>
      <vt:lpstr>Spôsob odstraňovania formálnych nedostatkov žiadostí</vt:lpstr>
      <vt:lpstr>Prezentácia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FYZICKÁ A INFORMAČNÁ DEBARIERIZÁCIA KULTÚRY</dc:title>
  <dc:creator>Paprcka Jan</dc:creator>
  <cp:lastModifiedBy>HP</cp:lastModifiedBy>
  <cp:revision>39</cp:revision>
  <dcterms:created xsi:type="dcterms:W3CDTF">2021-11-08T11:42:19Z</dcterms:created>
  <dcterms:modified xsi:type="dcterms:W3CDTF">2022-05-23T13:34:09Z</dcterms:modified>
</cp:coreProperties>
</file>