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37"/>
  </p:notesMasterIdLst>
  <p:sldIdLst>
    <p:sldId id="256" r:id="rId2"/>
    <p:sldId id="303" r:id="rId3"/>
    <p:sldId id="304" r:id="rId4"/>
    <p:sldId id="257" r:id="rId5"/>
    <p:sldId id="258" r:id="rId6"/>
    <p:sldId id="260" r:id="rId7"/>
    <p:sldId id="306" r:id="rId8"/>
    <p:sldId id="307" r:id="rId9"/>
    <p:sldId id="309" r:id="rId10"/>
    <p:sldId id="305" r:id="rId11"/>
    <p:sldId id="308" r:id="rId12"/>
    <p:sldId id="310" r:id="rId13"/>
    <p:sldId id="311" r:id="rId14"/>
    <p:sldId id="312" r:id="rId15"/>
    <p:sldId id="315" r:id="rId16"/>
    <p:sldId id="317" r:id="rId17"/>
    <p:sldId id="318" r:id="rId18"/>
    <p:sldId id="316" r:id="rId19"/>
    <p:sldId id="328" r:id="rId20"/>
    <p:sldId id="319" r:id="rId21"/>
    <p:sldId id="321" r:id="rId22"/>
    <p:sldId id="267" r:id="rId23"/>
    <p:sldId id="320" r:id="rId24"/>
    <p:sldId id="322" r:id="rId25"/>
    <p:sldId id="323" r:id="rId26"/>
    <p:sldId id="274" r:id="rId27"/>
    <p:sldId id="329" r:id="rId28"/>
    <p:sldId id="279" r:id="rId29"/>
    <p:sldId id="325" r:id="rId30"/>
    <p:sldId id="326" r:id="rId31"/>
    <p:sldId id="327" r:id="rId32"/>
    <p:sldId id="331" r:id="rId33"/>
    <p:sldId id="332" r:id="rId34"/>
    <p:sldId id="333" r:id="rId35"/>
    <p:sldId id="282" r:id="rId36"/>
  </p:sldIdLst>
  <p:sldSz cx="9144000" cy="5143500" type="screen16x9"/>
  <p:notesSz cx="6858000" cy="9144000"/>
  <p:embeddedFontLst>
    <p:embeddedFont>
      <p:font typeface="Bell MT" panose="02020503060305020303" pitchFamily="18" charset="0"/>
      <p:regular r:id="rId38"/>
      <p:bold r:id="rId39"/>
      <p:italic r:id="rId40"/>
    </p:embeddedFont>
    <p:embeddedFont>
      <p:font typeface="Fira Sans Extra Condensed Medium" panose="020B0604020202020204" charset="0"/>
      <p:regular r:id="rId41"/>
      <p:bold r:id="rId42"/>
      <p:italic r:id="rId43"/>
      <p:boldItalic r:id="rId44"/>
    </p:embeddedFont>
    <p:embeddedFont>
      <p:font typeface="Lexend Tera" panose="020B0604020202020204" charset="-18"/>
      <p:regular r:id="rId45"/>
      <p:bold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8426BD-8270-4D56-A7CC-52510B979E56}">
  <a:tblStyle styleId="{838426BD-8270-4D56-A7CC-52510B979E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998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77834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d91ee054a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d91ee054a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dc19e3165b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dc19e3165b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da4786ec96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da4786ec96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da4786ec96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da4786ec96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da4786ec96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da4786ec96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da4786ec96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da4786ec96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dc19e3165b_0_24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dc19e3165b_0_24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d96a93ac27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d96a93ac27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dc19e3165b_0_24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dc19e3165b_0_24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dc19e3165b_0_25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dc19e3165b_0_25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dc19e3165b_0_24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dc19e3165b_0_24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dc19e3165b_0_24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dc19e3165b_0_24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dc19e3165b_0_25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dc19e3165b_0_25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da4786ec9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da4786ec96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hyperlink" Target="http://bit.ly/2TyoMsr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bit.ly/2Tynxth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 flipH="1">
            <a:off x="6712801" y="186587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 flipH="1">
            <a:off x="6444626" y="258757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00">
            <a:off x="6587449" y="2967049"/>
            <a:ext cx="3943352" cy="197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2840434">
            <a:off x="234340" y="3806418"/>
            <a:ext cx="1970769" cy="180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5400000">
            <a:off x="-2607950" y="774350"/>
            <a:ext cx="4144799" cy="309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10800000">
            <a:off x="1140538" y="-1365637"/>
            <a:ext cx="5186524" cy="259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rot="10800000">
            <a:off x="1280822" y="-934450"/>
            <a:ext cx="2977275" cy="273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-1543050" y="-1171133"/>
            <a:ext cx="4042127" cy="3420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 rot="1463985">
            <a:off x="-985154" y="4164418"/>
            <a:ext cx="2898331" cy="2046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10800000">
            <a:off x="933451" y="407567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>
            <a:off x="4863484" y="3363450"/>
            <a:ext cx="2977275" cy="273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 rot="10800000">
            <a:off x="6476450" y="3124200"/>
            <a:ext cx="3551350" cy="30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>
          <a:blip r:embed="rId9">
            <a:alphaModFix amt="80000"/>
          </a:blip>
          <a:stretch>
            <a:fillRect/>
          </a:stretch>
        </p:blipFill>
        <p:spPr>
          <a:xfrm rot="1967038">
            <a:off x="5862434" y="-1936487"/>
            <a:ext cx="3580056" cy="328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10799946">
            <a:off x="7419139" y="-472467"/>
            <a:ext cx="1970770" cy="180911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 txBox="1">
            <a:spLocks noGrp="1"/>
          </p:cNvSpPr>
          <p:nvPr>
            <p:ph type="ctrTitle"/>
          </p:nvPr>
        </p:nvSpPr>
        <p:spPr>
          <a:xfrm>
            <a:off x="1601850" y="1664143"/>
            <a:ext cx="5940300" cy="157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1741325" y="3280993"/>
            <a:ext cx="5661000" cy="5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7483936" flipH="1">
            <a:off x="6880918" y="3830580"/>
            <a:ext cx="3580048" cy="328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5400000">
            <a:off x="-3627356" y="833822"/>
            <a:ext cx="4860959" cy="362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-3536875" y="-1247324"/>
            <a:ext cx="4740552" cy="40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-1507896">
            <a:off x="5963106" y="4263355"/>
            <a:ext cx="1472660" cy="190281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3000" cy="34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title"/>
          </p:nvPr>
        </p:nvSpPr>
        <p:spPr>
          <a:xfrm>
            <a:off x="713225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715500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>
                <a:solidFill>
                  <a:srgbClr val="3E474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6" name="Google Shape;66;p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8088816" flipH="1">
            <a:off x="-767863" y="380741"/>
            <a:ext cx="1679242" cy="1541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6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3352267" flipH="1">
            <a:off x="-1257708" y="-1555394"/>
            <a:ext cx="3050484" cy="2800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6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-3600006">
            <a:off x="8626981" y="16179"/>
            <a:ext cx="1472660" cy="1902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1967038" flipH="1">
            <a:off x="-1016214" y="-2074062"/>
            <a:ext cx="3580056" cy="328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8099943" flipH="1">
            <a:off x="-885836" y="-91464"/>
            <a:ext cx="1970768" cy="1809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10800000" flipH="1">
            <a:off x="1633838" y="-1341237"/>
            <a:ext cx="5186524" cy="259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10800000" flipH="1">
            <a:off x="4017378" y="-1163050"/>
            <a:ext cx="2977275" cy="273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flipH="1">
            <a:off x="5776398" y="-1399733"/>
            <a:ext cx="4042127" cy="342038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>
            <a:spLocks noGrp="1"/>
          </p:cNvSpPr>
          <p:nvPr>
            <p:ph type="title" hasCustomPrompt="1"/>
          </p:nvPr>
        </p:nvSpPr>
        <p:spPr>
          <a:xfrm>
            <a:off x="708778" y="3137677"/>
            <a:ext cx="2090700" cy="32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2" hasCustomPrompt="1"/>
          </p:nvPr>
        </p:nvSpPr>
        <p:spPr>
          <a:xfrm>
            <a:off x="3526650" y="3137677"/>
            <a:ext cx="2090700" cy="32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3" hasCustomPrompt="1"/>
          </p:nvPr>
        </p:nvSpPr>
        <p:spPr>
          <a:xfrm>
            <a:off x="708778" y="1438575"/>
            <a:ext cx="2090700" cy="32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4" hasCustomPrompt="1"/>
          </p:nvPr>
        </p:nvSpPr>
        <p:spPr>
          <a:xfrm>
            <a:off x="3526650" y="1438575"/>
            <a:ext cx="2090700" cy="32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ctrTitle" idx="5"/>
          </p:nvPr>
        </p:nvSpPr>
        <p:spPr>
          <a:xfrm>
            <a:off x="1035478" y="3515525"/>
            <a:ext cx="1437300" cy="6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708778" y="4063076"/>
            <a:ext cx="20907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ctrTitle" idx="6"/>
          </p:nvPr>
        </p:nvSpPr>
        <p:spPr>
          <a:xfrm>
            <a:off x="3768300" y="3515525"/>
            <a:ext cx="1607400" cy="6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7"/>
          </p:nvPr>
        </p:nvSpPr>
        <p:spPr>
          <a:xfrm>
            <a:off x="3526650" y="4063076"/>
            <a:ext cx="20907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ctrTitle" idx="8"/>
          </p:nvPr>
        </p:nvSpPr>
        <p:spPr>
          <a:xfrm>
            <a:off x="708778" y="1816425"/>
            <a:ext cx="2090700" cy="6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9"/>
          </p:nvPr>
        </p:nvSpPr>
        <p:spPr>
          <a:xfrm>
            <a:off x="708778" y="2363975"/>
            <a:ext cx="20907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ctrTitle" idx="13"/>
          </p:nvPr>
        </p:nvSpPr>
        <p:spPr>
          <a:xfrm>
            <a:off x="3338550" y="1816425"/>
            <a:ext cx="2466900" cy="6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14"/>
          </p:nvPr>
        </p:nvSpPr>
        <p:spPr>
          <a:xfrm>
            <a:off x="3526650" y="2363975"/>
            <a:ext cx="20907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15" hasCustomPrompt="1"/>
          </p:nvPr>
        </p:nvSpPr>
        <p:spPr>
          <a:xfrm>
            <a:off x="6344522" y="3137677"/>
            <a:ext cx="2090700" cy="32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16" hasCustomPrompt="1"/>
          </p:nvPr>
        </p:nvSpPr>
        <p:spPr>
          <a:xfrm>
            <a:off x="6344522" y="1438575"/>
            <a:ext cx="2090700" cy="32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13"/>
          <p:cNvSpPr txBox="1">
            <a:spLocks noGrp="1"/>
          </p:cNvSpPr>
          <p:nvPr>
            <p:ph type="ctrTitle" idx="17"/>
          </p:nvPr>
        </p:nvSpPr>
        <p:spPr>
          <a:xfrm>
            <a:off x="6770822" y="3515525"/>
            <a:ext cx="1238100" cy="6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18"/>
          </p:nvPr>
        </p:nvSpPr>
        <p:spPr>
          <a:xfrm>
            <a:off x="6344522" y="4063076"/>
            <a:ext cx="20907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ctrTitle" idx="19"/>
          </p:nvPr>
        </p:nvSpPr>
        <p:spPr>
          <a:xfrm>
            <a:off x="6510722" y="1816425"/>
            <a:ext cx="1758300" cy="6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20"/>
          </p:nvPr>
        </p:nvSpPr>
        <p:spPr>
          <a:xfrm>
            <a:off x="6344522" y="2363975"/>
            <a:ext cx="20907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3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>
          <a:blip r:embed="rId2">
            <a:alphaModFix amt="77000"/>
          </a:blip>
          <a:stretch>
            <a:fillRect/>
          </a:stretch>
        </p:blipFill>
        <p:spPr>
          <a:xfrm>
            <a:off x="6345162" y="-1798012"/>
            <a:ext cx="3364675" cy="308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flipH="1">
            <a:off x="6404225" y="-1680025"/>
            <a:ext cx="3551350" cy="30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title"/>
          </p:nvPr>
        </p:nvSpPr>
        <p:spPr>
          <a:xfrm>
            <a:off x="715500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>
                <a:solidFill>
                  <a:srgbClr val="3E474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170" name="Google Shape;170;p17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-1100433">
            <a:off x="-932709" y="-593379"/>
            <a:ext cx="3037641" cy="2687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5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>
            <a:spLocks noGrp="1"/>
          </p:cNvSpPr>
          <p:nvPr>
            <p:ph type="title"/>
          </p:nvPr>
        </p:nvSpPr>
        <p:spPr>
          <a:xfrm>
            <a:off x="715500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>
                <a:solidFill>
                  <a:srgbClr val="3E474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8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>
            <a:off x="7093799" y="2019801"/>
            <a:ext cx="3943352" cy="197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00" flipH="1">
            <a:off x="6627025" y="209447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flipH="1">
            <a:off x="5776398" y="-1399733"/>
            <a:ext cx="4042127" cy="3420383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>
            <a:spLocks noGrp="1"/>
          </p:cNvSpPr>
          <p:nvPr>
            <p:ph type="subTitle" idx="1"/>
          </p:nvPr>
        </p:nvSpPr>
        <p:spPr>
          <a:xfrm>
            <a:off x="4932250" y="2479900"/>
            <a:ext cx="3216300" cy="204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21"/>
          <p:cNvSpPr txBox="1">
            <a:spLocks noGrp="1"/>
          </p:cNvSpPr>
          <p:nvPr>
            <p:ph type="title"/>
          </p:nvPr>
        </p:nvSpPr>
        <p:spPr>
          <a:xfrm>
            <a:off x="715500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0">
                <a:solidFill>
                  <a:srgbClr val="3E474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>
            <a:spLocks noGrp="1"/>
          </p:cNvSpPr>
          <p:nvPr>
            <p:ph type="title"/>
          </p:nvPr>
        </p:nvSpPr>
        <p:spPr>
          <a:xfrm>
            <a:off x="4943625" y="1623500"/>
            <a:ext cx="348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4" name="Google Shape;214;p25"/>
          <p:cNvSpPr txBox="1">
            <a:spLocks noGrp="1"/>
          </p:cNvSpPr>
          <p:nvPr>
            <p:ph type="subTitle" idx="1"/>
          </p:nvPr>
        </p:nvSpPr>
        <p:spPr>
          <a:xfrm>
            <a:off x="4943625" y="2018125"/>
            <a:ext cx="3481800" cy="5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5"/>
          <p:cNvSpPr txBox="1">
            <a:spLocks noGrp="1"/>
          </p:cNvSpPr>
          <p:nvPr>
            <p:ph type="title" idx="2"/>
          </p:nvPr>
        </p:nvSpPr>
        <p:spPr>
          <a:xfrm>
            <a:off x="4943625" y="3604700"/>
            <a:ext cx="348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subTitle" idx="3"/>
          </p:nvPr>
        </p:nvSpPr>
        <p:spPr>
          <a:xfrm>
            <a:off x="4943625" y="3999425"/>
            <a:ext cx="3481800" cy="5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5"/>
          <p:cNvSpPr txBox="1">
            <a:spLocks noGrp="1"/>
          </p:cNvSpPr>
          <p:nvPr>
            <p:ph type="title" idx="4"/>
          </p:nvPr>
        </p:nvSpPr>
        <p:spPr>
          <a:xfrm>
            <a:off x="4943625" y="2614100"/>
            <a:ext cx="348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rgbClr val="5B355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8" name="Google Shape;218;p25"/>
          <p:cNvSpPr txBox="1">
            <a:spLocks noGrp="1"/>
          </p:cNvSpPr>
          <p:nvPr>
            <p:ph type="subTitle" idx="5"/>
          </p:nvPr>
        </p:nvSpPr>
        <p:spPr>
          <a:xfrm>
            <a:off x="4943625" y="3007725"/>
            <a:ext cx="3481800" cy="5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6"/>
          </p:nvPr>
        </p:nvSpPr>
        <p:spPr>
          <a:xfrm>
            <a:off x="713225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20" name="Google Shape;220;p2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5400000" flipH="1">
            <a:off x="7745825" y="1460150"/>
            <a:ext cx="4144799" cy="309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0800000" flipH="1">
            <a:off x="-830700" y="2432150"/>
            <a:ext cx="4431150" cy="37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28"/>
          <p:cNvGrpSpPr/>
          <p:nvPr/>
        </p:nvGrpSpPr>
        <p:grpSpPr>
          <a:xfrm>
            <a:off x="1079954" y="-1928801"/>
            <a:ext cx="6797847" cy="4441015"/>
            <a:chOff x="-6746806" y="2549793"/>
            <a:chExt cx="4643021" cy="3033273"/>
          </a:xfrm>
        </p:grpSpPr>
        <p:pic>
          <p:nvPicPr>
            <p:cNvPr id="259" name="Google Shape;259;p28"/>
            <p:cNvPicPr preferRelativeResize="0"/>
            <p:nvPr/>
          </p:nvPicPr>
          <p:blipFill>
            <a:blip r:embed="rId2">
              <a:alphaModFix amt="80000"/>
            </a:blip>
            <a:stretch>
              <a:fillRect/>
            </a:stretch>
          </p:blipFill>
          <p:spPr>
            <a:xfrm rot="-10658042" flipH="1">
              <a:off x="-6701758" y="2642800"/>
              <a:ext cx="4552924" cy="22764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8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>
              <a:off x="-6723712" y="3306616"/>
              <a:ext cx="4552950" cy="2276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28"/>
          <p:cNvSpPr txBox="1">
            <a:spLocks noGrp="1"/>
          </p:cNvSpPr>
          <p:nvPr>
            <p:ph type="ctrTitle"/>
          </p:nvPr>
        </p:nvSpPr>
        <p:spPr>
          <a:xfrm>
            <a:off x="1037550" y="539500"/>
            <a:ext cx="7068900" cy="9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Lexend Tera"/>
              <a:buNone/>
              <a:defRPr sz="5200">
                <a:latin typeface="Lexend Tera"/>
                <a:ea typeface="Lexend Tera"/>
                <a:cs typeface="Lexend Tera"/>
                <a:sym typeface="Lexend Tera"/>
              </a:defRPr>
            </a:lvl9pPr>
          </a:lstStyle>
          <a:p>
            <a:endParaRPr/>
          </a:p>
        </p:txBody>
      </p:sp>
      <p:grpSp>
        <p:nvGrpSpPr>
          <p:cNvPr id="262" name="Google Shape;262;p28"/>
          <p:cNvGrpSpPr/>
          <p:nvPr/>
        </p:nvGrpSpPr>
        <p:grpSpPr>
          <a:xfrm rot="10800000" flipH="1">
            <a:off x="1384754" y="3138499"/>
            <a:ext cx="6797847" cy="4136215"/>
            <a:chOff x="-6746806" y="2549793"/>
            <a:chExt cx="4643021" cy="2825090"/>
          </a:xfrm>
        </p:grpSpPr>
        <p:pic>
          <p:nvPicPr>
            <p:cNvPr id="263" name="Google Shape;263;p28"/>
            <p:cNvPicPr preferRelativeResize="0"/>
            <p:nvPr/>
          </p:nvPicPr>
          <p:blipFill>
            <a:blip r:embed="rId2">
              <a:alphaModFix amt="80000"/>
            </a:blip>
            <a:stretch>
              <a:fillRect/>
            </a:stretch>
          </p:blipFill>
          <p:spPr>
            <a:xfrm rot="-10658042" flipH="1">
              <a:off x="-6701758" y="2642800"/>
              <a:ext cx="4552924" cy="22764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8"/>
            <p:cNvPicPr preferRelativeResize="0"/>
            <p:nvPr/>
          </p:nvPicPr>
          <p:blipFill rotWithShape="1">
            <a:blip r:embed="rId3">
              <a:alphaModFix amt="80000"/>
            </a:blip>
            <a:srcRect t="2290" b="-2289"/>
            <a:stretch/>
          </p:blipFill>
          <p:spPr>
            <a:xfrm>
              <a:off x="-6723712" y="3098434"/>
              <a:ext cx="4552950" cy="22764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5" name="Google Shape;265;p28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8671466">
            <a:off x="-271458" y="1590994"/>
            <a:ext cx="1970768" cy="180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8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-5400000" flipH="1">
            <a:off x="-997512" y="-1103964"/>
            <a:ext cx="4238100" cy="358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5400000" flipH="1">
            <a:off x="6090913" y="2325036"/>
            <a:ext cx="4238100" cy="358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rot="-5605252">
            <a:off x="7268207" y="674888"/>
            <a:ext cx="2977276" cy="273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8"/>
          <p:cNvSpPr txBox="1">
            <a:spLocks noGrp="1"/>
          </p:cNvSpPr>
          <p:nvPr>
            <p:ph type="subTitle" idx="1"/>
          </p:nvPr>
        </p:nvSpPr>
        <p:spPr>
          <a:xfrm>
            <a:off x="2399400" y="1555725"/>
            <a:ext cx="4345200" cy="1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rgbClr val="484747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70" name="Google Shape;270;p28"/>
          <p:cNvSpPr txBox="1"/>
          <p:nvPr/>
        </p:nvSpPr>
        <p:spPr>
          <a:xfrm>
            <a:off x="2135100" y="3392775"/>
            <a:ext cx="487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7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0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10799980" flipH="1">
            <a:off x="-937587" y="3061577"/>
            <a:ext cx="3486602" cy="3084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900045" flipH="1">
            <a:off x="-21487" y="3410961"/>
            <a:ext cx="1679246" cy="1541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0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1087596" flipH="1">
            <a:off x="7376034" y="150882"/>
            <a:ext cx="3486602" cy="308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0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1794703">
            <a:off x="7662125" y="-181106"/>
            <a:ext cx="1108108" cy="143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8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 flipH="1">
            <a:off x="-2607950" y="1586918"/>
            <a:ext cx="4144799" cy="309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1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2699924">
            <a:off x="-485671" y="3259705"/>
            <a:ext cx="1970772" cy="1809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1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3120295">
            <a:off x="-728466" y="3712862"/>
            <a:ext cx="3430260" cy="3034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1"/>
          <p:cNvPicPr preferRelativeResize="0"/>
          <p:nvPr/>
        </p:nvPicPr>
        <p:blipFill>
          <a:blip r:embed="rId5">
            <a:alphaModFix amt="77000"/>
          </a:blip>
          <a:stretch>
            <a:fillRect/>
          </a:stretch>
        </p:blipFill>
        <p:spPr>
          <a:xfrm>
            <a:off x="4329400" y="-1233875"/>
            <a:ext cx="3364675" cy="308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1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flipH="1">
            <a:off x="5776398" y="-1399733"/>
            <a:ext cx="4042127" cy="3420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9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5400000" flipH="1">
            <a:off x="-2264252" y="110862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5400000" flipH="1">
            <a:off x="-1996077" y="38692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5400000">
            <a:off x="-1529303" y="312251"/>
            <a:ext cx="3943352" cy="197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515098" y="-1101175"/>
            <a:ext cx="4552950" cy="22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2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10800000">
            <a:off x="1160740" y="-845574"/>
            <a:ext cx="2977275" cy="273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2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-1026301" y="-878350"/>
            <a:ext cx="3551350" cy="30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2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rot="-657380" flipH="1">
            <a:off x="7248180" y="2299868"/>
            <a:ext cx="1472660" cy="1902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 flipH="1">
            <a:off x="6735755" y="2212975"/>
            <a:ext cx="4153201" cy="207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2"/>
          <p:cNvPicPr preferRelativeResize="0"/>
          <p:nvPr/>
        </p:nvPicPr>
        <p:blipFill rotWithShape="1">
          <a:blip r:embed="rId2">
            <a:alphaModFix amt="80000"/>
          </a:blip>
          <a:srcRect t="23671" b="23230"/>
          <a:stretch/>
        </p:blipFill>
        <p:spPr>
          <a:xfrm rot="-333217" flipH="1">
            <a:off x="825165" y="4075926"/>
            <a:ext cx="6762737" cy="179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00">
            <a:off x="6866039" y="2559129"/>
            <a:ext cx="3597128" cy="179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2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10800000">
            <a:off x="6612385" y="3159685"/>
            <a:ext cx="3239542" cy="274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>
            <a:off x="-1012700" y="3852450"/>
            <a:ext cx="2736773" cy="251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720000" y="3010650"/>
            <a:ext cx="7706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2038200" y="1168925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2038200" y="3763375"/>
            <a:ext cx="50676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30" name="Google Shape;30;p3"/>
          <p:cNvPicPr preferRelativeResize="0"/>
          <p:nvPr/>
        </p:nvPicPr>
        <p:blipFill rotWithShape="1">
          <a:blip r:embed="rId3">
            <a:alphaModFix amt="80000"/>
          </a:blip>
          <a:srcRect t="25421" b="22356"/>
          <a:stretch/>
        </p:blipFill>
        <p:spPr>
          <a:xfrm rot="-10466783">
            <a:off x="919175" y="4397745"/>
            <a:ext cx="6762752" cy="17658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3"/>
          <p:cNvGrpSpPr/>
          <p:nvPr/>
        </p:nvGrpSpPr>
        <p:grpSpPr>
          <a:xfrm rot="10341414">
            <a:off x="-1721424" y="-1289765"/>
            <a:ext cx="5481653" cy="3174483"/>
            <a:chOff x="4122867" y="-1123966"/>
            <a:chExt cx="5481740" cy="3174534"/>
          </a:xfrm>
        </p:grpSpPr>
        <p:pic>
          <p:nvPicPr>
            <p:cNvPr id="32" name="Google Shape;32;p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-10375770" flipH="1">
              <a:off x="4928862" y="-497439"/>
              <a:ext cx="4552951" cy="227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-10375770" flipH="1">
              <a:off x="4245660" y="-852409"/>
              <a:ext cx="4552951" cy="227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34;p3"/>
            <p:cNvPicPr preferRelativeResize="0"/>
            <p:nvPr/>
          </p:nvPicPr>
          <p:blipFill>
            <a:blip r:embed="rId4">
              <a:alphaModFix amt="80000"/>
            </a:blip>
            <a:stretch>
              <a:fillRect/>
            </a:stretch>
          </p:blipFill>
          <p:spPr>
            <a:xfrm rot="424232">
              <a:off x="4345050" y="-888702"/>
              <a:ext cx="3943352" cy="1971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" name="Google Shape;35;p3"/>
          <p:cNvGrpSpPr/>
          <p:nvPr/>
        </p:nvGrpSpPr>
        <p:grpSpPr>
          <a:xfrm>
            <a:off x="3894267" y="-933466"/>
            <a:ext cx="5481740" cy="3174534"/>
            <a:chOff x="3970467" y="-1276366"/>
            <a:chExt cx="5481740" cy="3174534"/>
          </a:xfrm>
        </p:grpSpPr>
        <p:pic>
          <p:nvPicPr>
            <p:cNvPr id="36" name="Google Shape;36;p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-10375770" flipH="1">
              <a:off x="4776462" y="-649839"/>
              <a:ext cx="4552951" cy="227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-10375770" flipH="1">
              <a:off x="4093260" y="-1004809"/>
              <a:ext cx="4552951" cy="227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3"/>
            <p:cNvPicPr preferRelativeResize="0"/>
            <p:nvPr/>
          </p:nvPicPr>
          <p:blipFill>
            <a:blip r:embed="rId4">
              <a:alphaModFix amt="80000"/>
            </a:blip>
            <a:stretch>
              <a:fillRect/>
            </a:stretch>
          </p:blipFill>
          <p:spPr>
            <a:xfrm rot="424232">
              <a:off x="4192650" y="-1041102"/>
              <a:ext cx="3943352" cy="1971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" name="Google Shape;39;p3"/>
          <p:cNvGrpSpPr/>
          <p:nvPr/>
        </p:nvGrpSpPr>
        <p:grpSpPr>
          <a:xfrm>
            <a:off x="7602625" y="2772725"/>
            <a:ext cx="2554200" cy="5274650"/>
            <a:chOff x="7526425" y="2010725"/>
            <a:chExt cx="2554200" cy="5274650"/>
          </a:xfrm>
        </p:grpSpPr>
        <p:pic>
          <p:nvPicPr>
            <p:cNvPr id="40" name="Google Shape;40;p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5400000" flipH="1">
              <a:off x="6665926" y="3148975"/>
              <a:ext cx="4552950" cy="2276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5400000" flipH="1">
              <a:off x="6397751" y="3870675"/>
              <a:ext cx="4552950" cy="2276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42;p3"/>
            <p:cNvPicPr preferRelativeResize="0"/>
            <p:nvPr/>
          </p:nvPicPr>
          <p:blipFill>
            <a:blip r:embed="rId4">
              <a:alphaModFix amt="80000"/>
            </a:blip>
            <a:stretch>
              <a:fillRect/>
            </a:stretch>
          </p:blipFill>
          <p:spPr>
            <a:xfrm rot="-5400000">
              <a:off x="6540574" y="4250149"/>
              <a:ext cx="3943352" cy="197165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54979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>
            <a:spLocks noGrp="1"/>
          </p:cNvSpPr>
          <p:nvPr>
            <p:ph type="title"/>
          </p:nvPr>
        </p:nvSpPr>
        <p:spPr>
          <a:xfrm>
            <a:off x="713225" y="878775"/>
            <a:ext cx="4230300" cy="21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761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Tera"/>
              <a:buNone/>
              <a:defRPr sz="2800">
                <a:solidFill>
                  <a:schemeClr val="dk1"/>
                </a:solidFill>
                <a:latin typeface="Lexend Tera"/>
                <a:ea typeface="Lexend Tera"/>
                <a:cs typeface="Lexend Tera"/>
                <a:sym typeface="Lexend Te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59" r:id="rId5"/>
    <p:sldLayoutId id="2147483663" r:id="rId6"/>
    <p:sldLayoutId id="2147483665" r:id="rId7"/>
    <p:sldLayoutId id="2147483667" r:id="rId8"/>
    <p:sldLayoutId id="2147483671" r:id="rId9"/>
    <p:sldLayoutId id="2147483674" r:id="rId10"/>
    <p:sldLayoutId id="2147483676" r:id="rId11"/>
    <p:sldLayoutId id="2147483677" r:id="rId12"/>
    <p:sldLayoutId id="2147483678" r:id="rId13"/>
    <p:sldLayoutId id="2147483681" r:id="rId14"/>
    <p:sldLayoutId id="214748368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11" Type="http://schemas.openxmlformats.org/officeDocument/2006/relationships/image" Target="../media/image2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government/uploads/system/uploads/attachment_data/file/260726/Cultural_Education_report.pdf" TargetMode="External"/><Relationship Id="rId2" Type="http://schemas.openxmlformats.org/officeDocument/2006/relationships/hyperlink" Target="https://www.researchgate.net/publication/334364956_Cultural_Educatio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aji.net/articles/2019/690-1555699026.pdf" TargetMode="External"/><Relationship Id="rId4" Type="http://schemas.openxmlformats.org/officeDocument/2006/relationships/hyperlink" Target="https://lkca.nl/wp-content/uploads/2019/12/161001-basis-for-cultural-education-english-version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teacherprize.org/person?id=2803" TargetMode="External"/><Relationship Id="rId2" Type="http://schemas.openxmlformats.org/officeDocument/2006/relationships/hyperlink" Target="http://www.freedomwritersfoundatio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ebumenia.sk/clanok/vytvarna-rozcvicka-umenie-nabozenstvo" TargetMode="External"/><Relationship Id="rId4" Type="http://schemas.openxmlformats.org/officeDocument/2006/relationships/hyperlink" Target="https://www.youtube.com/watch?v=nDq9o9j3-CU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kjakubovska@ukf.s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5"/>
          <p:cNvSpPr txBox="1">
            <a:spLocks noGrp="1"/>
          </p:cNvSpPr>
          <p:nvPr>
            <p:ph type="ctrTitle"/>
          </p:nvPr>
        </p:nvSpPr>
        <p:spPr>
          <a:xfrm>
            <a:off x="1187624" y="1419622"/>
            <a:ext cx="6552728" cy="157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 dirty="0">
                <a:latin typeface="+mj-lt"/>
              </a:rPr>
              <a:t>Kultúrna pedagogika a kultúrna identita</a:t>
            </a:r>
            <a:r>
              <a:rPr lang="en" sz="2800" dirty="0">
                <a:latin typeface="+mj-lt"/>
              </a:rPr>
              <a:t> </a:t>
            </a:r>
            <a:r>
              <a:rPr lang="sk-SK" sz="1800" dirty="0">
                <a:latin typeface="+mj-lt"/>
              </a:rPr>
              <a:t>kapitolky z kultúry 4</a:t>
            </a:r>
            <a:endParaRPr sz="1800" dirty="0">
              <a:latin typeface="+mj-lt"/>
            </a:endParaRPr>
          </a:p>
        </p:txBody>
      </p:sp>
      <p:sp>
        <p:nvSpPr>
          <p:cNvPr id="307" name="Google Shape;307;p35"/>
          <p:cNvSpPr txBox="1">
            <a:spLocks noGrp="1"/>
          </p:cNvSpPr>
          <p:nvPr>
            <p:ph type="subTitle" idx="1"/>
          </p:nvPr>
        </p:nvSpPr>
        <p:spPr>
          <a:xfrm>
            <a:off x="1741325" y="3280993"/>
            <a:ext cx="5134931" cy="2988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latin typeface="+mj-lt"/>
              </a:rPr>
              <a:t>Mgr. Kristína </a:t>
            </a:r>
            <a:r>
              <a:rPr lang="sk-SK" sz="1400" dirty="0" err="1">
                <a:latin typeface="+mj-lt"/>
              </a:rPr>
              <a:t>Jakubovská</a:t>
            </a:r>
            <a:r>
              <a:rPr lang="sk-SK" sz="1400" dirty="0">
                <a:latin typeface="+mj-lt"/>
              </a:rPr>
              <a:t>, PhD.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latin typeface="+mj-lt"/>
              </a:rPr>
              <a:t>Katedra kulturológie FF UKF v Nitre</a:t>
            </a:r>
            <a:endParaRPr sz="14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683568" y="1851670"/>
            <a:ext cx="7713663" cy="2571750"/>
          </a:xfrm>
        </p:spPr>
        <p:txBody>
          <a:bodyPr/>
          <a:lstStyle/>
          <a:p>
            <a:r>
              <a:rPr lang="sk-SK" dirty="0">
                <a:latin typeface="+mj-lt"/>
              </a:rPr>
              <a:t>Cieľ: vymedziť kultúrnu pedagogiku, poukázať na jej funkcie a vplyv na formovanie kultúrnej identity (jednotlivca a skupiny)</a:t>
            </a:r>
          </a:p>
          <a:p>
            <a:r>
              <a:rPr lang="sk-SK" dirty="0">
                <a:latin typeface="+mj-lt"/>
              </a:rPr>
              <a:t>poukázať na potenciál pracovať s touto témou v kultúrno-osvetovej praxi</a:t>
            </a:r>
          </a:p>
        </p:txBody>
      </p:sp>
    </p:spTree>
    <p:extLst>
      <p:ext uri="{BB962C8B-B14F-4D97-AF65-F5344CB8AC3E}">
        <p14:creationId xmlns:p14="http://schemas.microsoft.com/office/powerpoint/2010/main" val="2034923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713225" y="1152475"/>
            <a:ext cx="7713000" cy="2715419"/>
          </a:xfrm>
        </p:spPr>
        <p:txBody>
          <a:bodyPr/>
          <a:lstStyle/>
          <a:p>
            <a:r>
              <a:rPr lang="sk-SK" sz="1800" dirty="0">
                <a:latin typeface="+mj-lt"/>
              </a:rPr>
              <a:t>Prehodnocovanie vzťahu ku kultúrnej pedagogike v podmienkach odboru kulturológia</a:t>
            </a:r>
          </a:p>
          <a:p>
            <a:pPr marL="158750" indent="0">
              <a:buNone/>
            </a:pPr>
            <a:r>
              <a:rPr lang="sk-SK" sz="1800" dirty="0">
                <a:latin typeface="+mj-lt"/>
              </a:rPr>
              <a:t> </a:t>
            </a:r>
          </a:p>
          <a:p>
            <a:r>
              <a:rPr lang="sk-SK" sz="1800" dirty="0">
                <a:latin typeface="+mj-lt"/>
              </a:rPr>
              <a:t>Pracovníci v kultúre plnia dôležitú vzdelávaciu a výchovnú funkciu – vplyv na formovanie detí, mládeže (a širokej verejnosti), pestovanie ich vzťahu ku kultúre a kultúrnosti </a:t>
            </a:r>
          </a:p>
          <a:p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10119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6"/>
          <p:cNvSpPr txBox="1">
            <a:spLocks noGrp="1"/>
          </p:cNvSpPr>
          <p:nvPr>
            <p:ph type="body" idx="1"/>
          </p:nvPr>
        </p:nvSpPr>
        <p:spPr>
          <a:xfrm>
            <a:off x="755576" y="915566"/>
            <a:ext cx="7713000" cy="36515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sz="1600" dirty="0">
                <a:latin typeface="+mj-lt"/>
                <a:ea typeface="Batang" pitchFamily="18" charset="-127"/>
              </a:rPr>
              <a:t>Kultúrna pedagogika (</a:t>
            </a:r>
            <a:r>
              <a:rPr lang="sk-SK" sz="1600" dirty="0" err="1">
                <a:latin typeface="+mj-lt"/>
                <a:ea typeface="Batang" pitchFamily="18" charset="-127"/>
              </a:rPr>
              <a:t>Cultural</a:t>
            </a:r>
            <a:r>
              <a:rPr lang="sk-SK" sz="1600" dirty="0">
                <a:latin typeface="+mj-lt"/>
                <a:ea typeface="Batang" pitchFamily="18" charset="-127"/>
              </a:rPr>
              <a:t> </a:t>
            </a:r>
            <a:r>
              <a:rPr lang="sk-SK" sz="1600" dirty="0" err="1">
                <a:latin typeface="+mj-lt"/>
                <a:ea typeface="Batang" pitchFamily="18" charset="-127"/>
              </a:rPr>
              <a:t>Education</a:t>
            </a:r>
            <a:r>
              <a:rPr lang="sk-SK" sz="1600" dirty="0">
                <a:latin typeface="+mj-lt"/>
                <a:ea typeface="Batang" pitchFamily="18" charset="-127"/>
              </a:rPr>
              <a:t>)– </a:t>
            </a:r>
            <a:r>
              <a:rPr lang="sk-SK" sz="1600" dirty="0" err="1">
                <a:latin typeface="+mj-lt"/>
                <a:ea typeface="Batang" pitchFamily="18" charset="-127"/>
              </a:rPr>
              <a:t>subdisciplína</a:t>
            </a:r>
            <a:r>
              <a:rPr lang="sk-SK" sz="1600" dirty="0">
                <a:latin typeface="+mj-lt"/>
                <a:ea typeface="Batang" pitchFamily="18" charset="-127"/>
              </a:rPr>
              <a:t> pedagogiky založená na edukácii prostredníctvom kultúry (kultúrnych aktivít, kultúrnych hodnôt) a smerom ku kultúre (jej reprodukcii a tvorbe, kultúrnosti) </a:t>
            </a:r>
          </a:p>
          <a:p>
            <a:endParaRPr lang="sk-SK" sz="1600" dirty="0">
              <a:latin typeface="+mj-lt"/>
              <a:ea typeface="Batang" pitchFamily="18" charset="-127"/>
            </a:endParaRPr>
          </a:p>
          <a:p>
            <a:r>
              <a:rPr lang="sk-SK" sz="1600" dirty="0">
                <a:latin typeface="+mj-lt"/>
                <a:ea typeface="Batang" pitchFamily="18" charset="-127"/>
              </a:rPr>
              <a:t>prelom 19. a 20. storočia; analogické koncepty: Pedagogika osobnosti, Humanistická pedagogika, Pedagogika ľudskej duchovnosti;  </a:t>
            </a:r>
          </a:p>
          <a:p>
            <a:endParaRPr lang="sk-SK" sz="1600" dirty="0">
              <a:latin typeface="+mj-lt"/>
              <a:ea typeface="Batang" pitchFamily="18" charset="-127"/>
            </a:endParaRPr>
          </a:p>
          <a:p>
            <a:r>
              <a:rPr lang="sk-SK" sz="1600" dirty="0" err="1">
                <a:latin typeface="+mj-lt"/>
                <a:ea typeface="Batang" pitchFamily="18" charset="-127"/>
              </a:rPr>
              <a:t>zôrazňuje</a:t>
            </a:r>
            <a:r>
              <a:rPr lang="sk-SK" sz="1600" dirty="0">
                <a:latin typeface="+mj-lt"/>
                <a:ea typeface="Batang" pitchFamily="18" charset="-127"/>
              </a:rPr>
              <a:t> sa </a:t>
            </a:r>
            <a:r>
              <a:rPr lang="sk-SK" sz="1600" dirty="0" err="1">
                <a:latin typeface="+mj-lt"/>
                <a:ea typeface="Batang" pitchFamily="18" charset="-127"/>
              </a:rPr>
              <a:t>axiologické</a:t>
            </a:r>
            <a:r>
              <a:rPr lang="sk-SK" sz="1600" dirty="0">
                <a:latin typeface="+mj-lt"/>
                <a:ea typeface="Batang" pitchFamily="18" charset="-127"/>
              </a:rPr>
              <a:t> chápanie kultúry – kultúra ako prostriedok kultivácie, humanizácia, stimulácie kreativity a tvorby, emocionálnej gramotnosti a i. </a:t>
            </a:r>
          </a:p>
          <a:p>
            <a:endParaRPr lang="sk-SK" sz="1600" dirty="0">
              <a:latin typeface="+mj-lt"/>
              <a:ea typeface="Batang" pitchFamily="18" charset="-127"/>
            </a:endParaRPr>
          </a:p>
          <a:p>
            <a:r>
              <a:rPr lang="sk-SK" sz="1600" dirty="0">
                <a:latin typeface="+mj-lt"/>
                <a:ea typeface="Batang" pitchFamily="18" charset="-127"/>
              </a:rPr>
              <a:t>systém kultúry a systém vzdelávania sú vzájomne prepojené; neexistuje vzdelávanie, ktoré by sa odohrávalo mimo kultúry (vždy má kultúrny kontext a kultúrnu stopu)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"/>
          <p:cNvSpPr txBox="1">
            <a:spLocks noGrp="1"/>
          </p:cNvSpPr>
          <p:nvPr>
            <p:ph type="title" idx="3"/>
          </p:nvPr>
        </p:nvSpPr>
        <p:spPr>
          <a:xfrm>
            <a:off x="179512" y="1995686"/>
            <a:ext cx="3672408" cy="3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dirty="0">
                <a:latin typeface="+mj-lt"/>
              </a:rPr>
              <a:t>Kultúra – identita</a:t>
            </a:r>
            <a:br>
              <a:rPr lang="sk-SK" dirty="0">
                <a:latin typeface="Bell MT" pitchFamily="18" charset="0"/>
              </a:rPr>
            </a:br>
            <a:br>
              <a:rPr lang="sk-SK" dirty="0">
                <a:latin typeface="Bell MT" pitchFamily="18" charset="0"/>
              </a:rPr>
            </a:br>
            <a:endParaRPr dirty="0"/>
          </a:p>
        </p:txBody>
      </p:sp>
      <p:sp>
        <p:nvSpPr>
          <p:cNvPr id="322" name="Google Shape;322;p37"/>
          <p:cNvSpPr txBox="1">
            <a:spLocks noGrp="1"/>
          </p:cNvSpPr>
          <p:nvPr>
            <p:ph type="title" idx="4"/>
          </p:nvPr>
        </p:nvSpPr>
        <p:spPr>
          <a:xfrm>
            <a:off x="2339752" y="2643758"/>
            <a:ext cx="4248472" cy="3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Kultúra - edukácia</a:t>
            </a:r>
            <a:endParaRPr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1" name="Google Shape;331;p37"/>
          <p:cNvSpPr txBox="1">
            <a:spLocks noGrp="1"/>
          </p:cNvSpPr>
          <p:nvPr>
            <p:ph type="title" idx="16"/>
          </p:nvPr>
        </p:nvSpPr>
        <p:spPr>
          <a:xfrm>
            <a:off x="5652120" y="3867894"/>
            <a:ext cx="3240360" cy="3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dirty="0">
                <a:latin typeface="+mj-lt"/>
              </a:rPr>
              <a:t>Edukácia – identita</a:t>
            </a:r>
            <a:br>
              <a:rPr lang="sk-SK" dirty="0">
                <a:latin typeface="Bell MT" pitchFamily="18" charset="0"/>
              </a:rPr>
            </a:b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9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9165888">
            <a:off x="-781737" y="1532439"/>
            <a:ext cx="4028757" cy="369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9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4153187" y="1680350"/>
            <a:ext cx="637609" cy="5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9"/>
          <p:cNvSpPr txBox="1">
            <a:spLocks noGrp="1"/>
          </p:cNvSpPr>
          <p:nvPr>
            <p:ph type="title" idx="6"/>
          </p:nvPr>
        </p:nvSpPr>
        <p:spPr>
          <a:xfrm>
            <a:off x="713225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+mj-lt"/>
              </a:rPr>
              <a:t>Sp</a:t>
            </a:r>
            <a:r>
              <a:rPr lang="sk-SK" dirty="0">
                <a:latin typeface="+mj-lt"/>
                <a:cs typeface="Kartika" pitchFamily="18" charset="0"/>
              </a:rPr>
              <a:t>ô</a:t>
            </a:r>
            <a:r>
              <a:rPr lang="sk-SK" dirty="0">
                <a:latin typeface="+mj-lt"/>
              </a:rPr>
              <a:t>soby ch</a:t>
            </a:r>
            <a:r>
              <a:rPr lang="sk-SK" dirty="0">
                <a:latin typeface="+mj-lt"/>
                <a:cs typeface="Kartika" pitchFamily="18" charset="0"/>
              </a:rPr>
              <a:t>á</a:t>
            </a:r>
            <a:r>
              <a:rPr lang="sk-SK" dirty="0">
                <a:latin typeface="+mj-lt"/>
              </a:rPr>
              <a:t>pania kultúrnej pedagogiky</a:t>
            </a:r>
            <a:endParaRPr dirty="0">
              <a:latin typeface="+mj-lt"/>
            </a:endParaRPr>
          </a:p>
        </p:txBody>
      </p:sp>
      <p:sp>
        <p:nvSpPr>
          <p:cNvPr id="351" name="Google Shape;351;p39"/>
          <p:cNvSpPr txBox="1">
            <a:spLocks noGrp="1"/>
          </p:cNvSpPr>
          <p:nvPr>
            <p:ph type="title"/>
          </p:nvPr>
        </p:nvSpPr>
        <p:spPr>
          <a:xfrm>
            <a:off x="4943625" y="1623500"/>
            <a:ext cx="348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>
                <a:latin typeface="+mj-lt"/>
              </a:rPr>
              <a:t>Užšie chápanie</a:t>
            </a:r>
            <a:endParaRPr dirty="0">
              <a:latin typeface="+mj-lt"/>
            </a:endParaRPr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1"/>
          </p:nvPr>
        </p:nvSpPr>
        <p:spPr>
          <a:xfrm>
            <a:off x="4943625" y="2168381"/>
            <a:ext cx="3481800" cy="24195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sk-SK" sz="1600" dirty="0">
                <a:latin typeface="+mj-lt"/>
              </a:rPr>
              <a:t>kultúrna pedagogika v rámci kultúrnej infraštruktúry (múzeá, galérie, knižnice, kultúrno-osvetové strediská, kultúrne domy, základné umelecké školy a i.) 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357" name="Google Shape;357;p39"/>
          <p:cNvSpPr txBox="1"/>
          <p:nvPr/>
        </p:nvSpPr>
        <p:spPr>
          <a:xfrm>
            <a:off x="4312538" y="1793081"/>
            <a:ext cx="3189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Tera"/>
                <a:ea typeface="Lexend Tera"/>
                <a:cs typeface="Lexend Tera"/>
                <a:sym typeface="Lexend Tera"/>
              </a:rPr>
              <a:t>1</a:t>
            </a:r>
            <a:endParaRPr sz="1800">
              <a:solidFill>
                <a:schemeClr val="lt1"/>
              </a:solidFill>
              <a:latin typeface="Lexend Tera"/>
              <a:ea typeface="Lexend Tera"/>
              <a:cs typeface="Lexend Tera"/>
              <a:sym typeface="Lexend Tera"/>
            </a:endParaRPr>
          </a:p>
        </p:txBody>
      </p:sp>
      <p:pic>
        <p:nvPicPr>
          <p:cNvPr id="361" name="Google Shape;361;p39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3349605" flipH="1">
            <a:off x="247560" y="2310121"/>
            <a:ext cx="1427628" cy="1310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9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9165888">
            <a:off x="-781737" y="1532439"/>
            <a:ext cx="4028757" cy="369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9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4112613" y="1942633"/>
            <a:ext cx="637609" cy="5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9"/>
          <p:cNvSpPr txBox="1">
            <a:spLocks noGrp="1"/>
          </p:cNvSpPr>
          <p:nvPr>
            <p:ph type="title" idx="6"/>
          </p:nvPr>
        </p:nvSpPr>
        <p:spPr>
          <a:xfrm>
            <a:off x="713225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+mj-lt"/>
              </a:rPr>
              <a:t>Sp</a:t>
            </a:r>
            <a:r>
              <a:rPr lang="sk-SK" dirty="0">
                <a:latin typeface="+mj-lt"/>
                <a:cs typeface="Kartika" pitchFamily="18" charset="0"/>
              </a:rPr>
              <a:t>ô</a:t>
            </a:r>
            <a:r>
              <a:rPr lang="sk-SK" dirty="0">
                <a:latin typeface="+mj-lt"/>
              </a:rPr>
              <a:t>soby ch</a:t>
            </a:r>
            <a:r>
              <a:rPr lang="sk-SK" dirty="0">
                <a:latin typeface="+mj-lt"/>
                <a:cs typeface="Kartika" pitchFamily="18" charset="0"/>
              </a:rPr>
              <a:t>á</a:t>
            </a:r>
            <a:r>
              <a:rPr lang="sk-SK" dirty="0">
                <a:latin typeface="+mj-lt"/>
              </a:rPr>
              <a:t>pania kultúrnej pedagogiky</a:t>
            </a:r>
            <a:endParaRPr dirty="0">
              <a:latin typeface="+mj-lt"/>
            </a:endParaRPr>
          </a:p>
        </p:txBody>
      </p:sp>
      <p:sp>
        <p:nvSpPr>
          <p:cNvPr id="355" name="Google Shape;355;p39"/>
          <p:cNvSpPr txBox="1">
            <a:spLocks noGrp="1"/>
          </p:cNvSpPr>
          <p:nvPr>
            <p:ph type="title" idx="4"/>
          </p:nvPr>
        </p:nvSpPr>
        <p:spPr>
          <a:xfrm>
            <a:off x="4812261" y="1996668"/>
            <a:ext cx="348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>
                <a:latin typeface="+mj-lt"/>
              </a:rPr>
              <a:t>Širšie chápanie</a:t>
            </a:r>
            <a:endParaRPr dirty="0">
              <a:latin typeface="+mj-lt"/>
            </a:endParaRPr>
          </a:p>
        </p:txBody>
      </p:sp>
      <p:sp>
        <p:nvSpPr>
          <p:cNvPr id="358" name="Google Shape;358;p39"/>
          <p:cNvSpPr txBox="1"/>
          <p:nvPr/>
        </p:nvSpPr>
        <p:spPr>
          <a:xfrm>
            <a:off x="4271967" y="2047633"/>
            <a:ext cx="3189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Tera"/>
                <a:ea typeface="Lexend Tera"/>
                <a:cs typeface="Lexend Tera"/>
                <a:sym typeface="Lexend Tera"/>
              </a:rPr>
              <a:t>2</a:t>
            </a:r>
            <a:endParaRPr sz="1800">
              <a:solidFill>
                <a:schemeClr val="lt1"/>
              </a:solidFill>
              <a:latin typeface="Lexend Tera"/>
              <a:ea typeface="Lexend Tera"/>
              <a:cs typeface="Lexend Tera"/>
              <a:sym typeface="Lexend Tera"/>
            </a:endParaRPr>
          </a:p>
        </p:txBody>
      </p:sp>
      <p:pic>
        <p:nvPicPr>
          <p:cNvPr id="361" name="Google Shape;361;p39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3349605" flipH="1">
            <a:off x="247560" y="2310121"/>
            <a:ext cx="1427628" cy="13105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dnadpis 5"/>
          <p:cNvSpPr>
            <a:spLocks noGrp="1"/>
          </p:cNvSpPr>
          <p:nvPr>
            <p:ph type="subTitle" idx="3"/>
          </p:nvPr>
        </p:nvSpPr>
        <p:spPr>
          <a:xfrm>
            <a:off x="3847766" y="2715766"/>
            <a:ext cx="4301227" cy="1766611"/>
          </a:xfrm>
        </p:spPr>
        <p:txBody>
          <a:bodyPr/>
          <a:lstStyle/>
          <a:p>
            <a:r>
              <a:rPr lang="sk-SK" sz="1600" dirty="0">
                <a:latin typeface="+mj-lt"/>
              </a:rPr>
              <a:t>+ vzdelávacie inštitúcie, výskumné inštitúcie, občianske združenia, náboženské inštitúcie a pútnické miesta, komerčné kultúrno-pedagogické projekty, mediálne projekty orientované na kultúrnu pedagogiku a i.</a:t>
            </a:r>
          </a:p>
        </p:txBody>
      </p:sp>
    </p:spTree>
    <p:extLst>
      <p:ext uri="{BB962C8B-B14F-4D97-AF65-F5344CB8AC3E}">
        <p14:creationId xmlns:p14="http://schemas.microsoft.com/office/powerpoint/2010/main" val="2729429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9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3825517" y="2264317"/>
            <a:ext cx="637609" cy="58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9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-9165888">
            <a:off x="-781737" y="1532439"/>
            <a:ext cx="4028757" cy="369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9"/>
          <p:cNvSpPr txBox="1">
            <a:spLocks noGrp="1"/>
          </p:cNvSpPr>
          <p:nvPr>
            <p:ph type="title" idx="6"/>
          </p:nvPr>
        </p:nvSpPr>
        <p:spPr>
          <a:xfrm>
            <a:off x="713225" y="378350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+mj-lt"/>
              </a:rPr>
              <a:t>Sp</a:t>
            </a:r>
            <a:r>
              <a:rPr lang="sk-SK" dirty="0">
                <a:latin typeface="+mj-lt"/>
                <a:cs typeface="Kartika" pitchFamily="18" charset="0"/>
              </a:rPr>
              <a:t>ô</a:t>
            </a:r>
            <a:r>
              <a:rPr lang="sk-SK" dirty="0">
                <a:latin typeface="+mj-lt"/>
              </a:rPr>
              <a:t>soby ch</a:t>
            </a:r>
            <a:r>
              <a:rPr lang="sk-SK" dirty="0">
                <a:latin typeface="+mj-lt"/>
                <a:cs typeface="Kartika" pitchFamily="18" charset="0"/>
              </a:rPr>
              <a:t>á</a:t>
            </a:r>
            <a:r>
              <a:rPr lang="sk-SK" dirty="0">
                <a:latin typeface="+mj-lt"/>
              </a:rPr>
              <a:t>pania kultúrnej pedagogiky</a:t>
            </a:r>
            <a:endParaRPr dirty="0">
              <a:latin typeface="+mj-lt"/>
            </a:endParaRPr>
          </a:p>
        </p:txBody>
      </p:sp>
      <p:sp>
        <p:nvSpPr>
          <p:cNvPr id="354" name="Google Shape;354;p39"/>
          <p:cNvSpPr txBox="1">
            <a:spLocks noGrp="1"/>
          </p:cNvSpPr>
          <p:nvPr>
            <p:ph type="subTitle" idx="3"/>
          </p:nvPr>
        </p:nvSpPr>
        <p:spPr>
          <a:xfrm>
            <a:off x="3059832" y="2849617"/>
            <a:ext cx="5184576" cy="18386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sk-SK" dirty="0">
                <a:latin typeface="+mj-lt"/>
              </a:rPr>
              <a:t>najširšie a najvšeobecnejšie uchopenie kultúrnej pedagogiky – ako prítomná vo všetkých edukačných aktivitách formujúcich človeka ako člena kultúry a spoločnosti (predošlé subjekty vrátane vplyvu rodiny, komunity, sociálnych skupín a subkultúr, bežnej </a:t>
            </a:r>
            <a:r>
              <a:rPr lang="sk-SK" dirty="0" err="1">
                <a:latin typeface="+mj-lt"/>
              </a:rPr>
              <a:t>sociokultúrnej</a:t>
            </a:r>
            <a:r>
              <a:rPr lang="sk-SK" dirty="0">
                <a:latin typeface="+mj-lt"/>
              </a:rPr>
              <a:t> praxe) </a:t>
            </a:r>
          </a:p>
          <a:p>
            <a:pPr marL="0" lvl="0" indent="0"/>
            <a:endParaRPr lang="sk-SK" dirty="0">
              <a:latin typeface="+mj-lt"/>
            </a:endParaRPr>
          </a:p>
          <a:p>
            <a:pPr marL="0" lvl="0" indent="0"/>
            <a:r>
              <a:rPr lang="sk-SK" dirty="0">
                <a:latin typeface="+mj-lt"/>
              </a:rPr>
              <a:t>Prítomnosť kultúrneho kontextu v oblasti vzdelávania (materiál)</a:t>
            </a:r>
            <a:endParaRPr dirty="0">
              <a:latin typeface="+mj-lt"/>
            </a:endParaRPr>
          </a:p>
        </p:txBody>
      </p:sp>
      <p:sp>
        <p:nvSpPr>
          <p:cNvPr id="359" name="Google Shape;359;p39"/>
          <p:cNvSpPr txBox="1"/>
          <p:nvPr/>
        </p:nvSpPr>
        <p:spPr>
          <a:xfrm>
            <a:off x="3984871" y="2369317"/>
            <a:ext cx="3189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  <a:latin typeface="Lexend Tera"/>
                <a:ea typeface="Lexend Tera"/>
                <a:cs typeface="Lexend Tera"/>
                <a:sym typeface="Lexend Tera"/>
              </a:rPr>
              <a:t>3</a:t>
            </a:r>
            <a:endParaRPr sz="1800" dirty="0">
              <a:solidFill>
                <a:schemeClr val="lt1"/>
              </a:solidFill>
              <a:latin typeface="Lexend Tera"/>
              <a:ea typeface="Lexend Tera"/>
              <a:cs typeface="Lexend Tera"/>
              <a:sym typeface="Lexend Tera"/>
            </a:endParaRPr>
          </a:p>
        </p:txBody>
      </p:sp>
      <p:pic>
        <p:nvPicPr>
          <p:cNvPr id="361" name="Google Shape;361;p39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3349605" flipH="1">
            <a:off x="247560" y="2310121"/>
            <a:ext cx="1427628" cy="1310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29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7"/>
          <p:cNvSpPr txBox="1">
            <a:spLocks noGrp="1"/>
          </p:cNvSpPr>
          <p:nvPr>
            <p:ph type="title"/>
          </p:nvPr>
        </p:nvSpPr>
        <p:spPr>
          <a:xfrm>
            <a:off x="783518" y="2931790"/>
            <a:ext cx="7706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dirty="0">
                <a:latin typeface="+mj-lt"/>
              </a:rPr>
              <a:t>Vymedzenie vzťahu medzi kultúrnou pedagogikou a identitou</a:t>
            </a:r>
            <a:endParaRPr sz="2000" dirty="0">
              <a:latin typeface="+mj-lt"/>
            </a:endParaRPr>
          </a:p>
        </p:txBody>
      </p:sp>
      <p:pic>
        <p:nvPicPr>
          <p:cNvPr id="459" name="Google Shape;459;p47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00" flipH="1">
            <a:off x="1646171" y="-176416"/>
            <a:ext cx="3239542" cy="2741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0999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611560" y="915566"/>
            <a:ext cx="7713663" cy="3384376"/>
          </a:xfrm>
        </p:spPr>
        <p:txBody>
          <a:bodyPr/>
          <a:lstStyle/>
          <a:p>
            <a:pPr marL="127000" indent="0">
              <a:buNone/>
            </a:pPr>
            <a:r>
              <a:rPr lang="sk-SK" sz="1800" dirty="0">
                <a:latin typeface="+mj-lt"/>
              </a:rPr>
              <a:t>KULTÚRNA IDENTITA </a:t>
            </a:r>
          </a:p>
          <a:p>
            <a:pPr marL="127000" indent="0">
              <a:buNone/>
            </a:pPr>
            <a:endParaRPr lang="sk-SK" sz="1800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Identita človeka a skupiny – základná kategória vedeckého </a:t>
            </a:r>
            <a:r>
              <a:rPr lang="sk-SK" sz="1400" dirty="0" err="1">
                <a:latin typeface="+mj-lt"/>
              </a:rPr>
              <a:t>diskurzu</a:t>
            </a:r>
            <a:r>
              <a:rPr lang="sk-SK" sz="1400" dirty="0">
                <a:latin typeface="+mj-lt"/>
              </a:rPr>
              <a:t> a </a:t>
            </a:r>
            <a:r>
              <a:rPr lang="sk-SK" sz="1400" dirty="0" err="1">
                <a:latin typeface="+mj-lt"/>
              </a:rPr>
              <a:t>sociokultúrnej</a:t>
            </a:r>
            <a:r>
              <a:rPr lang="sk-SK" sz="1400" dirty="0">
                <a:latin typeface="+mj-lt"/>
              </a:rPr>
              <a:t> praxe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identita je odpoveď na otázku kto som? Kto sme?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Zhodnosť/totožnosť </a:t>
            </a:r>
            <a:r>
              <a:rPr lang="sk-SK" sz="1400" dirty="0" err="1">
                <a:latin typeface="+mj-lt"/>
              </a:rPr>
              <a:t>vs</a:t>
            </a:r>
            <a:r>
              <a:rPr lang="sk-SK" sz="1400" dirty="0">
                <a:latin typeface="+mj-lt"/>
              </a:rPr>
              <a:t>. inakosť (</a:t>
            </a:r>
            <a:r>
              <a:rPr lang="sk-SK" sz="1400" dirty="0" err="1">
                <a:latin typeface="+mj-lt"/>
              </a:rPr>
              <a:t>ja-my</a:t>
            </a:r>
            <a:r>
              <a:rPr lang="sk-SK" sz="1400" dirty="0">
                <a:latin typeface="+mj-lt"/>
              </a:rPr>
              <a:t>; </a:t>
            </a:r>
            <a:r>
              <a:rPr lang="sk-SK" sz="1400" dirty="0" err="1">
                <a:latin typeface="+mj-lt"/>
              </a:rPr>
              <a:t>my-vy</a:t>
            </a:r>
            <a:r>
              <a:rPr lang="sk-SK" sz="1400" dirty="0">
                <a:latin typeface="+mj-lt"/>
              </a:rPr>
              <a:t>, </a:t>
            </a:r>
            <a:r>
              <a:rPr lang="sk-SK" sz="1400" dirty="0" err="1">
                <a:latin typeface="+mj-lt"/>
              </a:rPr>
              <a:t>my-oni</a:t>
            </a:r>
            <a:r>
              <a:rPr lang="sk-SK" sz="1400" dirty="0">
                <a:latin typeface="+mj-lt"/>
              </a:rPr>
              <a:t>)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Definovanie seba samého a svojej skupiny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Utvára sa v rámci </a:t>
            </a:r>
            <a:r>
              <a:rPr lang="sk-SK" sz="1400" dirty="0" err="1">
                <a:latin typeface="+mj-lt"/>
              </a:rPr>
              <a:t>sociokultúrnej</a:t>
            </a:r>
            <a:r>
              <a:rPr lang="sk-SK" sz="1400" dirty="0">
                <a:latin typeface="+mj-lt"/>
              </a:rPr>
              <a:t> praxe; pod vplyvom sociálnych, kultúrnych, biologických, psychologických determinantov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Je konštruovaná ako vyvíjajúca sa predstava s čím sme spätí, pocit </a:t>
            </a:r>
            <a:r>
              <a:rPr lang="sk-SK" sz="1400" dirty="0" err="1">
                <a:latin typeface="+mj-lt"/>
              </a:rPr>
              <a:t>súnaležitosti</a:t>
            </a:r>
            <a:r>
              <a:rPr lang="sk-SK" sz="1400" dirty="0">
                <a:latin typeface="+mj-lt"/>
              </a:rPr>
              <a:t>, zhodnosti/zbiehavosti, blízkosti, dôvery, bezpečia; kontext postojov a hodnôt</a:t>
            </a:r>
          </a:p>
          <a:p>
            <a:pPr marL="12700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31575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kultúrna identita je ako cibuľa, je viacúrovňová v nadväznosti na charakter identifikačných väzieb 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dôležitá pre prežitie kultúry spoločenstva 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utvára v reakcii na </a:t>
            </a:r>
            <a:r>
              <a:rPr lang="sk-SK" sz="1400" dirty="0" err="1">
                <a:latin typeface="+mj-lt"/>
              </a:rPr>
              <a:t>sociokultúrny</a:t>
            </a:r>
            <a:r>
              <a:rPr lang="sk-SK" sz="1400" dirty="0">
                <a:latin typeface="+mj-lt"/>
              </a:rPr>
              <a:t> kontext – princíp sociálnej a kultúrnej referencie (odkazovanie sa na jednotlivé kultúrne vzory, praktiky, idey, hodnoty, princípy, normy, predstavy, technologické postupy, spôsob života, a i.)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kultúrno-pedagogické programy ovplyvňujú a upravujú naše referenčné body - determinujú našu identitu</a:t>
            </a:r>
          </a:p>
          <a:p>
            <a:pPr lvl="0"/>
            <a:endParaRPr lang="sk-SK" sz="1800" dirty="0"/>
          </a:p>
          <a:p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3141491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1259632" y="987574"/>
            <a:ext cx="6705551" cy="2880345"/>
          </a:xfrm>
        </p:spPr>
        <p:txBody>
          <a:bodyPr/>
          <a:lstStyle/>
          <a:p>
            <a:pPr marL="158750" indent="0">
              <a:lnSpc>
                <a:spcPct val="150000"/>
              </a:lnSpc>
              <a:buNone/>
            </a:pPr>
            <a:r>
              <a:rPr lang="sk-SK" sz="1600" b="1" dirty="0">
                <a:latin typeface="+mj-lt"/>
              </a:rPr>
              <a:t>KULTÚRNA IDENTITA AKO DYNAMICKÁ KATEGÓRIA</a:t>
            </a:r>
            <a:endParaRPr lang="sk-SK" sz="1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už neplatí výlučná biologická determinovanosť a z nej vyplývajúca primárna stabilita identity, ktorú presadzuje </a:t>
            </a:r>
            <a:r>
              <a:rPr lang="sk-SK" sz="1400" dirty="0" err="1">
                <a:latin typeface="+mj-lt"/>
              </a:rPr>
              <a:t>primordiálny</a:t>
            </a:r>
            <a:r>
              <a:rPr lang="sk-SK" sz="1400" dirty="0">
                <a:latin typeface="+mj-lt"/>
              </a:rPr>
              <a:t> koncept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v popredí je </a:t>
            </a:r>
            <a:r>
              <a:rPr lang="sk-SK" sz="1400" dirty="0" err="1">
                <a:latin typeface="+mj-lt"/>
              </a:rPr>
              <a:t>kontextuálnosť</a:t>
            </a:r>
            <a:r>
              <a:rPr lang="sk-SK" sz="1400" dirty="0">
                <a:latin typeface="+mj-lt"/>
              </a:rPr>
              <a:t> identity (kontext) a konštruktivistický </a:t>
            </a:r>
            <a:r>
              <a:rPr lang="sk-SK" sz="1400" dirty="0" err="1">
                <a:latin typeface="+mj-lt"/>
              </a:rPr>
              <a:t>diskurz</a:t>
            </a:r>
            <a:endParaRPr lang="sk-SK" sz="14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„</a:t>
            </a:r>
            <a:r>
              <a:rPr lang="sk-SK" sz="1400" i="1" dirty="0">
                <a:latin typeface="+mj-lt"/>
              </a:rPr>
              <a:t>kultúrna identita sa utvára  v procese a ako proces hľadania konsenzu medzi indivíduom a jeho kontextom</a:t>
            </a:r>
            <a:r>
              <a:rPr lang="sk-SK" sz="1400" dirty="0">
                <a:latin typeface="+mj-lt"/>
              </a:rPr>
              <a:t>.“ (Viera </a:t>
            </a:r>
            <a:r>
              <a:rPr lang="sk-SK" sz="1400" dirty="0" err="1">
                <a:latin typeface="+mj-lt"/>
              </a:rPr>
              <a:t>Gažová</a:t>
            </a:r>
            <a:r>
              <a:rPr lang="sk-SK" sz="1400" dirty="0">
                <a:latin typeface="+mj-lt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sk-SK" sz="1400" b="1" dirty="0">
                <a:latin typeface="+mj-lt"/>
              </a:rPr>
              <a:t>je tekutá a neustále plynúca, plynie neobmedzene priestorom a časom, jednotlivými kultúrnymi systémami a hodnotami, zostáva otvorená a neukončená</a:t>
            </a:r>
          </a:p>
          <a:p>
            <a:pPr>
              <a:lnSpc>
                <a:spcPct val="150000"/>
              </a:lnSpc>
            </a:pPr>
            <a:endParaRPr lang="sk-SK" sz="1400" b="1" dirty="0"/>
          </a:p>
          <a:p>
            <a:endParaRPr lang="sk-SK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157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1043608" y="843558"/>
            <a:ext cx="7127370" cy="4104456"/>
          </a:xfrm>
        </p:spPr>
        <p:txBody>
          <a:bodyPr/>
          <a:lstStyle/>
          <a:p>
            <a:pPr marL="158750" indent="0">
              <a:lnSpc>
                <a:spcPct val="150000"/>
              </a:lnSpc>
              <a:buNone/>
            </a:pPr>
            <a:r>
              <a:rPr lang="sk-SK" sz="1600" b="1" dirty="0">
                <a:latin typeface="+mj-lt"/>
              </a:rPr>
              <a:t>IDENTITA NÁSOBENÁ A ROZBITÁ</a:t>
            </a:r>
            <a:endParaRPr lang="sk-SK" sz="1600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jednotný obraz nás samých sa vnútorne štiepi v dôsledku množstva identifikačných väzieb a rolí, ktoré nás formujú, často aj vzájomne protikladných </a:t>
            </a:r>
            <a:endParaRPr lang="sk-SK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stávame sa „fragmentmi seba samých“</a:t>
            </a:r>
            <a:endParaRPr lang="sk-SK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násobenie identity (rozširovanie referenčných skupín a hodnôt)</a:t>
            </a:r>
          </a:p>
          <a:p>
            <a:pPr lvl="0">
              <a:lnSpc>
                <a:spcPct val="150000"/>
              </a:lnSpc>
            </a:pPr>
            <a:endParaRPr lang="sk-SK" dirty="0">
              <a:latin typeface="+mj-lt"/>
            </a:endParaRPr>
          </a:p>
          <a:p>
            <a:pPr marL="158750" indent="0">
              <a:lnSpc>
                <a:spcPct val="150000"/>
              </a:lnSpc>
              <a:buNone/>
            </a:pPr>
            <a:r>
              <a:rPr lang="sk-SK" sz="1600" b="1" dirty="0">
                <a:latin typeface="+mj-lt"/>
              </a:rPr>
              <a:t>AMBIVALENTNOSŤ IDENTITY</a:t>
            </a:r>
          </a:p>
          <a:p>
            <a:pPr>
              <a:lnSpc>
                <a:spcPct val="150000"/>
              </a:lnSpc>
            </a:pPr>
            <a:r>
              <a:rPr lang="sk-SK" b="1" dirty="0">
                <a:latin typeface="+mj-lt"/>
              </a:rPr>
              <a:t>Vnútorná protikladnosť identity;</a:t>
            </a:r>
            <a:endParaRPr lang="sk-SK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sk-SK" dirty="0">
              <a:latin typeface="+mj-lt"/>
            </a:endParaRPr>
          </a:p>
          <a:p>
            <a:pPr marL="158750" indent="0">
              <a:lnSpc>
                <a:spcPct val="150000"/>
              </a:lnSpc>
              <a:buNone/>
            </a:pPr>
            <a:r>
              <a:rPr lang="sk-SK" sz="1600" b="1" dirty="0">
                <a:latin typeface="+mj-lt"/>
              </a:rPr>
              <a:t>POCIT VYKORENENOSTI</a:t>
            </a:r>
          </a:p>
          <a:p>
            <a:pPr lvl="0">
              <a:lnSpc>
                <a:spcPct val="150000"/>
              </a:lnSpc>
            </a:pPr>
            <a:r>
              <a:rPr lang="sk-SK" b="1" dirty="0" err="1">
                <a:latin typeface="+mj-lt"/>
              </a:rPr>
              <a:t>exteritorialita</a:t>
            </a:r>
            <a:r>
              <a:rPr lang="sk-SK" b="1" dirty="0">
                <a:latin typeface="+mj-lt"/>
              </a:rPr>
              <a:t> našich životov  (devalváciou dimenzií času a priestoru)</a:t>
            </a:r>
            <a:endParaRPr lang="sk-SK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identifikačné putá v súvislosti s ich násobením a vnútorným štiepením slabnú, niekedy nedokážu zabezpečiť človeku pocit stability a ukotvenosti </a:t>
            </a:r>
            <a:endParaRPr lang="sk-SK" dirty="0">
              <a:latin typeface="+mj-lt"/>
            </a:endParaRPr>
          </a:p>
          <a:p>
            <a:pPr marL="158750" indent="0">
              <a:lnSpc>
                <a:spcPct val="150000"/>
              </a:lnSpc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9727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755576" y="1275606"/>
            <a:ext cx="6768752" cy="3451225"/>
          </a:xfrm>
        </p:spPr>
        <p:txBody>
          <a:bodyPr/>
          <a:lstStyle/>
          <a:p>
            <a:pPr marL="158750" indent="0">
              <a:lnSpc>
                <a:spcPct val="150000"/>
              </a:lnSpc>
              <a:buNone/>
            </a:pPr>
            <a:r>
              <a:rPr lang="sk-SK" sz="1600" b="1" dirty="0">
                <a:latin typeface="+mj-lt"/>
              </a:rPr>
              <a:t>INDIVIDUALIZOVANÁ IDENTITA</a:t>
            </a:r>
            <a:endParaRPr lang="sk-SK" sz="1600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otvorenejší model socializácie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prechod od pozície objektu socializácie k subjektu formujúcemu si vlastnú identitu 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typ človeka (kultúrneho) „samorasta“ 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variabilnosť identifikácie a jej slabnúca </a:t>
            </a:r>
            <a:r>
              <a:rPr lang="sk-SK" sz="1400" dirty="0" err="1">
                <a:latin typeface="+mj-lt"/>
              </a:rPr>
              <a:t>sociálne-integračná</a:t>
            </a:r>
            <a:r>
              <a:rPr lang="sk-SK" sz="1400" dirty="0">
                <a:latin typeface="+mj-lt"/>
              </a:rPr>
              <a:t> sila 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extrémne formy „surfovania po identitách“ – prítomnosť virtuálnych a simulovaných </a:t>
            </a:r>
            <a:r>
              <a:rPr lang="sk-SK" sz="1400" dirty="0" err="1">
                <a:latin typeface="+mj-lt"/>
              </a:rPr>
              <a:t>pseudoidentít</a:t>
            </a:r>
            <a:r>
              <a:rPr lang="sk-SK" sz="1400" dirty="0">
                <a:latin typeface="+mj-lt"/>
              </a:rPr>
              <a:t> (Viera </a:t>
            </a:r>
            <a:r>
              <a:rPr lang="sk-SK" sz="1400" dirty="0" err="1">
                <a:latin typeface="+mj-lt"/>
              </a:rPr>
              <a:t>Gažová</a:t>
            </a:r>
            <a:r>
              <a:rPr lang="sk-SK" sz="1400" dirty="0">
                <a:latin typeface="+mj-lt"/>
              </a:rPr>
              <a:t>) </a:t>
            </a:r>
          </a:p>
          <a:p>
            <a:pPr lvl="0">
              <a:lnSpc>
                <a:spcPct val="150000"/>
              </a:lnSpc>
            </a:pPr>
            <a:r>
              <a:rPr lang="sk-SK" sz="1400" dirty="0">
                <a:latin typeface="+mj-lt"/>
              </a:rPr>
              <a:t>pozitívne hľadisko - oslobodenie jednotlivca od zväzujúceho kultúrneho determinizmu (</a:t>
            </a:r>
            <a:r>
              <a:rPr lang="sk-SK" sz="1400" dirty="0" err="1">
                <a:latin typeface="+mj-lt"/>
              </a:rPr>
              <a:t>Michail</a:t>
            </a:r>
            <a:r>
              <a:rPr lang="sk-SK" sz="1400" dirty="0">
                <a:latin typeface="+mj-lt"/>
              </a:rPr>
              <a:t> </a:t>
            </a:r>
            <a:r>
              <a:rPr lang="sk-SK" sz="1400" dirty="0" err="1">
                <a:latin typeface="+mj-lt"/>
              </a:rPr>
              <a:t>Epstein</a:t>
            </a:r>
            <a:r>
              <a:rPr lang="sk-SK" sz="1400" dirty="0"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52153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1835696" y="771550"/>
            <a:ext cx="5904656" cy="3816424"/>
          </a:xfrm>
        </p:spPr>
        <p:txBody>
          <a:bodyPr/>
          <a:lstStyle/>
          <a:p>
            <a:pPr marL="127000" indent="0">
              <a:buNone/>
            </a:pPr>
            <a:r>
              <a:rPr lang="sk-SK" b="1" dirty="0">
                <a:latin typeface="+mj-lt"/>
              </a:rPr>
              <a:t>FUNKCIE KULTÚRNEJ PEDAGOGIKY</a:t>
            </a:r>
            <a:endParaRPr lang="sk-SK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informačná, poznávacia (kognitívna), intelektuálna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svetonázorová, ideologická (myšlienky a </a:t>
            </a:r>
            <a:r>
              <a:rPr lang="sk-SK" sz="1400" dirty="0" err="1">
                <a:latin typeface="+mj-lt"/>
              </a:rPr>
              <a:t>presvedčania</a:t>
            </a:r>
            <a:r>
              <a:rPr lang="sk-SK" sz="1400" dirty="0">
                <a:latin typeface="+mj-lt"/>
              </a:rPr>
              <a:t>/</a:t>
            </a:r>
            <a:r>
              <a:rPr lang="sk-SK" sz="1400" dirty="0" err="1">
                <a:latin typeface="+mj-lt"/>
              </a:rPr>
              <a:t>beliefs</a:t>
            </a:r>
            <a:r>
              <a:rPr lang="sk-SK" sz="1400" dirty="0">
                <a:latin typeface="+mj-lt"/>
              </a:rPr>
              <a:t>), </a:t>
            </a:r>
          </a:p>
          <a:p>
            <a:pPr>
              <a:lnSpc>
                <a:spcPct val="150000"/>
              </a:lnSpc>
            </a:pPr>
            <a:r>
              <a:rPr lang="sk-SK" sz="1400" dirty="0" err="1">
                <a:latin typeface="+mj-lt"/>
              </a:rPr>
              <a:t>axiologická</a:t>
            </a:r>
            <a:r>
              <a:rPr lang="sk-SK" sz="1400" dirty="0">
                <a:latin typeface="+mj-lt"/>
              </a:rPr>
              <a:t>, etická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normatívna, usmerňujúca,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identifikačná (smerom ku kolektívu, smerom k sebe samému), </a:t>
            </a:r>
            <a:r>
              <a:rPr lang="sk-SK" sz="1400" dirty="0" err="1">
                <a:latin typeface="+mj-lt"/>
              </a:rPr>
              <a:t>sociálne-integračná</a:t>
            </a:r>
            <a:endParaRPr lang="sk-SK" sz="14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výchovná a kultivačná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komunikačná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kreatívna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zábavná, relaxačná, terapeutická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emocionálna</a:t>
            </a:r>
            <a:endParaRPr lang="sk-S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8446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713225" y="411510"/>
            <a:ext cx="7713000" cy="4536504"/>
          </a:xfrm>
        </p:spPr>
        <p:txBody>
          <a:bodyPr/>
          <a:lstStyle/>
          <a:p>
            <a:pPr marL="158750" indent="0">
              <a:lnSpc>
                <a:spcPct val="150000"/>
              </a:lnSpc>
              <a:buNone/>
            </a:pPr>
            <a:r>
              <a:rPr lang="sk-SK" b="1" dirty="0">
                <a:latin typeface="+mj-lt"/>
              </a:rPr>
              <a:t>Kultúrna pedagogika - proces, činnosť, každodenná skúsenosť, ktorá smeruje k formovaniu kultúrnej identity jednotlivca a skupín ľudí</a:t>
            </a:r>
            <a:endParaRPr lang="sk-SK" dirty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vzťah k národnej kultúre a národu </a:t>
            </a:r>
            <a:r>
              <a:rPr lang="sk-SK" dirty="0">
                <a:latin typeface="+mj-lt"/>
              </a:rPr>
              <a:t>(etnické špecifiká, spoločná história a etnická kultúra, kultúrne dedičstvo, tradícia), rodovosť, rodina </a:t>
            </a: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vzťah k iným kultúram </a:t>
            </a:r>
            <a:r>
              <a:rPr lang="sk-SK" dirty="0">
                <a:latin typeface="+mj-lt"/>
              </a:rPr>
              <a:t>(interkultúrne kompetencie, schopnosť komunikovať v </a:t>
            </a:r>
            <a:r>
              <a:rPr lang="sk-SK" dirty="0" err="1">
                <a:latin typeface="+mj-lt"/>
              </a:rPr>
              <a:t>kultúrne-diverznom</a:t>
            </a:r>
            <a:r>
              <a:rPr lang="sk-SK" dirty="0">
                <a:latin typeface="+mj-lt"/>
              </a:rPr>
              <a:t> prostredí, vzory pre riešenie situácií, potenciálnych nedorozumení a pre spoluprácu)</a:t>
            </a: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normatívna rovina </a:t>
            </a:r>
            <a:r>
              <a:rPr lang="sk-SK" dirty="0">
                <a:latin typeface="+mj-lt"/>
              </a:rPr>
              <a:t>– pravidlá, normy, etiketa, vzory správania sa a komunikácie (vyplýva z kultúrneho kontextu)</a:t>
            </a:r>
          </a:p>
          <a:p>
            <a:pPr lvl="0">
              <a:lnSpc>
                <a:spcPct val="150000"/>
              </a:lnSpc>
            </a:pPr>
            <a:r>
              <a:rPr lang="sk-SK" b="1" dirty="0" err="1">
                <a:latin typeface="+mj-lt"/>
              </a:rPr>
              <a:t>axiologická</a:t>
            </a:r>
            <a:r>
              <a:rPr lang="sk-SK" b="1" dirty="0">
                <a:latin typeface="+mj-lt"/>
              </a:rPr>
              <a:t> rovina </a:t>
            </a:r>
            <a:r>
              <a:rPr lang="sk-SK" dirty="0">
                <a:latin typeface="+mj-lt"/>
              </a:rPr>
              <a:t>– hodnoty, čo je pre mňa hodnotné a dôležité, čo chránim, k čomu smerujem</a:t>
            </a:r>
          </a:p>
          <a:p>
            <a:pPr lvl="0">
              <a:lnSpc>
                <a:spcPct val="150000"/>
              </a:lnSpc>
            </a:pPr>
            <a:r>
              <a:rPr lang="sk-SK" b="1" dirty="0">
                <a:latin typeface="+mj-lt"/>
              </a:rPr>
              <a:t>ideová rovina (svetonázorová) </a:t>
            </a:r>
            <a:r>
              <a:rPr lang="sk-SK" dirty="0">
                <a:latin typeface="+mj-lt"/>
              </a:rPr>
              <a:t>– ktoré idey a komplexy ideí sú pre mňa referenčné; </a:t>
            </a:r>
          </a:p>
          <a:p>
            <a:pPr lvl="1">
              <a:lnSpc>
                <a:spcPct val="150000"/>
              </a:lnSpc>
            </a:pPr>
            <a:r>
              <a:rPr lang="sk-SK" sz="1200" dirty="0">
                <a:latin typeface="+mj-lt"/>
              </a:rPr>
              <a:t>náboženské, filozofické, vedecké, vzťah medzi ideou a postojom či presvedčením; individuálny a kolektívny svetonázor, ich konvergencia a divergencia</a:t>
            </a:r>
          </a:p>
        </p:txBody>
      </p:sp>
    </p:spTree>
    <p:extLst>
      <p:ext uri="{BB962C8B-B14F-4D97-AF65-F5344CB8AC3E}">
        <p14:creationId xmlns:p14="http://schemas.microsoft.com/office/powerpoint/2010/main" val="345292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971600" y="1059582"/>
            <a:ext cx="7713663" cy="3672408"/>
          </a:xfrm>
        </p:spPr>
        <p:txBody>
          <a:bodyPr/>
          <a:lstStyle/>
          <a:p>
            <a:pPr marL="127000" lvl="0" indent="0">
              <a:buNone/>
            </a:pPr>
            <a:r>
              <a:rPr lang="sk-SK" sz="1400" b="1" dirty="0">
                <a:latin typeface="+mj-lt"/>
              </a:rPr>
              <a:t>kultúrna pedagogika má: </a:t>
            </a:r>
          </a:p>
          <a:p>
            <a:pPr lvl="0">
              <a:buFont typeface="Wingdings" pitchFamily="2" charset="2"/>
              <a:buChar char="v"/>
            </a:pPr>
            <a:r>
              <a:rPr lang="sk-SK" sz="1400" b="1" dirty="0">
                <a:latin typeface="+mj-lt"/>
              </a:rPr>
              <a:t>kolektívnu rovinu </a:t>
            </a:r>
            <a:r>
              <a:rPr lang="sk-SK" sz="1400" dirty="0">
                <a:latin typeface="+mj-lt"/>
              </a:rPr>
              <a:t>(reprodukcia a relatívna stabilita kultúrnych praktík, ich kontinuita a kolektívne </a:t>
            </a:r>
            <a:r>
              <a:rPr lang="sk-SK" sz="1400" dirty="0" err="1">
                <a:latin typeface="+mj-lt"/>
              </a:rPr>
              <a:t>identito-tvorné</a:t>
            </a:r>
            <a:r>
              <a:rPr lang="sk-SK" sz="1400" dirty="0">
                <a:latin typeface="+mj-lt"/>
              </a:rPr>
              <a:t> procesy) </a:t>
            </a:r>
          </a:p>
          <a:p>
            <a:pPr lvl="0">
              <a:buFont typeface="Wingdings" pitchFamily="2" charset="2"/>
              <a:buChar char="v"/>
            </a:pPr>
            <a:r>
              <a:rPr lang="sk-SK" sz="1400" dirty="0">
                <a:latin typeface="+mj-lt"/>
              </a:rPr>
              <a:t>a</a:t>
            </a:r>
            <a:r>
              <a:rPr lang="sk-SK" sz="1400" b="1" dirty="0">
                <a:latin typeface="+mj-lt"/>
              </a:rPr>
              <a:t> subjektívnu rovinu</a:t>
            </a:r>
            <a:r>
              <a:rPr lang="sk-SK" sz="1400" dirty="0">
                <a:latin typeface="+mj-lt"/>
              </a:rPr>
              <a:t> (</a:t>
            </a:r>
            <a:r>
              <a:rPr lang="sk-SK" sz="1400" dirty="0" err="1">
                <a:latin typeface="+mj-lt"/>
              </a:rPr>
              <a:t>sebarozvoj</a:t>
            </a:r>
            <a:r>
              <a:rPr lang="sk-SK" sz="1400" dirty="0">
                <a:latin typeface="+mj-lt"/>
              </a:rPr>
              <a:t>, </a:t>
            </a:r>
            <a:r>
              <a:rPr lang="sk-SK" sz="1400" dirty="0" err="1">
                <a:latin typeface="+mj-lt"/>
              </a:rPr>
              <a:t>sebaidentifikácia</a:t>
            </a:r>
            <a:r>
              <a:rPr lang="sk-SK" sz="1400" dirty="0">
                <a:latin typeface="+mj-lt"/>
              </a:rPr>
              <a:t>, nachádzanie svojho miesta v spoločnosti – v sociálnych a kultúrnych vzťahoch, sebarealizácia); </a:t>
            </a:r>
          </a:p>
          <a:p>
            <a:pPr marL="127000" lvl="0" indent="0">
              <a:buNone/>
            </a:pPr>
            <a:endParaRPr lang="sk-SK" sz="1400" dirty="0">
              <a:latin typeface="+mj-lt"/>
            </a:endParaRPr>
          </a:p>
          <a:p>
            <a:pPr marL="127000" lvl="0" indent="0">
              <a:buNone/>
            </a:pPr>
            <a:r>
              <a:rPr lang="sk-SK" sz="1400" dirty="0">
                <a:latin typeface="+mj-lt"/>
              </a:rPr>
              <a:t>Formovanie subjektu</a:t>
            </a:r>
          </a:p>
          <a:p>
            <a:pPr lvl="0"/>
            <a:r>
              <a:rPr lang="sk-SK" sz="1400" i="1" dirty="0">
                <a:latin typeface="+mj-lt"/>
              </a:rPr>
              <a:t>Intelektuálna rovina </a:t>
            </a:r>
            <a:r>
              <a:rPr lang="sk-SK" sz="1400" dirty="0">
                <a:latin typeface="+mj-lt"/>
              </a:rPr>
              <a:t>(abstraktné myslenie, kritické myslenie, schopnosť diskutovať a argumentovať)</a:t>
            </a:r>
          </a:p>
          <a:p>
            <a:pPr lvl="0"/>
            <a:r>
              <a:rPr lang="sk-SK" sz="1400" i="1" dirty="0">
                <a:latin typeface="+mj-lt"/>
              </a:rPr>
              <a:t>Emocionálna, duchovná rovina</a:t>
            </a:r>
          </a:p>
          <a:p>
            <a:pPr lvl="0"/>
            <a:r>
              <a:rPr lang="sk-SK" sz="1400" i="1" dirty="0">
                <a:latin typeface="+mj-lt"/>
              </a:rPr>
              <a:t>rovina kompetencií a zručností </a:t>
            </a:r>
            <a:r>
              <a:rPr lang="sk-SK" sz="1400" dirty="0">
                <a:latin typeface="+mj-lt"/>
              </a:rPr>
              <a:t>(komunikačné, </a:t>
            </a:r>
            <a:r>
              <a:rPr lang="sk-SK" sz="1400" dirty="0" err="1">
                <a:latin typeface="+mj-lt"/>
              </a:rPr>
              <a:t>prosociálne</a:t>
            </a:r>
            <a:r>
              <a:rPr lang="sk-SK" sz="1400" dirty="0">
                <a:latin typeface="+mj-lt"/>
              </a:rPr>
              <a:t>, umelecké zručnosti, kreativita, rozvíjanie emocionálnej gramotnosti)</a:t>
            </a:r>
          </a:p>
        </p:txBody>
      </p:sp>
    </p:spTree>
    <p:extLst>
      <p:ext uri="{BB962C8B-B14F-4D97-AF65-F5344CB8AC3E}">
        <p14:creationId xmlns:p14="http://schemas.microsoft.com/office/powerpoint/2010/main" val="1921097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subTitle" idx="1"/>
          </p:nvPr>
        </p:nvSpPr>
        <p:spPr>
          <a:xfrm>
            <a:off x="1403648" y="1563638"/>
            <a:ext cx="5661000" cy="524700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sz="1600" dirty="0">
                <a:latin typeface="+mj-lt"/>
              </a:rPr>
              <a:t>kultúrna pedagogika determinuje individuálne a kolektívne identity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sk-SK" sz="16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sz="1600" dirty="0">
                <a:latin typeface="+mj-lt"/>
              </a:rPr>
              <a:t>identita sa utvára na základe referencie (na čo sa odkazujem/od čoho sa dištancujem)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sk-SK" sz="1600" dirty="0">
              <a:latin typeface="+mj-lt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sz="1600" dirty="0">
                <a:latin typeface="+mj-lt"/>
              </a:rPr>
              <a:t>nástroj: referenčná mriežka</a:t>
            </a:r>
          </a:p>
          <a:p>
            <a:pPr>
              <a:buFont typeface="Arial" pitchFamily="34" charset="0"/>
              <a:buChar char="•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92139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62"/>
          <p:cNvPicPr preferRelativeResize="0"/>
          <p:nvPr/>
        </p:nvPicPr>
        <p:blipFill rotWithShape="1">
          <a:blip r:embed="rId3">
            <a:alphaModFix amt="73000"/>
          </a:blip>
          <a:srcRect l="4591" r="5907"/>
          <a:stretch/>
        </p:blipFill>
        <p:spPr>
          <a:xfrm rot="-7923553" flipH="1">
            <a:off x="5294853" y="3089509"/>
            <a:ext cx="2010677" cy="118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2"/>
          <p:cNvSpPr txBox="1">
            <a:spLocks noGrp="1"/>
          </p:cNvSpPr>
          <p:nvPr>
            <p:ph type="title"/>
          </p:nvPr>
        </p:nvSpPr>
        <p:spPr>
          <a:xfrm>
            <a:off x="103632" y="55149"/>
            <a:ext cx="3244231" cy="6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100" dirty="0">
                <a:solidFill>
                  <a:srgbClr val="FF0000"/>
                </a:solidFill>
                <a:latin typeface="+mj-lt"/>
              </a:rPr>
              <a:t>Referenčná mriežka</a:t>
            </a:r>
            <a:br>
              <a:rPr lang="sk-SK" sz="1100" dirty="0">
                <a:solidFill>
                  <a:srgbClr val="FF0000"/>
                </a:solidFill>
                <a:latin typeface="+mj-lt"/>
              </a:rPr>
            </a:br>
            <a:r>
              <a:rPr lang="sk-SK" sz="1100" dirty="0">
                <a:solidFill>
                  <a:srgbClr val="FF0000"/>
                </a:solidFill>
                <a:latin typeface="+mj-lt"/>
              </a:rPr>
              <a:t>čo všetko ma definuje?</a:t>
            </a:r>
            <a:endParaRPr sz="11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760" name="Google Shape;760;p62"/>
          <p:cNvPicPr preferRelativeResize="0"/>
          <p:nvPr/>
        </p:nvPicPr>
        <p:blipFill>
          <a:blip r:embed="rId4">
            <a:alphaModFix amt="79000"/>
          </a:blip>
          <a:stretch>
            <a:fillRect/>
          </a:stretch>
        </p:blipFill>
        <p:spPr>
          <a:xfrm>
            <a:off x="4461774" y="267494"/>
            <a:ext cx="854031" cy="1616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62"/>
          <p:cNvPicPr preferRelativeResize="0"/>
          <p:nvPr/>
        </p:nvPicPr>
        <p:blipFill>
          <a:blip r:embed="rId5">
            <a:alphaModFix amt="79000"/>
          </a:blip>
          <a:stretch>
            <a:fillRect/>
          </a:stretch>
        </p:blipFill>
        <p:spPr>
          <a:xfrm rot="3885536">
            <a:off x="6364038" y="142000"/>
            <a:ext cx="913420" cy="263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62"/>
          <p:cNvPicPr preferRelativeResize="0"/>
          <p:nvPr/>
        </p:nvPicPr>
        <p:blipFill>
          <a:blip r:embed="rId6">
            <a:alphaModFix amt="79000"/>
          </a:blip>
          <a:stretch>
            <a:fillRect/>
          </a:stretch>
        </p:blipFill>
        <p:spPr>
          <a:xfrm rot="5400000">
            <a:off x="6356358" y="1384901"/>
            <a:ext cx="737135" cy="264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62"/>
          <p:cNvPicPr preferRelativeResize="0"/>
          <p:nvPr/>
        </p:nvPicPr>
        <p:blipFill>
          <a:blip r:embed="rId7">
            <a:alphaModFix amt="79000"/>
          </a:blip>
          <a:stretch>
            <a:fillRect/>
          </a:stretch>
        </p:blipFill>
        <p:spPr>
          <a:xfrm rot="20604441">
            <a:off x="5044412" y="2566364"/>
            <a:ext cx="896012" cy="253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2"/>
          <p:cNvPicPr preferRelativeResize="0"/>
          <p:nvPr/>
        </p:nvPicPr>
        <p:blipFill>
          <a:blip r:embed="rId8">
            <a:alphaModFix amt="79000"/>
          </a:blip>
          <a:stretch>
            <a:fillRect/>
          </a:stretch>
        </p:blipFill>
        <p:spPr>
          <a:xfrm rot="3262929">
            <a:off x="3178412" y="2167427"/>
            <a:ext cx="606016" cy="253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2"/>
          <p:cNvPicPr preferRelativeResize="0"/>
          <p:nvPr/>
        </p:nvPicPr>
        <p:blipFill>
          <a:blip r:embed="rId9">
            <a:alphaModFix amt="79000"/>
          </a:blip>
          <a:stretch>
            <a:fillRect/>
          </a:stretch>
        </p:blipFill>
        <p:spPr>
          <a:xfrm rot="-5400000">
            <a:off x="2772140" y="1877945"/>
            <a:ext cx="885131" cy="1514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62"/>
          <p:cNvPicPr preferRelativeResize="0"/>
          <p:nvPr/>
        </p:nvPicPr>
        <p:blipFill>
          <a:blip r:embed="rId10">
            <a:alphaModFix amt="79000"/>
          </a:blip>
          <a:stretch>
            <a:fillRect/>
          </a:stretch>
        </p:blipFill>
        <p:spPr>
          <a:xfrm>
            <a:off x="3955425" y="1798566"/>
            <a:ext cx="1639291" cy="1095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62"/>
          <p:cNvPicPr preferRelativeResize="0"/>
          <p:nvPr/>
        </p:nvPicPr>
        <p:blipFill>
          <a:blip r:embed="rId11">
            <a:alphaModFix amt="75000"/>
          </a:blip>
          <a:stretch>
            <a:fillRect/>
          </a:stretch>
        </p:blipFill>
        <p:spPr>
          <a:xfrm rot="1255423">
            <a:off x="1701194" y="821998"/>
            <a:ext cx="3027021" cy="15135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BlokTextu 1"/>
          <p:cNvSpPr txBox="1"/>
          <p:nvPr/>
        </p:nvSpPr>
        <p:spPr>
          <a:xfrm>
            <a:off x="1802168" y="2408857"/>
            <a:ext cx="1412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Moje životné hodnoty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4212925" y="2149574"/>
            <a:ext cx="172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C00000"/>
                </a:solidFill>
              </a:rPr>
              <a:t>Moja identita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6300192" y="120359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Akým jazykom (jazykmi) komunikujem?</a:t>
            </a:r>
          </a:p>
        </p:txBody>
      </p:sp>
      <p:sp>
        <p:nvSpPr>
          <p:cNvPr id="19" name="BlokTextu 18"/>
          <p:cNvSpPr txBox="1"/>
          <p:nvPr/>
        </p:nvSpPr>
        <p:spPr>
          <a:xfrm>
            <a:off x="6187981" y="251833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Čo rád/a čítam?</a:t>
            </a:r>
          </a:p>
        </p:txBody>
      </p:sp>
      <p:sp>
        <p:nvSpPr>
          <p:cNvPr id="20" name="BlokTextu 19"/>
          <p:cNvSpPr txBox="1"/>
          <p:nvPr/>
        </p:nvSpPr>
        <p:spPr>
          <a:xfrm>
            <a:off x="3779913" y="267494"/>
            <a:ext cx="2156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Aktivity, ktoré robím vo voľnom čase</a:t>
            </a:r>
          </a:p>
        </p:txBody>
      </p:sp>
      <p:sp>
        <p:nvSpPr>
          <p:cNvPr id="21" name="BlokTextu 20"/>
          <p:cNvSpPr txBox="1"/>
          <p:nvPr/>
        </p:nvSpPr>
        <p:spPr>
          <a:xfrm>
            <a:off x="4627977" y="416022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Moje obľúbené jedlá...</a:t>
            </a:r>
          </a:p>
        </p:txBody>
      </p:sp>
      <p:sp>
        <p:nvSpPr>
          <p:cNvPr id="22" name="BlokTextu 21"/>
          <p:cNvSpPr txBox="1"/>
          <p:nvPr/>
        </p:nvSpPr>
        <p:spPr>
          <a:xfrm>
            <a:off x="1802168" y="3513843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Akú hudbu rád/a počúvam?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1798298" y="1363978"/>
            <a:ext cx="2157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Myšlienky, ktoré ma ovplyvnili/ovplyvňujú</a:t>
            </a:r>
          </a:p>
          <a:p>
            <a:endParaRPr lang="sk-SK" sz="1200" dirty="0"/>
          </a:p>
        </p:txBody>
      </p:sp>
      <p:sp>
        <p:nvSpPr>
          <p:cNvPr id="24" name="BlokTextu 23"/>
          <p:cNvSpPr txBox="1"/>
          <p:nvPr/>
        </p:nvSpPr>
        <p:spPr>
          <a:xfrm>
            <a:off x="5652120" y="48293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.............................</a:t>
            </a:r>
          </a:p>
        </p:txBody>
      </p:sp>
      <p:pic>
        <p:nvPicPr>
          <p:cNvPr id="25" name="Google Shape;762;p62"/>
          <p:cNvPicPr preferRelativeResize="0"/>
          <p:nvPr/>
        </p:nvPicPr>
        <p:blipFill>
          <a:blip r:embed="rId6">
            <a:alphaModFix amt="79000"/>
          </a:blip>
          <a:stretch>
            <a:fillRect/>
          </a:stretch>
        </p:blipFill>
        <p:spPr>
          <a:xfrm rot="2670669">
            <a:off x="5613756" y="-106822"/>
            <a:ext cx="737135" cy="264847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BlokTextu 25"/>
          <p:cNvSpPr txBox="1"/>
          <p:nvPr/>
        </p:nvSpPr>
        <p:spPr>
          <a:xfrm>
            <a:off x="6084168" y="329195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.............................</a:t>
            </a:r>
          </a:p>
        </p:txBody>
      </p:sp>
      <p:pic>
        <p:nvPicPr>
          <p:cNvPr id="27" name="Google Shape;760;p62"/>
          <p:cNvPicPr preferRelativeResize="0"/>
          <p:nvPr/>
        </p:nvPicPr>
        <p:blipFill>
          <a:blip r:embed="rId4">
            <a:alphaModFix amt="79000"/>
          </a:blip>
          <a:stretch>
            <a:fillRect/>
          </a:stretch>
        </p:blipFill>
        <p:spPr>
          <a:xfrm rot="1656709">
            <a:off x="3922504" y="2872516"/>
            <a:ext cx="854031" cy="161653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BlokTextu 27"/>
          <p:cNvSpPr txBox="1"/>
          <p:nvPr/>
        </p:nvSpPr>
        <p:spPr>
          <a:xfrm>
            <a:off x="3567923" y="372928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.............................</a:t>
            </a:r>
          </a:p>
        </p:txBody>
      </p:sp>
      <p:cxnSp>
        <p:nvCxnSpPr>
          <p:cNvPr id="8" name="Rovná spojovacia šípka 7"/>
          <p:cNvCxnSpPr/>
          <p:nvPr/>
        </p:nvCxnSpPr>
        <p:spPr>
          <a:xfrm flipH="1" flipV="1">
            <a:off x="899592" y="1363978"/>
            <a:ext cx="792088" cy="935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 flipH="1" flipV="1">
            <a:off x="1043608" y="2709140"/>
            <a:ext cx="758560" cy="57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/>
          <p:nvPr/>
        </p:nvCxnSpPr>
        <p:spPr>
          <a:xfrm flipH="1">
            <a:off x="1403648" y="3883174"/>
            <a:ext cx="394650" cy="538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ovacia šípka 13"/>
          <p:cNvCxnSpPr/>
          <p:nvPr/>
        </p:nvCxnSpPr>
        <p:spPr>
          <a:xfrm>
            <a:off x="7884368" y="1665263"/>
            <a:ext cx="720080" cy="133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ovacia šípka 15"/>
          <p:cNvCxnSpPr/>
          <p:nvPr/>
        </p:nvCxnSpPr>
        <p:spPr>
          <a:xfrm>
            <a:off x="8049165" y="2931790"/>
            <a:ext cx="555283" cy="514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ovacia šípka 17"/>
          <p:cNvCxnSpPr/>
          <p:nvPr/>
        </p:nvCxnSpPr>
        <p:spPr>
          <a:xfrm flipH="1">
            <a:off x="3971903" y="729159"/>
            <a:ext cx="168049" cy="1864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ovacia šípka 29"/>
          <p:cNvCxnSpPr/>
          <p:nvPr/>
        </p:nvCxnSpPr>
        <p:spPr>
          <a:xfrm flipV="1">
            <a:off x="7236296" y="331388"/>
            <a:ext cx="432048" cy="801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ovná spojovacia šípka 31"/>
          <p:cNvCxnSpPr/>
          <p:nvPr/>
        </p:nvCxnSpPr>
        <p:spPr>
          <a:xfrm>
            <a:off x="6820748" y="3835397"/>
            <a:ext cx="591911" cy="3171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/>
          <p:cNvCxnSpPr/>
          <p:nvPr/>
        </p:nvCxnSpPr>
        <p:spPr>
          <a:xfrm flipH="1">
            <a:off x="3567923" y="4037063"/>
            <a:ext cx="488004" cy="3539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ovná spojovacia šípka 35"/>
          <p:cNvCxnSpPr/>
          <p:nvPr/>
        </p:nvCxnSpPr>
        <p:spPr>
          <a:xfrm>
            <a:off x="5400686" y="4515966"/>
            <a:ext cx="395450" cy="3073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/>
          <p:cNvSpPr txBox="1"/>
          <p:nvPr/>
        </p:nvSpPr>
        <p:spPr>
          <a:xfrm>
            <a:off x="25593" y="1018932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0" name="BlokTextu 49"/>
          <p:cNvSpPr txBox="1"/>
          <p:nvPr/>
        </p:nvSpPr>
        <p:spPr>
          <a:xfrm>
            <a:off x="13947" y="2553527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1" name="BlokTextu 50"/>
          <p:cNvSpPr txBox="1"/>
          <p:nvPr/>
        </p:nvSpPr>
        <p:spPr>
          <a:xfrm>
            <a:off x="359532" y="4391058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2" name="BlokTextu 51"/>
          <p:cNvSpPr txBox="1"/>
          <p:nvPr/>
        </p:nvSpPr>
        <p:spPr>
          <a:xfrm>
            <a:off x="2434774" y="4381128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3" name="BlokTextu 52"/>
          <p:cNvSpPr txBox="1"/>
          <p:nvPr/>
        </p:nvSpPr>
        <p:spPr>
          <a:xfrm>
            <a:off x="5873298" y="4424030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4" name="BlokTextu 53"/>
          <p:cNvSpPr txBox="1"/>
          <p:nvPr/>
        </p:nvSpPr>
        <p:spPr>
          <a:xfrm>
            <a:off x="7560332" y="166101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5" name="BlokTextu 54"/>
          <p:cNvSpPr txBox="1"/>
          <p:nvPr/>
        </p:nvSpPr>
        <p:spPr>
          <a:xfrm>
            <a:off x="7173510" y="4102528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6" name="BlokTextu 55"/>
          <p:cNvSpPr txBox="1"/>
          <p:nvPr/>
        </p:nvSpPr>
        <p:spPr>
          <a:xfrm>
            <a:off x="7863816" y="1694242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  <p:sp>
        <p:nvSpPr>
          <p:cNvPr id="57" name="BlokTextu 56"/>
          <p:cNvSpPr txBox="1"/>
          <p:nvPr/>
        </p:nvSpPr>
        <p:spPr>
          <a:xfrm>
            <a:off x="8022712" y="3506174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Väzba na (</a:t>
            </a:r>
            <a:r>
              <a:rPr lang="sk-SK" sz="1100" dirty="0" err="1">
                <a:solidFill>
                  <a:schemeClr val="accent2">
                    <a:lumMod val="75000"/>
                  </a:schemeClr>
                </a:solidFill>
              </a:rPr>
              <a:t>sub</a:t>
            </a:r>
            <a:r>
              <a:rPr lang="sk-SK" sz="1100" dirty="0">
                <a:solidFill>
                  <a:schemeClr val="accent2">
                    <a:lumMod val="75000"/>
                  </a:schemeClr>
                </a:solidFill>
              </a:rPr>
              <a:t>)kultúru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79909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4294967295"/>
          </p:nvPr>
        </p:nvSpPr>
        <p:spPr>
          <a:xfrm>
            <a:off x="1907704" y="1491630"/>
            <a:ext cx="5904656" cy="2664296"/>
          </a:xfrm>
        </p:spPr>
        <p:txBody>
          <a:bodyPr/>
          <a:lstStyle/>
          <a:p>
            <a:pPr marL="127000" indent="0">
              <a:buNone/>
            </a:pPr>
            <a:r>
              <a:rPr lang="sk-SK" dirty="0">
                <a:latin typeface="+mj-lt"/>
              </a:rPr>
              <a:t>Spôsob práce s kultúrnou identitou cieľovej skupiny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dirty="0">
                <a:latin typeface="+mj-lt"/>
              </a:rPr>
              <a:t>otvoreným a citlivým spôsobom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dirty="0">
                <a:latin typeface="+mj-lt"/>
              </a:rPr>
              <a:t>reflexia, sebareflexia, diskusia, interakcia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dirty="0">
                <a:latin typeface="+mj-lt"/>
              </a:rPr>
              <a:t>priestor bezpečia a slobody (ponechanie vnútornej slobody subjektu)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k-SK" dirty="0" err="1">
                <a:latin typeface="+mj-lt"/>
              </a:rPr>
              <a:t>Stuart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Hall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vs</a:t>
            </a:r>
            <a:r>
              <a:rPr lang="sk-SK" dirty="0">
                <a:latin typeface="+mj-lt"/>
              </a:rPr>
              <a:t>. </a:t>
            </a:r>
            <a:r>
              <a:rPr lang="sk-SK" dirty="0" err="1">
                <a:latin typeface="+mj-lt"/>
              </a:rPr>
              <a:t>Michail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Epstein</a:t>
            </a:r>
            <a:endParaRPr lang="sk-S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1220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7"/>
          <p:cNvSpPr txBox="1">
            <a:spLocks noGrp="1"/>
          </p:cNvSpPr>
          <p:nvPr>
            <p:ph type="title"/>
          </p:nvPr>
        </p:nvSpPr>
        <p:spPr>
          <a:xfrm>
            <a:off x="720000" y="3010650"/>
            <a:ext cx="7706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dirty="0">
                <a:latin typeface="+mj-lt"/>
              </a:rPr>
              <a:t>Vlastnosti efektívnych kultúrno-pedagogických programov</a:t>
            </a:r>
            <a:endParaRPr sz="2000" dirty="0">
              <a:latin typeface="+mj-lt"/>
            </a:endParaRPr>
          </a:p>
        </p:txBody>
      </p:sp>
      <p:pic>
        <p:nvPicPr>
          <p:cNvPr id="459" name="Google Shape;459;p47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00" flipH="1">
            <a:off x="1646171" y="-176416"/>
            <a:ext cx="3239542" cy="2741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5661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6"/>
          <p:cNvPicPr preferRelativeResize="0"/>
          <p:nvPr/>
        </p:nvPicPr>
        <p:blipFill rotWithShape="1">
          <a:blip r:embed="rId3">
            <a:alphaModFix amt="88000"/>
          </a:blip>
          <a:srcRect l="14049" t="4634" r="20905"/>
          <a:stretch/>
        </p:blipFill>
        <p:spPr>
          <a:xfrm rot="10800000">
            <a:off x="6263745" y="1786513"/>
            <a:ext cx="2313830" cy="297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6"/>
          <p:cNvPicPr preferRelativeResize="0"/>
          <p:nvPr/>
        </p:nvPicPr>
        <p:blipFill rotWithShape="1">
          <a:blip r:embed="rId4">
            <a:alphaModFix amt="71000"/>
          </a:blip>
          <a:srcRect l="14049" t="4634" r="20905"/>
          <a:stretch/>
        </p:blipFill>
        <p:spPr>
          <a:xfrm>
            <a:off x="4396281" y="1700025"/>
            <a:ext cx="2313830" cy="297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6"/>
          <p:cNvPicPr preferRelativeResize="0"/>
          <p:nvPr/>
        </p:nvPicPr>
        <p:blipFill rotWithShape="1">
          <a:blip r:embed="rId5">
            <a:alphaModFix amt="64000"/>
          </a:blip>
          <a:srcRect l="14049" t="4634" r="20905"/>
          <a:stretch/>
        </p:blipFill>
        <p:spPr>
          <a:xfrm rot="10800000">
            <a:off x="2363839" y="1786513"/>
            <a:ext cx="2313830" cy="297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6"/>
          <p:cNvPicPr preferRelativeResize="0"/>
          <p:nvPr/>
        </p:nvPicPr>
        <p:blipFill rotWithShape="1">
          <a:blip r:embed="rId6">
            <a:alphaModFix amt="80000"/>
          </a:blip>
          <a:srcRect l="14049" t="4634" r="20905"/>
          <a:stretch/>
        </p:blipFill>
        <p:spPr>
          <a:xfrm>
            <a:off x="588350" y="1700025"/>
            <a:ext cx="2313830" cy="29729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49" name="Google Shape;449;p46"/>
          <p:cNvGraphicFramePr/>
          <p:nvPr>
            <p:extLst>
              <p:ext uri="{D42A27DB-BD31-4B8C-83A1-F6EECF244321}">
                <p14:modId xmlns:p14="http://schemas.microsoft.com/office/powerpoint/2010/main" val="198041789"/>
              </p:ext>
            </p:extLst>
          </p:nvPr>
        </p:nvGraphicFramePr>
        <p:xfrm>
          <a:off x="588350" y="195486"/>
          <a:ext cx="7848872" cy="4498298"/>
        </p:xfrm>
        <a:graphic>
          <a:graphicData uri="http://schemas.openxmlformats.org/drawingml/2006/table">
            <a:tbl>
              <a:tblPr>
                <a:noFill/>
                <a:tableStyleId>{838426BD-8270-4D56-A7CC-52510B979E56}</a:tableStyleId>
              </a:tblPr>
              <a:tblGrid>
                <a:gridCol w="2107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55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dirty="0">
                        <a:solidFill>
                          <a:schemeClr val="dk1"/>
                        </a:solidFill>
                        <a:latin typeface="Lexend Tera"/>
                        <a:ea typeface="Lexend Tera"/>
                        <a:cs typeface="Lexend Tera"/>
                        <a:sym typeface="Lexend Te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dirty="0">
                        <a:solidFill>
                          <a:schemeClr val="dk1"/>
                        </a:solidFill>
                        <a:latin typeface="Lexend Tera"/>
                        <a:ea typeface="Lexend Tera"/>
                        <a:cs typeface="Lexend Tera"/>
                        <a:sym typeface="Lexend Te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dirty="0">
                        <a:solidFill>
                          <a:schemeClr val="dk1"/>
                        </a:solidFill>
                        <a:latin typeface="Lexend Tera"/>
                        <a:ea typeface="Lexend Tera"/>
                        <a:cs typeface="Lexend Tera"/>
                        <a:sym typeface="Lexend Te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dirty="0">
                        <a:solidFill>
                          <a:schemeClr val="dk1"/>
                        </a:solidFill>
                        <a:latin typeface="Lexend Tera"/>
                        <a:ea typeface="Lexend Tera"/>
                        <a:cs typeface="Lexend Tera"/>
                        <a:sym typeface="Lexend Te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3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sk-SK" sz="140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formujúci identitu</a:t>
                      </a:r>
                      <a:endParaRPr sz="140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kreatívny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baseline="0" dirty="0" err="1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m</a:t>
                      </a:r>
                      <a:r>
                        <a:rPr lang="sk-SK" dirty="0" err="1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ultidimenzionálny</a:t>
                      </a: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 dopad</a:t>
                      </a:r>
                      <a:r>
                        <a:rPr lang="sk-SK" baseline="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0698">
                <a:tc>
                  <a:txBody>
                    <a:bodyPr/>
                    <a:lstStyle/>
                    <a:p>
                      <a:pPr marL="285750" lvl="0" indent="-2857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sz="140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sk-SK" sz="1400" dirty="0" err="1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kontextualizácia</a:t>
                      </a:r>
                      <a:endParaRPr sz="140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vytvára</a:t>
                      </a:r>
                      <a:r>
                        <a:rPr lang="sk-SK" baseline="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otvorený priestor pre bádanie a interakciu</a:t>
                      </a: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3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sk-SK" sz="140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ilustratívnosť </a:t>
                      </a:r>
                      <a:r>
                        <a:rPr lang="sk-SK" sz="1400" baseline="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a </a:t>
                      </a:r>
                      <a:r>
                        <a:rPr lang="sk-SK" sz="1400" baseline="0" dirty="0" err="1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explanácia</a:t>
                      </a:r>
                      <a:endParaRPr lang="sk-SK" sz="1400" baseline="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285750" lvl="0" indent="-2857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sz="140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sz="140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zameraný na </a:t>
                      </a:r>
                      <a:r>
                        <a:rPr lang="sk-SK" dirty="0" err="1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sociokultúrnu</a:t>
                      </a: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 prax</a:t>
                      </a: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79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sk-SK" sz="140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prinášajúci poznanie a obohatenie</a:t>
                      </a:r>
                      <a:endParaRPr sz="1400"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sk-SK" sz="1400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zameraný na rozvoj osobnostných kvalít, zručností a kompetencií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obsah a forma prispôsobená veku cieľovej skupiny</a:t>
                      </a: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dirty="0">
                          <a:solidFill>
                            <a:schemeClr val="dk1"/>
                          </a:solidFill>
                          <a:latin typeface="+mj-lt"/>
                          <a:ea typeface="Roboto"/>
                          <a:cs typeface="Roboto"/>
                          <a:sym typeface="Roboto"/>
                        </a:rPr>
                        <a:t>aktuálny</a:t>
                      </a:r>
                      <a:endParaRPr dirty="0">
                        <a:solidFill>
                          <a:schemeClr val="dk1"/>
                        </a:solidFill>
                        <a:latin typeface="+mj-lt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98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683568" y="771550"/>
            <a:ext cx="7713000" cy="3976441"/>
          </a:xfrm>
        </p:spPr>
        <p:txBody>
          <a:bodyPr/>
          <a:lstStyle/>
          <a:p>
            <a:pPr marL="158750" indent="0">
              <a:buNone/>
            </a:pPr>
            <a:r>
              <a:rPr lang="sk-SK" sz="1600" dirty="0">
                <a:latin typeface="+mj-lt"/>
              </a:rPr>
              <a:t>DOPLŇUJÚCE TIPY  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identifikovanie potrieb cieľovej skupiny a spoločnosti (východiskový stav, problematické miesta, aktuálne výzvy doby)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hľadanie nových, kreatívnych a nekonvenčných možností práce s témou spôsobom, aby ste sa priblížili vnútornému prežívaniu cieľovej skupiny (pôsobenie, formovanie, moment rastu)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využívanie metódy </a:t>
            </a:r>
            <a:r>
              <a:rPr lang="sk-SK" sz="1400" dirty="0" err="1">
                <a:latin typeface="+mj-lt"/>
              </a:rPr>
              <a:t>swot</a:t>
            </a:r>
            <a:r>
              <a:rPr lang="sk-SK" sz="1400" dirty="0">
                <a:latin typeface="+mj-lt"/>
              </a:rPr>
              <a:t> analýzy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štúdium aktuálnych trendov v tvorbe kultúrno-pedagogických programov (zahraničie, inšpirácie aj z komerčnej sfére, občianskych iniciatív)</a:t>
            </a:r>
          </a:p>
          <a:p>
            <a:pPr marL="158750" lvl="0" indent="0">
              <a:buNone/>
            </a:pPr>
            <a:endParaRPr lang="sk-SK" sz="1400" dirty="0"/>
          </a:p>
          <a:p>
            <a:pPr>
              <a:lnSpc>
                <a:spcPct val="150000"/>
              </a:lnSpc>
            </a:pP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3264129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1259632" y="1059582"/>
            <a:ext cx="7200800" cy="34515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brať do úvahy formovanie kultúrnej identity ako jeden z cieľov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vedomé tvorenie a </a:t>
            </a:r>
            <a:r>
              <a:rPr lang="sk-SK" sz="1400" dirty="0" err="1">
                <a:latin typeface="+mj-lt"/>
              </a:rPr>
              <a:t>štruktúrovanie</a:t>
            </a:r>
            <a:r>
              <a:rPr lang="sk-SK" sz="1400" dirty="0">
                <a:latin typeface="+mj-lt"/>
              </a:rPr>
              <a:t> programu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„postaviť“ program na princípoch humanizmu, transformácie, obohatenia; metóde heuristiky, pestovaní vnútornej slobody jedinca a jeho </a:t>
            </a:r>
            <a:r>
              <a:rPr lang="sk-SK" sz="1400" dirty="0" err="1">
                <a:latin typeface="+mj-lt"/>
              </a:rPr>
              <a:t>self-empowermente</a:t>
            </a:r>
            <a:r>
              <a:rPr lang="sk-SK" sz="1400" dirty="0">
                <a:latin typeface="+mj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vytvárať bezpečné a slobodné miesto tvorenia a sebarealizácie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poznať metódy práce so skupinou, ich psychikou</a:t>
            </a:r>
          </a:p>
          <a:p>
            <a:pPr>
              <a:lnSpc>
                <a:spcPct val="150000"/>
              </a:lnSpc>
            </a:pPr>
            <a:r>
              <a:rPr lang="sk-SK" sz="1400" dirty="0" err="1">
                <a:latin typeface="+mj-lt"/>
              </a:rPr>
              <a:t>interdisciplinarita</a:t>
            </a:r>
            <a:endParaRPr lang="sk-SK" sz="1400" dirty="0">
              <a:latin typeface="+mj-lt"/>
            </a:endParaRPr>
          </a:p>
          <a:p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2055876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4294967295"/>
          </p:nvPr>
        </p:nvSpPr>
        <p:spPr>
          <a:xfrm>
            <a:off x="1187624" y="771550"/>
            <a:ext cx="7020272" cy="3451225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sk-SK" sz="1400" dirty="0"/>
          </a:p>
          <a:p>
            <a:pPr marL="127000" indent="0">
              <a:lnSpc>
                <a:spcPct val="150000"/>
              </a:lnSpc>
              <a:buNone/>
            </a:pPr>
            <a:r>
              <a:rPr lang="sk-SK" dirty="0">
                <a:latin typeface="+mj-lt"/>
              </a:rPr>
              <a:t>OTÁZKY PRE MŇA 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Ako činnosť, ktorá je v jadre mojej práce, môžem prepojiť s určitou témou a akou? 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Akými rozmanitými inovatívnymi a pôsobiacimi spôsobmi môžem prezentovať tému (ak pracujem primárne s témami, sprostredkovaním informácií a poznania)? – zážitkový </a:t>
            </a:r>
            <a:r>
              <a:rPr lang="sk-SK" sz="1400" dirty="0" err="1">
                <a:latin typeface="+mj-lt"/>
              </a:rPr>
              <a:t>workshop</a:t>
            </a:r>
            <a:r>
              <a:rPr lang="sk-SK" sz="1400" dirty="0">
                <a:latin typeface="+mj-lt"/>
              </a:rPr>
              <a:t>, beseda, filmový večer ... 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Aké poznanie a uvedomenie dokážem priniesť prostredníctvom svojho lektorského zamerania? (v oblasti ideí, noriem, presvedčení, kultúrnych vzorov...) </a:t>
            </a:r>
          </a:p>
          <a:p>
            <a:pPr>
              <a:lnSpc>
                <a:spcPct val="150000"/>
              </a:lnSpc>
            </a:pPr>
            <a:r>
              <a:rPr lang="sk-SK" sz="1400" dirty="0">
                <a:latin typeface="+mj-lt"/>
              </a:rPr>
              <a:t>Pre recipienta som vzorom aj v oblasti mimo môjho odborného zamerania. Aký príklad mu dávam a v čom? </a:t>
            </a:r>
          </a:p>
        </p:txBody>
      </p:sp>
    </p:spTree>
    <p:extLst>
      <p:ext uri="{BB962C8B-B14F-4D97-AF65-F5344CB8AC3E}">
        <p14:creationId xmlns:p14="http://schemas.microsoft.com/office/powerpoint/2010/main" val="1948787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oogle Shape;548;p53"/>
          <p:cNvGrpSpPr/>
          <p:nvPr/>
        </p:nvGrpSpPr>
        <p:grpSpPr>
          <a:xfrm>
            <a:off x="137710" y="1293324"/>
            <a:ext cx="8868579" cy="3451924"/>
            <a:chOff x="137710" y="1293324"/>
            <a:chExt cx="8868579" cy="3451924"/>
          </a:xfrm>
        </p:grpSpPr>
        <p:pic>
          <p:nvPicPr>
            <p:cNvPr id="549" name="Google Shape;549;p53"/>
            <p:cNvPicPr preferRelativeResize="0"/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 rot="-2215015" flipH="1">
              <a:off x="561142" y="1834877"/>
              <a:ext cx="2558907" cy="22640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53"/>
            <p:cNvPicPr preferRelativeResize="0"/>
            <p:nvPr/>
          </p:nvPicPr>
          <p:blipFill>
            <a:blip r:embed="rId4">
              <a:alphaModFix amt="80000"/>
            </a:blip>
            <a:stretch>
              <a:fillRect/>
            </a:stretch>
          </p:blipFill>
          <p:spPr>
            <a:xfrm rot="-8584985">
              <a:off x="2359605" y="1939652"/>
              <a:ext cx="2558907" cy="22640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p53"/>
            <p:cNvPicPr preferRelativeResize="0"/>
            <p:nvPr/>
          </p:nvPicPr>
          <p:blipFill rotWithShape="1">
            <a:blip r:embed="rId5">
              <a:alphaModFix amt="80000"/>
            </a:blip>
            <a:srcRect l="7435" r="8069" b="4205"/>
            <a:stretch/>
          </p:blipFill>
          <p:spPr>
            <a:xfrm rot="-2214994" flipH="1">
              <a:off x="4517129" y="1801380"/>
              <a:ext cx="2162269" cy="21689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2" name="Google Shape;552;p53"/>
            <p:cNvPicPr preferRelativeResize="0"/>
            <p:nvPr/>
          </p:nvPicPr>
          <p:blipFill rotWithShape="1">
            <a:blip r:embed="rId6">
              <a:alphaModFix amt="80000"/>
            </a:blip>
            <a:srcRect l="8981" r="3391"/>
            <a:stretch/>
          </p:blipFill>
          <p:spPr>
            <a:xfrm rot="-8584986">
              <a:off x="6308863" y="1896701"/>
              <a:ext cx="2242250" cy="22640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1" name="Google Shape;561;p53"/>
          <p:cNvSpPr txBox="1">
            <a:spLocks noGrp="1"/>
          </p:cNvSpPr>
          <p:nvPr>
            <p:ph type="title"/>
          </p:nvPr>
        </p:nvSpPr>
        <p:spPr>
          <a:xfrm>
            <a:off x="711692" y="555526"/>
            <a:ext cx="77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>
                <a:latin typeface="+mj-lt"/>
              </a:rPr>
              <a:t>Schéma pre tvorbu kultúrno-pedagogického programu</a:t>
            </a:r>
            <a:endParaRPr sz="1800" dirty="0">
              <a:latin typeface="+mj-lt"/>
            </a:endParaRPr>
          </a:p>
        </p:txBody>
      </p:sp>
      <p:sp>
        <p:nvSpPr>
          <p:cNvPr id="566" name="Google Shape;566;p53"/>
          <p:cNvSpPr txBox="1"/>
          <p:nvPr/>
        </p:nvSpPr>
        <p:spPr>
          <a:xfrm>
            <a:off x="2651758" y="3129971"/>
            <a:ext cx="19746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solidFill>
                  <a:schemeClr val="dk1"/>
                </a:solidFill>
                <a:latin typeface="Lexend Tera"/>
                <a:ea typeface="Lexend Tera"/>
                <a:cs typeface="Lexend Tera"/>
                <a:sym typeface="Lexend Tera"/>
              </a:rPr>
              <a:t>-</a:t>
            </a: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myšlienky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-tézy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-hodnoty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k-SK" sz="1600" dirty="0">
              <a:solidFill>
                <a:schemeClr val="bg1">
                  <a:lumMod val="10000"/>
                </a:schemeClr>
              </a:solidFill>
              <a:latin typeface="+mj-lt"/>
              <a:ea typeface="Lexend Tera"/>
              <a:cs typeface="Lexend Tera"/>
              <a:sym typeface="Lexend Tera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-metódy</a:t>
            </a:r>
            <a:endParaRPr sz="1600" dirty="0">
              <a:solidFill>
                <a:schemeClr val="bg1">
                  <a:lumMod val="10000"/>
                </a:schemeClr>
              </a:solidFill>
              <a:latin typeface="+mj-lt"/>
              <a:ea typeface="Lexend Tera"/>
              <a:cs typeface="Lexend Tera"/>
              <a:sym typeface="Lexend Tera"/>
            </a:endParaRPr>
          </a:p>
        </p:txBody>
      </p:sp>
      <p:sp>
        <p:nvSpPr>
          <p:cNvPr id="567" name="Google Shape;567;p53"/>
          <p:cNvSpPr txBox="1"/>
          <p:nvPr/>
        </p:nvSpPr>
        <p:spPr>
          <a:xfrm>
            <a:off x="6531864" y="3258444"/>
            <a:ext cx="1916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vplyv na kultúrnu identitu</a:t>
            </a:r>
            <a:endParaRPr sz="1600" dirty="0">
              <a:solidFill>
                <a:schemeClr val="bg1">
                  <a:lumMod val="10000"/>
                </a:schemeClr>
              </a:solidFill>
              <a:latin typeface="+mj-lt"/>
              <a:ea typeface="Lexend Tera"/>
              <a:cs typeface="Lexend Tera"/>
              <a:sym typeface="Lexend Tera"/>
            </a:endParaRPr>
          </a:p>
        </p:txBody>
      </p:sp>
      <p:sp>
        <p:nvSpPr>
          <p:cNvPr id="568" name="Google Shape;568;p53"/>
          <p:cNvSpPr txBox="1"/>
          <p:nvPr/>
        </p:nvSpPr>
        <p:spPr>
          <a:xfrm>
            <a:off x="611560" y="2943827"/>
            <a:ext cx="19746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Lexend Tera"/>
                <a:ea typeface="Lexend Tera"/>
                <a:cs typeface="Lexend Tera"/>
                <a:sym typeface="Lexend Tera"/>
              </a:rPr>
              <a:t>-</a:t>
            </a: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téma</a:t>
            </a: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k-SK" sz="1600" dirty="0">
              <a:solidFill>
                <a:schemeClr val="bg1">
                  <a:lumMod val="10000"/>
                </a:schemeClr>
              </a:solidFill>
              <a:latin typeface="+mj-lt"/>
              <a:ea typeface="Lexend Tera"/>
              <a:cs typeface="Lexend Tera"/>
              <a:sym typeface="Lexend Tera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-forma</a:t>
            </a:r>
            <a:endParaRPr sz="1600" dirty="0">
              <a:solidFill>
                <a:schemeClr val="bg1">
                  <a:lumMod val="10000"/>
                </a:schemeClr>
              </a:solidFill>
              <a:latin typeface="+mj-lt"/>
              <a:ea typeface="Lexend Tera"/>
              <a:cs typeface="Lexend Tera"/>
              <a:sym typeface="Lexend Tera"/>
            </a:endParaRPr>
          </a:p>
        </p:txBody>
      </p:sp>
      <p:sp>
        <p:nvSpPr>
          <p:cNvPr id="569" name="Google Shape;569;p53"/>
          <p:cNvSpPr txBox="1"/>
          <p:nvPr/>
        </p:nvSpPr>
        <p:spPr>
          <a:xfrm>
            <a:off x="4615164" y="2667124"/>
            <a:ext cx="1916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rozvoj 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-kompetencií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-znalostí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dirty="0">
                <a:solidFill>
                  <a:schemeClr val="bg1">
                    <a:lumMod val="10000"/>
                  </a:schemeClr>
                </a:solidFill>
                <a:latin typeface="+mj-lt"/>
                <a:ea typeface="Lexend Tera"/>
                <a:cs typeface="Lexend Tera"/>
                <a:sym typeface="Lexend Tera"/>
              </a:rPr>
              <a:t>-vlastností</a:t>
            </a:r>
            <a:endParaRPr sz="1600" dirty="0">
              <a:solidFill>
                <a:schemeClr val="bg1">
                  <a:lumMod val="10000"/>
                </a:schemeClr>
              </a:solidFill>
              <a:latin typeface="+mj-lt"/>
              <a:ea typeface="Lexend Tera"/>
              <a:cs typeface="Lexend Tera"/>
              <a:sym typeface="Lexend Ter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7"/>
          <p:cNvSpPr txBox="1">
            <a:spLocks noGrp="1"/>
          </p:cNvSpPr>
          <p:nvPr>
            <p:ph type="title"/>
          </p:nvPr>
        </p:nvSpPr>
        <p:spPr>
          <a:xfrm>
            <a:off x="783518" y="2931790"/>
            <a:ext cx="7706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dirty="0">
                <a:latin typeface="+mj-lt"/>
              </a:rPr>
              <a:t>Prípadové štúdie</a:t>
            </a:r>
            <a:endParaRPr sz="2000" dirty="0">
              <a:latin typeface="+mj-lt"/>
            </a:endParaRPr>
          </a:p>
        </p:txBody>
      </p:sp>
      <p:pic>
        <p:nvPicPr>
          <p:cNvPr id="459" name="Google Shape;459;p47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00" flipH="1">
            <a:off x="1646171" y="-176416"/>
            <a:ext cx="3239542" cy="2741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347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58"/>
          <p:cNvSpPr txBox="1">
            <a:spLocks noGrp="1"/>
          </p:cNvSpPr>
          <p:nvPr>
            <p:ph type="subTitle" idx="1"/>
          </p:nvPr>
        </p:nvSpPr>
        <p:spPr>
          <a:xfrm>
            <a:off x="3779912" y="3226557"/>
            <a:ext cx="3672408" cy="16124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>
              <a:buFont typeface="Wingdings" pitchFamily="2" charset="2"/>
              <a:buChar char="v"/>
            </a:pPr>
            <a:r>
              <a:rPr lang="sk-SK" b="1" dirty="0" err="1">
                <a:solidFill>
                  <a:srgbClr val="C00000"/>
                </a:solidFill>
                <a:latin typeface="+mj-lt"/>
              </a:rPr>
              <a:t>Erin</a:t>
            </a:r>
            <a:r>
              <a:rPr lang="sk-SK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sk-SK" b="1" dirty="0" err="1">
                <a:solidFill>
                  <a:srgbClr val="C00000"/>
                </a:solidFill>
                <a:latin typeface="+mj-lt"/>
              </a:rPr>
              <a:t>Gruwell</a:t>
            </a:r>
            <a:r>
              <a:rPr lang="sk-SK" b="1" dirty="0">
                <a:solidFill>
                  <a:srgbClr val="C00000"/>
                </a:solidFill>
                <a:latin typeface="+mj-lt"/>
              </a:rPr>
              <a:t> – </a:t>
            </a:r>
            <a:r>
              <a:rPr lang="sk-SK" b="1" dirty="0" err="1">
                <a:solidFill>
                  <a:srgbClr val="C00000"/>
                </a:solidFill>
                <a:latin typeface="+mj-lt"/>
              </a:rPr>
              <a:t>Freedom</a:t>
            </a:r>
            <a:r>
              <a:rPr lang="sk-SK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sk-SK" b="1" dirty="0" err="1">
                <a:solidFill>
                  <a:srgbClr val="C00000"/>
                </a:solidFill>
                <a:latin typeface="+mj-lt"/>
              </a:rPr>
              <a:t>Writers</a:t>
            </a:r>
            <a:r>
              <a:rPr lang="sk-SK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sk-SK" b="1" dirty="0" err="1">
                <a:solidFill>
                  <a:srgbClr val="C00000"/>
                </a:solidFill>
                <a:latin typeface="+mj-lt"/>
              </a:rPr>
              <a:t>Foundation</a:t>
            </a:r>
            <a:br>
              <a:rPr lang="sk-SK" dirty="0">
                <a:latin typeface="+mj-lt"/>
              </a:rPr>
            </a:br>
            <a:r>
              <a:rPr lang="sk-SK" dirty="0">
                <a:latin typeface="+mj-lt"/>
              </a:rPr>
              <a:t>-</a:t>
            </a:r>
            <a:r>
              <a:rPr lang="sk-SK" dirty="0" err="1">
                <a:latin typeface="+mj-lt"/>
              </a:rPr>
              <a:t>Wilson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High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School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Long</a:t>
            </a:r>
            <a:r>
              <a:rPr lang="sk-SK" dirty="0">
                <a:latin typeface="+mj-lt"/>
              </a:rPr>
              <a:t> </a:t>
            </a:r>
            <a:r>
              <a:rPr lang="sk-SK" dirty="0" err="1">
                <a:latin typeface="+mj-lt"/>
              </a:rPr>
              <a:t>Beach</a:t>
            </a:r>
            <a:r>
              <a:rPr lang="sk-SK" dirty="0">
                <a:latin typeface="+mj-lt"/>
              </a:rPr>
              <a:t>, </a:t>
            </a:r>
            <a:r>
              <a:rPr lang="sk-SK" dirty="0" err="1">
                <a:latin typeface="+mj-lt"/>
              </a:rPr>
              <a:t>California</a:t>
            </a:r>
            <a:r>
              <a:rPr lang="sk-SK" dirty="0">
                <a:latin typeface="+mj-lt"/>
              </a:rPr>
              <a:t>, 1994)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sk-SK" dirty="0">
                <a:latin typeface="+mj-lt"/>
              </a:rPr>
              <a:t>metóda </a:t>
            </a:r>
            <a:r>
              <a:rPr lang="sk-SK" dirty="0" err="1">
                <a:latin typeface="+mj-lt"/>
              </a:rPr>
              <a:t>journaling</a:t>
            </a:r>
            <a:r>
              <a:rPr lang="sk-SK" dirty="0">
                <a:latin typeface="+mj-lt"/>
              </a:rPr>
              <a:t> a </a:t>
            </a:r>
            <a:r>
              <a:rPr lang="sk-SK" dirty="0" err="1">
                <a:latin typeface="+mj-lt"/>
              </a:rPr>
              <a:t>storytelling</a:t>
            </a:r>
            <a:r>
              <a:rPr lang="sk-SK" dirty="0">
                <a:latin typeface="+mj-lt"/>
              </a:rPr>
              <a:t>, akcent na ľudskosť, spoluprácu, úctu</a:t>
            </a:r>
            <a:endParaRPr sz="1800" dirty="0">
              <a:latin typeface="+mj-lt"/>
            </a:endParaRPr>
          </a:p>
        </p:txBody>
      </p:sp>
      <p:pic>
        <p:nvPicPr>
          <p:cNvPr id="705" name="Google Shape;705;p58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8481098" flipH="1">
            <a:off x="4836529" y="-153402"/>
            <a:ext cx="2977275" cy="273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The Freedom Writers Diary - Livre de Erin Gruwe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566"/>
            <a:ext cx="215623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ng Beach&amp;#39;s Freedom Writers 20 years later – where are they? – Press  Telegr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857" y="359520"/>
            <a:ext cx="327847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>
          <a:xfrm>
            <a:off x="3851920" y="1851670"/>
            <a:ext cx="4656670" cy="20445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sk-SK" sz="1400" dirty="0">
                <a:latin typeface="+mj-lt"/>
              </a:rPr>
              <a:t>Ukrajinské kozáctvo – záporožské (15.storočia do 1775 – likvidované)</a:t>
            </a:r>
          </a:p>
          <a:p>
            <a:pPr>
              <a:buFont typeface="Wingdings" pitchFamily="2" charset="2"/>
              <a:buChar char="v"/>
            </a:pPr>
            <a:r>
              <a:rPr lang="sk-SK" sz="1400" dirty="0" err="1">
                <a:latin typeface="+mj-lt"/>
              </a:rPr>
              <a:t>Hopak</a:t>
            </a:r>
            <a:r>
              <a:rPr lang="sk-SK" sz="1400" dirty="0">
                <a:latin typeface="+mj-lt"/>
              </a:rPr>
              <a:t> (folklórny, športový, bojový, regeneračný); tábory, školy, </a:t>
            </a:r>
            <a:r>
              <a:rPr lang="sk-SK" sz="1400" dirty="0" err="1">
                <a:latin typeface="+mj-lt"/>
              </a:rPr>
              <a:t>workshopy</a:t>
            </a:r>
            <a:r>
              <a:rPr lang="sk-SK" sz="1400" dirty="0">
                <a:latin typeface="+mj-lt"/>
              </a:rPr>
              <a:t>, krúžky, festivaly a i. ;</a:t>
            </a:r>
          </a:p>
          <a:p>
            <a:pPr>
              <a:buFont typeface="Wingdings" pitchFamily="2" charset="2"/>
              <a:buChar char="v"/>
            </a:pPr>
            <a:r>
              <a:rPr lang="sk-SK" sz="1400" dirty="0" err="1">
                <a:latin typeface="+mj-lt"/>
              </a:rPr>
              <a:t>Volodymyr</a:t>
            </a:r>
            <a:r>
              <a:rPr lang="sk-SK" sz="1400" dirty="0">
                <a:latin typeface="+mj-lt"/>
              </a:rPr>
              <a:t> </a:t>
            </a:r>
            <a:r>
              <a:rPr lang="sk-SK" sz="1400" dirty="0" err="1">
                <a:latin typeface="+mj-lt"/>
              </a:rPr>
              <a:t>Pilat</a:t>
            </a:r>
            <a:r>
              <a:rPr lang="sk-SK" sz="1400" dirty="0">
                <a:latin typeface="+mj-lt"/>
              </a:rPr>
              <a:t> – Centrálna škola bojového </a:t>
            </a:r>
            <a:r>
              <a:rPr lang="sk-SK" sz="1400" dirty="0" err="1">
                <a:latin typeface="+mj-lt"/>
              </a:rPr>
              <a:t>hopaka</a:t>
            </a:r>
            <a:r>
              <a:rPr lang="sk-SK" sz="1400" dirty="0"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sk-SK" sz="1400" dirty="0">
                <a:latin typeface="+mj-lt"/>
              </a:rPr>
              <a:t>Kozácky kódex, súbor hodnôt, rozvoj pohybovej kultúry, kozácky duchovnosť, vzťah k prírode, pestovanie zdravého životného štýlu, učenie sa fytoterapii,  vlastnej kultúre, rozvoj tradičných umení a remesiel, pôvodných ekonomických vzťahov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1600" dirty="0">
                <a:solidFill>
                  <a:srgbClr val="C00000"/>
                </a:solidFill>
                <a:latin typeface="+mj-lt"/>
              </a:rPr>
              <a:t>Kozácka pedagogika a jej revitalizácia</a:t>
            </a:r>
          </a:p>
        </p:txBody>
      </p:sp>
      <p:pic>
        <p:nvPicPr>
          <p:cNvPr id="4" name="Picture 4" descr="https://fbcdn-sphotos-b-a.akamaihd.net/hphotos-ak-ash4/431318_325639784151189_171184836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5566"/>
            <a:ext cx="2664296" cy="19982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fbcdn-sphotos-a-a.akamaihd.net/hphotos-ak-ash4/416843_325641310817703_226433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71750"/>
            <a:ext cx="2664296" cy="19954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875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411426.vk.me/v411426397/144b/QqIEe4Wng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346" y="1270132"/>
            <a:ext cx="2214562" cy="29527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uropa stamps: Ukraine 20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63638"/>
            <a:ext cx="4003574" cy="221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orse trick festival held in Ukraine[4]|chinadaily.com.c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90323"/>
            <a:ext cx="2186163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390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1259632" y="555526"/>
            <a:ext cx="7200800" cy="2808312"/>
          </a:xfrm>
        </p:spPr>
        <p:txBody>
          <a:bodyPr/>
          <a:lstStyle/>
          <a:p>
            <a:pPr marL="158750" indent="0">
              <a:buNone/>
            </a:pPr>
            <a:r>
              <a:rPr lang="sk-SK" sz="1600" dirty="0">
                <a:solidFill>
                  <a:srgbClr val="C00000"/>
                </a:solidFill>
              </a:rPr>
              <a:t>Príklad programu galerijnej pedagogiky SNG s názvom Umenie a náboženstvo</a:t>
            </a:r>
            <a:endParaRPr lang="sk-SK" sz="1400" dirty="0"/>
          </a:p>
          <a:p>
            <a:pPr marL="158750" indent="0">
              <a:lnSpc>
                <a:spcPct val="150000"/>
              </a:lnSpc>
              <a:buNone/>
            </a:pPr>
            <a:r>
              <a:rPr lang="sk-SK" sz="1400" dirty="0"/>
              <a:t>Téma: náboženstvo, umenie</a:t>
            </a:r>
          </a:p>
          <a:p>
            <a:pPr marL="158750" indent="0">
              <a:lnSpc>
                <a:spcPct val="150000"/>
              </a:lnSpc>
              <a:buNone/>
            </a:pPr>
            <a:r>
              <a:rPr lang="sk-SK" sz="1400" dirty="0"/>
              <a:t>Forma: video prezentácia, diskusia, umelecká dielňa, prezentácia</a:t>
            </a:r>
          </a:p>
          <a:p>
            <a:pPr marL="158750" indent="0">
              <a:lnSpc>
                <a:spcPct val="150000"/>
              </a:lnSpc>
              <a:buNone/>
            </a:pPr>
            <a:r>
              <a:rPr lang="sk-SK" sz="1400" dirty="0"/>
              <a:t>Tézy a kauzálne vzťahy: náboženská identita a diverzita, náboženský artefakt a galéria; krehkosť identity, </a:t>
            </a:r>
          </a:p>
          <a:p>
            <a:pPr marL="158750" indent="0">
              <a:lnSpc>
                <a:spcPct val="150000"/>
              </a:lnSpc>
              <a:buNone/>
            </a:pPr>
            <a:r>
              <a:rPr lang="sk-SK" sz="1400" dirty="0"/>
              <a:t>Metóda: interpretácia videa, analýza, komparácia, výtvarná technika práce s alobalom, analógia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075806"/>
            <a:ext cx="2952328" cy="183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54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683568" y="627534"/>
            <a:ext cx="7713000" cy="2211363"/>
          </a:xfrm>
        </p:spPr>
        <p:txBody>
          <a:bodyPr/>
          <a:lstStyle/>
          <a:p>
            <a:pPr marL="158750" indent="0">
              <a:lnSpc>
                <a:spcPct val="150000"/>
              </a:lnSpc>
              <a:buNone/>
            </a:pPr>
            <a:r>
              <a:rPr lang="sk-SK" sz="1400" dirty="0">
                <a:latin typeface="+mj-lt"/>
              </a:rPr>
              <a:t>Hodnoty: tolerancia, diverzita, reflexia, sebavyjadrenie, kreativita</a:t>
            </a:r>
          </a:p>
          <a:p>
            <a:pPr marL="158750" indent="0">
              <a:lnSpc>
                <a:spcPct val="150000"/>
              </a:lnSpc>
              <a:buNone/>
            </a:pPr>
            <a:r>
              <a:rPr lang="sk-SK" sz="1400" dirty="0">
                <a:latin typeface="+mj-lt"/>
              </a:rPr>
              <a:t>Kompetencie: komunikačné zručnosti, interkultúrne kompetencie, abstraktné myslenie, umelecké zručnosti, rozvoj kreativity, rozvíjanie poznania v predmetnej téme</a:t>
            </a:r>
          </a:p>
          <a:p>
            <a:pPr marL="158750" indent="0">
              <a:lnSpc>
                <a:spcPct val="150000"/>
              </a:lnSpc>
              <a:buNone/>
            </a:pPr>
            <a:r>
              <a:rPr lang="sk-SK" sz="1400" dirty="0">
                <a:latin typeface="+mj-lt"/>
              </a:rPr>
              <a:t>Formovanie kultúrnej identity: reflexia svojej náboženskej a kultúrnej identity, uvedomenie si kultúrnej rozmanitosti v oblasti religiozity</a:t>
            </a:r>
          </a:p>
          <a:p>
            <a:pPr marL="158750" indent="0">
              <a:buNone/>
            </a:pPr>
            <a:endParaRPr lang="sk-SK" sz="1400" dirty="0">
              <a:latin typeface="+mj-lt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561828"/>
            <a:ext cx="3024336" cy="195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19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683568" y="699542"/>
            <a:ext cx="7713000" cy="3888431"/>
          </a:xfrm>
        </p:spPr>
        <p:txBody>
          <a:bodyPr/>
          <a:lstStyle/>
          <a:p>
            <a:pPr marL="158750" indent="0">
              <a:buNone/>
            </a:pPr>
            <a:r>
              <a:rPr lang="sk-SK" sz="1100" b="1" dirty="0">
                <a:latin typeface="+mj-lt"/>
              </a:rPr>
              <a:t>O kultúrnej identite a interkultúrnych kompetenciách:</a:t>
            </a:r>
            <a:endParaRPr lang="sk-SK" sz="1100" dirty="0">
              <a:latin typeface="+mj-lt"/>
            </a:endParaRPr>
          </a:p>
          <a:p>
            <a:r>
              <a:rPr lang="sk-SK" sz="1100" dirty="0">
                <a:latin typeface="+mj-lt"/>
              </a:rPr>
              <a:t>JAKUBOVSKÁ, KRISTÍNA. Od </a:t>
            </a:r>
            <a:r>
              <a:rPr lang="sk-SK" sz="1100" dirty="0" err="1">
                <a:latin typeface="+mj-lt"/>
              </a:rPr>
              <a:t>multikultúrnosti</a:t>
            </a:r>
            <a:r>
              <a:rPr lang="sk-SK" sz="1100" dirty="0">
                <a:latin typeface="+mj-lt"/>
              </a:rPr>
              <a:t> a internacionalizácie k revitalizácii tradícií. </a:t>
            </a:r>
            <a:r>
              <a:rPr lang="sk-SK" sz="1100" dirty="0" err="1">
                <a:latin typeface="+mj-lt"/>
              </a:rPr>
              <a:t>Boskovice</a:t>
            </a:r>
            <a:r>
              <a:rPr lang="sk-SK" sz="1100" dirty="0">
                <a:latin typeface="+mj-lt"/>
              </a:rPr>
              <a:t> : Albert, 2017. 155 s. ISBN 978-80-7326-275-4.</a:t>
            </a:r>
          </a:p>
          <a:p>
            <a:r>
              <a:rPr lang="sk-SK" sz="1100" dirty="0">
                <a:latin typeface="+mj-lt"/>
              </a:rPr>
              <a:t>JAKUBOVSKÁ, VIERA – JAKUBOVSKÁ, KRISTÍNA. Rozvíjanie interkultúrnych kompetencií. </a:t>
            </a:r>
            <a:r>
              <a:rPr lang="sk-SK" sz="1100" dirty="0" err="1">
                <a:latin typeface="+mj-lt"/>
              </a:rPr>
              <a:t>Boskovice</a:t>
            </a:r>
            <a:r>
              <a:rPr lang="sk-SK" sz="1100" dirty="0">
                <a:latin typeface="+mj-lt"/>
              </a:rPr>
              <a:t> : František </a:t>
            </a:r>
            <a:r>
              <a:rPr lang="sk-SK" sz="1100" dirty="0" err="1">
                <a:latin typeface="+mj-lt"/>
              </a:rPr>
              <a:t>Šalé</a:t>
            </a:r>
            <a:r>
              <a:rPr lang="sk-SK" sz="1100" dirty="0">
                <a:latin typeface="+mj-lt"/>
              </a:rPr>
              <a:t> - Albert, 2017. 156 s.  ISBN 978-80-7326-282-2.</a:t>
            </a:r>
          </a:p>
          <a:p>
            <a:pPr marL="158750" indent="0">
              <a:buNone/>
            </a:pPr>
            <a:r>
              <a:rPr lang="sk-SK" sz="1100" dirty="0">
                <a:latin typeface="+mj-lt"/>
              </a:rPr>
              <a:t> </a:t>
            </a:r>
          </a:p>
          <a:p>
            <a:pPr marL="158750" indent="0">
              <a:buNone/>
            </a:pPr>
            <a:r>
              <a:rPr lang="sk-SK" sz="1100" b="1" dirty="0">
                <a:latin typeface="+mj-lt"/>
              </a:rPr>
              <a:t>Bližšie o koncepte kultúrnej pedagogiky:</a:t>
            </a:r>
            <a:endParaRPr lang="sk-SK" sz="1100" dirty="0">
              <a:latin typeface="+mj-lt"/>
            </a:endParaRPr>
          </a:p>
          <a:p>
            <a:r>
              <a:rPr lang="sk-SK" sz="1100" dirty="0" err="1">
                <a:latin typeface="+mj-lt"/>
              </a:rPr>
              <a:t>Radhika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Kapur</a:t>
            </a:r>
            <a:r>
              <a:rPr lang="sk-SK" sz="1100" dirty="0">
                <a:latin typeface="+mj-lt"/>
              </a:rPr>
              <a:t>. </a:t>
            </a:r>
            <a:r>
              <a:rPr lang="sk-SK" sz="1100" dirty="0" err="1">
                <a:latin typeface="+mj-lt"/>
              </a:rPr>
              <a:t>Cultural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Education</a:t>
            </a:r>
            <a:r>
              <a:rPr lang="sk-SK" sz="1100" dirty="0">
                <a:latin typeface="+mj-lt"/>
              </a:rPr>
              <a:t>. Dostupné na internete: </a:t>
            </a:r>
            <a:r>
              <a:rPr lang="sk-SK" sz="1100" u="sng" dirty="0">
                <a:latin typeface="+mj-lt"/>
                <a:hlinkClick r:id="rId2"/>
              </a:rPr>
              <a:t>https://www.researchgate.net/publication/334364956_Cultural_Education</a:t>
            </a:r>
            <a:endParaRPr lang="sk-SK" sz="1100" dirty="0">
              <a:latin typeface="+mj-lt"/>
            </a:endParaRPr>
          </a:p>
          <a:p>
            <a:r>
              <a:rPr lang="sk-SK" sz="1100" dirty="0" err="1">
                <a:latin typeface="+mj-lt"/>
              </a:rPr>
              <a:t>Darren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Henley</a:t>
            </a:r>
            <a:r>
              <a:rPr lang="sk-SK" sz="1100" dirty="0">
                <a:latin typeface="+mj-lt"/>
              </a:rPr>
              <a:t>. </a:t>
            </a:r>
            <a:r>
              <a:rPr lang="sk-SK" sz="1100" dirty="0" err="1">
                <a:latin typeface="+mj-lt"/>
              </a:rPr>
              <a:t>Cultural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Education</a:t>
            </a:r>
            <a:r>
              <a:rPr lang="sk-SK" sz="1100" dirty="0">
                <a:latin typeface="+mj-lt"/>
              </a:rPr>
              <a:t> in </a:t>
            </a:r>
            <a:r>
              <a:rPr lang="sk-SK" sz="1100" dirty="0" err="1">
                <a:latin typeface="+mj-lt"/>
              </a:rPr>
              <a:t>England</a:t>
            </a:r>
            <a:r>
              <a:rPr lang="sk-SK" sz="1100" dirty="0">
                <a:latin typeface="+mj-lt"/>
              </a:rPr>
              <a:t>. Dostupné na internete: </a:t>
            </a:r>
          </a:p>
          <a:p>
            <a:pPr marL="158750" indent="0">
              <a:buNone/>
            </a:pPr>
            <a:r>
              <a:rPr lang="sk-SK" sz="1100" u="sng" dirty="0">
                <a:latin typeface="+mj-lt"/>
                <a:hlinkClick r:id="rId3"/>
              </a:rPr>
              <a:t>https://assets.publishing.service.gov.uk/government/uploads/system/uploads/attachment_data/file/260726/Cultural_Education_report.pdf</a:t>
            </a:r>
            <a:r>
              <a:rPr lang="sk-SK" sz="1100" dirty="0">
                <a:latin typeface="+mj-lt"/>
              </a:rPr>
              <a:t> </a:t>
            </a:r>
          </a:p>
          <a:p>
            <a:r>
              <a:rPr lang="sk-SK" sz="1100" dirty="0" err="1">
                <a:latin typeface="+mj-lt"/>
              </a:rPr>
              <a:t>Basis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for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Cultural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Education</a:t>
            </a:r>
            <a:r>
              <a:rPr lang="sk-SK" sz="1100" dirty="0">
                <a:latin typeface="+mj-lt"/>
              </a:rPr>
              <a:t>: </a:t>
            </a:r>
            <a:r>
              <a:rPr lang="sk-SK" sz="1100" dirty="0" err="1">
                <a:latin typeface="+mj-lt"/>
              </a:rPr>
              <a:t>Guide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for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the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future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of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school-based</a:t>
            </a:r>
            <a:r>
              <a:rPr lang="sk-SK" sz="1100" dirty="0">
                <a:latin typeface="+mj-lt"/>
              </a:rPr>
              <a:t> and </a:t>
            </a:r>
            <a:r>
              <a:rPr lang="sk-SK" sz="1100" dirty="0" err="1">
                <a:latin typeface="+mj-lt"/>
              </a:rPr>
              <a:t>extracurricular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cultural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education</a:t>
            </a:r>
            <a:r>
              <a:rPr lang="sk-SK" sz="1100" dirty="0">
                <a:latin typeface="+mj-lt"/>
              </a:rPr>
              <a:t>. </a:t>
            </a:r>
            <a:r>
              <a:rPr lang="sk-SK" sz="1100" dirty="0" err="1">
                <a:latin typeface="+mj-lt"/>
              </a:rPr>
              <a:t>Utrecht</a:t>
            </a:r>
            <a:r>
              <a:rPr lang="sk-SK" sz="1100" dirty="0">
                <a:latin typeface="+mj-lt"/>
              </a:rPr>
              <a:t> 2017. Dostupné </a:t>
            </a:r>
            <a:r>
              <a:rPr lang="sk-SK" sz="1100" dirty="0" err="1">
                <a:latin typeface="+mj-lt"/>
              </a:rPr>
              <a:t>online</a:t>
            </a:r>
            <a:r>
              <a:rPr lang="sk-SK" sz="1100" dirty="0">
                <a:latin typeface="+mj-lt"/>
              </a:rPr>
              <a:t>: </a:t>
            </a:r>
          </a:p>
          <a:p>
            <a:pPr marL="158750" indent="0">
              <a:buNone/>
            </a:pPr>
            <a:r>
              <a:rPr lang="sk-SK" sz="1100" u="sng" dirty="0">
                <a:latin typeface="+mj-lt"/>
                <a:hlinkClick r:id="rId4"/>
              </a:rPr>
              <a:t>https://lkca.nl/wp-content/uploads/2019/12/161001-basis-for-cultural-education-english-version.pdf</a:t>
            </a:r>
            <a:r>
              <a:rPr lang="sk-SK" sz="1100" dirty="0">
                <a:latin typeface="+mj-lt"/>
              </a:rPr>
              <a:t> </a:t>
            </a:r>
          </a:p>
          <a:p>
            <a:r>
              <a:rPr lang="sk-SK" sz="1100" dirty="0">
                <a:latin typeface="+mj-lt"/>
              </a:rPr>
              <a:t>М. В. </a:t>
            </a:r>
            <a:r>
              <a:rPr lang="sk-SK" sz="1100" dirty="0" err="1">
                <a:latin typeface="+mj-lt"/>
              </a:rPr>
              <a:t>Роганова</a:t>
            </a:r>
            <a:r>
              <a:rPr lang="sk-SK" sz="1100" dirty="0">
                <a:latin typeface="+mj-lt"/>
              </a:rPr>
              <a:t>. </a:t>
            </a:r>
            <a:r>
              <a:rPr lang="sk-SK" sz="1100" dirty="0" err="1">
                <a:latin typeface="+mj-lt"/>
              </a:rPr>
              <a:t>Культурологічні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основи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педагогічної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освіти</a:t>
            </a:r>
            <a:r>
              <a:rPr lang="sk-SK" sz="1100" dirty="0">
                <a:latin typeface="+mj-lt"/>
              </a:rPr>
              <a:t>. Dostupné na internete:</a:t>
            </a:r>
          </a:p>
          <a:p>
            <a:pPr marL="158750" indent="0">
              <a:buNone/>
            </a:pPr>
            <a:r>
              <a:rPr lang="sk-SK" sz="1100" u="sng" dirty="0">
                <a:latin typeface="+mj-lt"/>
                <a:hlinkClick r:id="rId5"/>
              </a:rPr>
              <a:t>http://oaji.net/articles/2019/690-1555699026.pdf</a:t>
            </a:r>
            <a:endParaRPr lang="sk-SK" sz="1100" dirty="0">
              <a:latin typeface="+mj-lt"/>
            </a:endParaRPr>
          </a:p>
          <a:p>
            <a:r>
              <a:rPr lang="sk-SK" sz="1100" dirty="0">
                <a:latin typeface="+mj-lt"/>
              </a:rPr>
              <a:t>KATHERINE G. SIMON. </a:t>
            </a:r>
            <a:r>
              <a:rPr lang="sk-SK" sz="1100" dirty="0" err="1">
                <a:latin typeface="+mj-lt"/>
              </a:rPr>
              <a:t>Moral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Questions</a:t>
            </a:r>
            <a:r>
              <a:rPr lang="sk-SK" sz="1100" dirty="0">
                <a:latin typeface="+mj-lt"/>
              </a:rPr>
              <a:t> in </a:t>
            </a:r>
            <a:r>
              <a:rPr lang="sk-SK" sz="1100" dirty="0" err="1">
                <a:latin typeface="+mj-lt"/>
              </a:rPr>
              <a:t>the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Classroom</a:t>
            </a:r>
            <a:r>
              <a:rPr lang="sk-SK" sz="1100" dirty="0">
                <a:latin typeface="+mj-lt"/>
              </a:rPr>
              <a:t>: </a:t>
            </a:r>
            <a:r>
              <a:rPr lang="sk-SK" sz="1100" dirty="0" err="1">
                <a:latin typeface="+mj-lt"/>
              </a:rPr>
              <a:t>How</a:t>
            </a:r>
            <a:r>
              <a:rPr lang="sk-SK" sz="1100" dirty="0">
                <a:latin typeface="+mj-lt"/>
              </a:rPr>
              <a:t> to Get </a:t>
            </a:r>
            <a:r>
              <a:rPr lang="sk-SK" sz="1100" dirty="0" err="1">
                <a:latin typeface="+mj-lt"/>
              </a:rPr>
              <a:t>Kids</a:t>
            </a:r>
            <a:r>
              <a:rPr lang="sk-SK" sz="1100" dirty="0">
                <a:latin typeface="+mj-lt"/>
              </a:rPr>
              <a:t> to </a:t>
            </a:r>
            <a:r>
              <a:rPr lang="sk-SK" sz="1100" dirty="0" err="1">
                <a:latin typeface="+mj-lt"/>
              </a:rPr>
              <a:t>Think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Deeply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About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Real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Life</a:t>
            </a:r>
            <a:r>
              <a:rPr lang="sk-SK" sz="1100" dirty="0">
                <a:latin typeface="+mj-lt"/>
              </a:rPr>
              <a:t> and </a:t>
            </a:r>
            <a:r>
              <a:rPr lang="sk-SK" sz="1100" dirty="0" err="1">
                <a:latin typeface="+mj-lt"/>
              </a:rPr>
              <a:t>Their</a:t>
            </a:r>
            <a:r>
              <a:rPr lang="sk-SK" sz="1100" dirty="0">
                <a:latin typeface="+mj-lt"/>
              </a:rPr>
              <a:t> </a:t>
            </a:r>
            <a:r>
              <a:rPr lang="sk-SK" sz="1100" dirty="0" err="1">
                <a:latin typeface="+mj-lt"/>
              </a:rPr>
              <a:t>Schoolwork</a:t>
            </a:r>
            <a:r>
              <a:rPr lang="sk-SK" sz="1100" dirty="0">
                <a:latin typeface="+mj-lt"/>
              </a:rPr>
              <a:t>. 2003. ISBN 10-0300101686. </a:t>
            </a:r>
          </a:p>
          <a:p>
            <a:r>
              <a:rPr lang="sk-SK" sz="1100" dirty="0">
                <a:latin typeface="+mj-lt"/>
              </a:rPr>
              <a:t>IVO JIRÁSEK. Zážitková pedagogika : </a:t>
            </a:r>
            <a:r>
              <a:rPr lang="sk-SK" sz="1100" dirty="0" err="1">
                <a:latin typeface="+mj-lt"/>
              </a:rPr>
              <a:t>teorie</a:t>
            </a:r>
            <a:r>
              <a:rPr lang="sk-SK" sz="1100" dirty="0">
                <a:latin typeface="+mj-lt"/>
              </a:rPr>
              <a:t> holistické výchovy (v </a:t>
            </a:r>
            <a:r>
              <a:rPr lang="sk-SK" sz="1100" dirty="0" err="1">
                <a:latin typeface="+mj-lt"/>
              </a:rPr>
              <a:t>přírodě</a:t>
            </a:r>
            <a:r>
              <a:rPr lang="sk-SK" sz="1100" dirty="0">
                <a:latin typeface="+mj-lt"/>
              </a:rPr>
              <a:t> a </a:t>
            </a:r>
            <a:r>
              <a:rPr lang="sk-SK" sz="1100" dirty="0" err="1">
                <a:latin typeface="+mj-lt"/>
              </a:rPr>
              <a:t>volném</a:t>
            </a:r>
            <a:r>
              <a:rPr lang="sk-SK" sz="1100" dirty="0">
                <a:latin typeface="+mj-lt"/>
              </a:rPr>
              <a:t> čase). Praha : Portál, 2019. - 265 s. ; 24 cm. - ISBN 978-80-262-1485-4.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83568" y="195486"/>
            <a:ext cx="7713000" cy="572700"/>
          </a:xfrm>
        </p:spPr>
        <p:txBody>
          <a:bodyPr/>
          <a:lstStyle/>
          <a:p>
            <a:r>
              <a:rPr lang="sk-SK" sz="1600" b="1" dirty="0">
                <a:latin typeface="+mj-lt"/>
              </a:rPr>
              <a:t>Referencie a odporúčaná literatúra</a:t>
            </a:r>
          </a:p>
        </p:txBody>
      </p:sp>
    </p:spTree>
    <p:extLst>
      <p:ext uri="{BB962C8B-B14F-4D97-AF65-F5344CB8AC3E}">
        <p14:creationId xmlns:p14="http://schemas.microsoft.com/office/powerpoint/2010/main" val="2920754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k-SK" b="1" dirty="0">
                <a:latin typeface="+mj-lt"/>
              </a:rPr>
              <a:t>Bližšie informácie k prípadovým štúdiám:</a:t>
            </a:r>
            <a:endParaRPr lang="sk-SK" dirty="0">
              <a:latin typeface="+mj-lt"/>
            </a:endParaRPr>
          </a:p>
          <a:p>
            <a:pPr marL="158750" indent="0">
              <a:buNone/>
            </a:pPr>
            <a:r>
              <a:rPr lang="sk-SK" dirty="0">
                <a:latin typeface="+mj-lt"/>
              </a:rPr>
              <a:t>1)Erin </a:t>
            </a:r>
            <a:r>
              <a:rPr lang="sk-SK" dirty="0" err="1">
                <a:latin typeface="+mj-lt"/>
              </a:rPr>
              <a:t>Gruwell</a:t>
            </a:r>
            <a:endParaRPr lang="sk-SK" dirty="0">
              <a:latin typeface="+mj-lt"/>
            </a:endParaRPr>
          </a:p>
          <a:p>
            <a:r>
              <a:rPr lang="sk-SK" u="sng" dirty="0">
                <a:latin typeface="+mj-lt"/>
                <a:hlinkClick r:id="rId2"/>
              </a:rPr>
              <a:t>http://www.freedomwritersfoundation.org/</a:t>
            </a:r>
            <a:endParaRPr lang="sk-SK" dirty="0">
              <a:latin typeface="+mj-lt"/>
            </a:endParaRPr>
          </a:p>
          <a:p>
            <a:r>
              <a:rPr lang="sk-SK" u="sng" dirty="0">
                <a:latin typeface="+mj-lt"/>
                <a:hlinkClick r:id="rId3"/>
              </a:rPr>
              <a:t>https://www.globalteacherprize.org/person?id=2803</a:t>
            </a:r>
            <a:endParaRPr lang="sk-SK" dirty="0">
              <a:latin typeface="+mj-lt"/>
            </a:endParaRPr>
          </a:p>
          <a:p>
            <a:r>
              <a:rPr lang="sk-SK" u="sng" dirty="0">
                <a:latin typeface="+mj-lt"/>
                <a:hlinkClick r:id="rId4"/>
              </a:rPr>
              <a:t>https://www.youtube.com/watch?v=nDq9o9j3-CU</a:t>
            </a:r>
            <a:endParaRPr lang="sk-SK" dirty="0">
              <a:latin typeface="+mj-lt"/>
            </a:endParaRPr>
          </a:p>
          <a:p>
            <a:pPr marL="158750" indent="0">
              <a:buNone/>
            </a:pPr>
            <a:endParaRPr lang="sk-SK" dirty="0">
              <a:latin typeface="+mj-lt"/>
            </a:endParaRPr>
          </a:p>
          <a:p>
            <a:pPr marL="158750" indent="0">
              <a:buNone/>
            </a:pPr>
            <a:r>
              <a:rPr lang="sk-SK" dirty="0">
                <a:latin typeface="+mj-lt"/>
              </a:rPr>
              <a:t>2) Ukrajinská kozácka pedagogika:</a:t>
            </a:r>
          </a:p>
          <a:p>
            <a:r>
              <a:rPr lang="sk-SK" dirty="0">
                <a:latin typeface="+mj-lt"/>
              </a:rPr>
              <a:t>JAKUBOVSKÁ, KRISTÍNA. </a:t>
            </a:r>
            <a:r>
              <a:rPr lang="sk-SK" dirty="0" err="1">
                <a:latin typeface="+mj-lt"/>
              </a:rPr>
              <a:t>Hopak</a:t>
            </a:r>
            <a:r>
              <a:rPr lang="sk-SK" dirty="0">
                <a:latin typeface="+mj-lt"/>
              </a:rPr>
              <a:t> - národné bojové umenie a tanec Ukrajincov. 2013. In: Kontexty kultúry a turizmu. - ISSN 1337-7760, Roč. 6, č. 1 (2013), s. 28-32.</a:t>
            </a:r>
          </a:p>
          <a:p>
            <a:r>
              <a:rPr lang="sk-SK" dirty="0">
                <a:latin typeface="+mj-lt"/>
              </a:rPr>
              <a:t>JAKUBOVSKÁ, KRISTÍNA. Ukrajinské kozáctvo: od subkultúry k dominantnej kultúre / Kristína </a:t>
            </a:r>
            <a:r>
              <a:rPr lang="sk-SK" dirty="0" err="1">
                <a:latin typeface="+mj-lt"/>
              </a:rPr>
              <a:t>Jakubovská</a:t>
            </a:r>
            <a:r>
              <a:rPr lang="sk-SK" dirty="0">
                <a:latin typeface="+mj-lt"/>
              </a:rPr>
              <a:t> ; recenzent: Peter </a:t>
            </a:r>
            <a:r>
              <a:rPr lang="sk-SK" dirty="0" err="1">
                <a:latin typeface="+mj-lt"/>
              </a:rPr>
              <a:t>Liba</a:t>
            </a:r>
            <a:r>
              <a:rPr lang="sk-SK" dirty="0">
                <a:latin typeface="+mj-lt"/>
              </a:rPr>
              <a:t>, </a:t>
            </a:r>
            <a:r>
              <a:rPr lang="sk-SK" dirty="0" err="1">
                <a:latin typeface="+mj-lt"/>
              </a:rPr>
              <a:t>Erich</a:t>
            </a:r>
            <a:r>
              <a:rPr lang="sk-SK" dirty="0">
                <a:latin typeface="+mj-lt"/>
              </a:rPr>
              <a:t> Mistrík, 2014. In: Minority v subsystéme kultúry : zborník z medzinárodnej vedeckej konferencie, Nitra 24.-25.10. 2013 / editor: Miroslav </a:t>
            </a:r>
            <a:r>
              <a:rPr lang="sk-SK" dirty="0" err="1">
                <a:latin typeface="+mj-lt"/>
              </a:rPr>
              <a:t>Ballay</a:t>
            </a:r>
            <a:r>
              <a:rPr lang="sk-SK" dirty="0">
                <a:latin typeface="+mj-lt"/>
              </a:rPr>
              <a:t>, Katarína </a:t>
            </a:r>
            <a:r>
              <a:rPr lang="sk-SK" dirty="0" err="1">
                <a:latin typeface="+mj-lt"/>
              </a:rPr>
              <a:t>Gabašová</a:t>
            </a:r>
            <a:r>
              <a:rPr lang="sk-SK" dirty="0">
                <a:latin typeface="+mj-lt"/>
              </a:rPr>
              <a:t>, Veronika </a:t>
            </a:r>
            <a:r>
              <a:rPr lang="sk-SK" dirty="0" err="1">
                <a:latin typeface="+mj-lt"/>
              </a:rPr>
              <a:t>Kudlačáková</a:t>
            </a:r>
            <a:r>
              <a:rPr lang="sk-SK" dirty="0">
                <a:latin typeface="+mj-lt"/>
              </a:rPr>
              <a:t> ; editori Miroslav </a:t>
            </a:r>
            <a:r>
              <a:rPr lang="sk-SK" dirty="0" err="1">
                <a:latin typeface="+mj-lt"/>
              </a:rPr>
              <a:t>Ballay</a:t>
            </a:r>
            <a:r>
              <a:rPr lang="sk-SK" dirty="0">
                <a:latin typeface="+mj-lt"/>
              </a:rPr>
              <a:t>, Katarína </a:t>
            </a:r>
            <a:r>
              <a:rPr lang="sk-SK" dirty="0" err="1">
                <a:latin typeface="+mj-lt"/>
              </a:rPr>
              <a:t>Gabašová</a:t>
            </a:r>
            <a:r>
              <a:rPr lang="sk-SK" dirty="0">
                <a:latin typeface="+mj-lt"/>
              </a:rPr>
              <a:t>, Veronika </a:t>
            </a:r>
            <a:r>
              <a:rPr lang="sk-SK" dirty="0" err="1">
                <a:latin typeface="+mj-lt"/>
              </a:rPr>
              <a:t>Kudlačáková</a:t>
            </a:r>
            <a:r>
              <a:rPr lang="sk-SK" dirty="0">
                <a:latin typeface="+mj-lt"/>
              </a:rPr>
              <a:t>. - 1. vyd. - Nitra : UKF, 2014. - ISBN 978-80-558-0516-0, S. 143-151.</a:t>
            </a:r>
          </a:p>
          <a:p>
            <a:endParaRPr lang="sk-SK" dirty="0">
              <a:latin typeface="+mj-lt"/>
            </a:endParaRPr>
          </a:p>
          <a:p>
            <a:pPr marL="158750" indent="0">
              <a:buNone/>
            </a:pPr>
            <a:r>
              <a:rPr lang="sk-SK" dirty="0">
                <a:latin typeface="+mj-lt"/>
              </a:rPr>
              <a:t>3) program SNG Umenie a náboženstvo:</a:t>
            </a:r>
          </a:p>
          <a:p>
            <a:r>
              <a:rPr lang="sk-SK" u="sng" dirty="0">
                <a:latin typeface="+mj-lt"/>
                <a:hlinkClick r:id="rId5"/>
              </a:rPr>
              <a:t>https://www.webumenia.sk/clanok/vytvarna-rozcvicka-umenie-nabozenstvo</a:t>
            </a:r>
            <a:endParaRPr lang="sk-SK" dirty="0">
              <a:latin typeface="+mj-lt"/>
            </a:endParaRPr>
          </a:p>
          <a:p>
            <a:endParaRPr lang="sk-S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4224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1"/>
          <p:cNvSpPr txBox="1">
            <a:spLocks noGrp="1"/>
          </p:cNvSpPr>
          <p:nvPr>
            <p:ph type="ctrTitle"/>
          </p:nvPr>
        </p:nvSpPr>
        <p:spPr>
          <a:xfrm>
            <a:off x="683568" y="1995686"/>
            <a:ext cx="7068900" cy="9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 dirty="0">
                <a:latin typeface="+mj-lt"/>
              </a:rPr>
              <a:t>Ďakujem za pozornosť</a:t>
            </a:r>
            <a:br>
              <a:rPr lang="sk-SK" sz="2400" dirty="0">
                <a:latin typeface="+mj-lt"/>
              </a:rPr>
            </a:br>
            <a:br>
              <a:rPr lang="sk-SK" sz="2400" dirty="0">
                <a:latin typeface="+mj-lt"/>
              </a:rPr>
            </a:br>
            <a:r>
              <a:rPr lang="sk-SK" sz="1100" dirty="0" err="1">
                <a:latin typeface="+mj-lt"/>
                <a:hlinkClick r:id="rId3"/>
              </a:rPr>
              <a:t>kjakubovska@ukf.sk</a:t>
            </a:r>
            <a:br>
              <a:rPr lang="sk-SK" sz="1100" dirty="0">
                <a:latin typeface="+mj-lt"/>
              </a:rPr>
            </a:br>
            <a:endParaRPr sz="11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color Project Proposal by Slidesgo">
  <a:themeElements>
    <a:clrScheme name="Simple Light">
      <a:dk1>
        <a:srgbClr val="3E4747"/>
      </a:dk1>
      <a:lt1>
        <a:srgbClr val="EFEFEF"/>
      </a:lt1>
      <a:dk2>
        <a:srgbClr val="5B3554"/>
      </a:dk2>
      <a:lt2>
        <a:srgbClr val="E9C280"/>
      </a:lt2>
      <a:accent1>
        <a:srgbClr val="C27023"/>
      </a:accent1>
      <a:accent2>
        <a:srgbClr val="AC91CA"/>
      </a:accent2>
      <a:accent3>
        <a:srgbClr val="7F59AD"/>
      </a:accent3>
      <a:accent4>
        <a:srgbClr val="657B79"/>
      </a:accent4>
      <a:accent5>
        <a:srgbClr val="B7B7B7"/>
      </a:accent5>
      <a:accent6>
        <a:srgbClr val="FFFFFF"/>
      </a:accent6>
      <a:hlink>
        <a:srgbClr val="3E47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9793</TotalTime>
  <Words>2155</Words>
  <Application>Microsoft Office PowerPoint</Application>
  <PresentationFormat>Prezentácia na obrazovke (16:9)</PresentationFormat>
  <Paragraphs>213</Paragraphs>
  <Slides>35</Slides>
  <Notes>14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35</vt:i4>
      </vt:variant>
    </vt:vector>
  </HeadingPairs>
  <TitlesOfParts>
    <vt:vector size="42" baseType="lpstr">
      <vt:lpstr>Arial</vt:lpstr>
      <vt:lpstr>Roboto</vt:lpstr>
      <vt:lpstr>Lexend Tera</vt:lpstr>
      <vt:lpstr>Bell MT</vt:lpstr>
      <vt:lpstr>Wingdings</vt:lpstr>
      <vt:lpstr>Fira Sans Extra Condensed Medium</vt:lpstr>
      <vt:lpstr>Watercolor Project Proposal by Slidesgo</vt:lpstr>
      <vt:lpstr>Kultúrna pedagogika a kultúrna identita kapitolky z kultúry 4</vt:lpstr>
      <vt:lpstr>Prezentácia programu PowerPoint</vt:lpstr>
      <vt:lpstr>Prezentácia programu PowerPoint</vt:lpstr>
      <vt:lpstr>Prezentácia programu PowerPoint</vt:lpstr>
      <vt:lpstr>Kultúra – identita  </vt:lpstr>
      <vt:lpstr>Spôsoby chápania kultúrnej pedagogiky</vt:lpstr>
      <vt:lpstr>Spôsoby chápania kultúrnej pedagogiky</vt:lpstr>
      <vt:lpstr>Spôsoby chápania kultúrnej pedagogiky</vt:lpstr>
      <vt:lpstr>Vymedzenie vzťahu medzi kultúrnou pedagogikou a identitou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Referenčná mriežka čo všetko ma definuje?</vt:lpstr>
      <vt:lpstr>Prezentácia programu PowerPoint</vt:lpstr>
      <vt:lpstr>Vlastnosti efektívnych kultúrno-pedagogických programov</vt:lpstr>
      <vt:lpstr>Prezentácia programu PowerPoint</vt:lpstr>
      <vt:lpstr>Prezentácia programu PowerPoint</vt:lpstr>
      <vt:lpstr>Prezentácia programu PowerPoint</vt:lpstr>
      <vt:lpstr>Prezentácia programu PowerPoint</vt:lpstr>
      <vt:lpstr>Schéma pre tvorbu kultúrno-pedagogického programu</vt:lpstr>
      <vt:lpstr>Prípadové štúdie</vt:lpstr>
      <vt:lpstr>Prezentácia programu PowerPoint</vt:lpstr>
      <vt:lpstr>Kozácka pedagogika a jej revitalizácia</vt:lpstr>
      <vt:lpstr>Prezentácia programu PowerPoint</vt:lpstr>
      <vt:lpstr>Prezentácia programu PowerPoint</vt:lpstr>
      <vt:lpstr>Prezentácia programu PowerPoint</vt:lpstr>
      <vt:lpstr>Referencie a odporúčaná literatúra</vt:lpstr>
      <vt:lpstr>Prezentácia programu PowerPoint</vt:lpstr>
      <vt:lpstr>Ďakujem za pozornosť  kjakubovska@ukf.sk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WATERCOLOR PROJECT PROPOSAL</dc:title>
  <dc:creator>user</dc:creator>
  <cp:lastModifiedBy>Svetlana Anna</cp:lastModifiedBy>
  <cp:revision>65</cp:revision>
  <dcterms:modified xsi:type="dcterms:W3CDTF">2021-12-23T13:29:34Z</dcterms:modified>
</cp:coreProperties>
</file>