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1pPr>
    <a:lvl2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2pPr>
    <a:lvl3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3pPr>
    <a:lvl4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4pPr>
    <a:lvl5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5pPr>
    <a:lvl6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6pPr>
    <a:lvl7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7pPr>
    <a:lvl8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8pPr>
    <a:lvl9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Helvetica Neue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D39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254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38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78A8F">
              <a:alpha val="7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269025"/>
              <a:satOff val="1984"/>
              <a:lumOff val="-30912"/>
              <a:alpha val="9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269025"/>
              <a:satOff val="1984"/>
              <a:lumOff val="-30912"/>
              <a:alpha val="90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BF8A">
              <a:alpha val="3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2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8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3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6F6F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6F6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2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254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254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D39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254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6"/>
  </p:normalViewPr>
  <p:slideViewPr>
    <p:cSldViewPr snapToGrid="0" snapToObjects="1">
      <p:cViewPr varScale="1">
        <p:scale>
          <a:sx n="65" d="100"/>
          <a:sy n="65" d="100"/>
        </p:scale>
        <p:origin x="168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dpis a 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12" name="Text úrovne 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1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šír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ázok"/>
          <p:cNvSpPr>
            <a:spLocks noGrp="1"/>
          </p:cNvSpPr>
          <p:nvPr>
            <p:ph type="pic" sz="half" idx="13"/>
          </p:nvPr>
        </p:nvSpPr>
        <p:spPr>
          <a:xfrm>
            <a:off x="3479735" y="1447815"/>
            <a:ext cx="6586036" cy="43816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1778000" y="6019800"/>
            <a:ext cx="10464800" cy="2019300"/>
          </a:xfrm>
          <a:prstGeom prst="rect">
            <a:avLst/>
          </a:prstGeom>
        </p:spPr>
        <p:txBody>
          <a:bodyPr anchor="ctr"/>
          <a:lstStyle/>
          <a:p>
            <a:r>
              <a:t>Text názvu</a:t>
            </a:r>
          </a:p>
        </p:txBody>
      </p:sp>
      <p:sp>
        <p:nvSpPr>
          <p:cNvPr id="22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861300"/>
            <a:ext cx="10464800" cy="1473200"/>
          </a:xfrm>
          <a:prstGeom prst="rect">
            <a:avLst/>
          </a:prstGeom>
        </p:spPr>
        <p:txBody>
          <a:bodyPr/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2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s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názvu"/>
          <p:cNvSpPr txBox="1">
            <a:spLocks noGrp="1"/>
          </p:cNvSpPr>
          <p:nvPr>
            <p:ph type="title"/>
          </p:nvPr>
        </p:nvSpPr>
        <p:spPr>
          <a:xfrm>
            <a:off x="2222500" y="3581400"/>
            <a:ext cx="95758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3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ázok"/>
          <p:cNvSpPr>
            <a:spLocks noGrp="1"/>
          </p:cNvSpPr>
          <p:nvPr>
            <p:ph type="pic" idx="13"/>
          </p:nvPr>
        </p:nvSpPr>
        <p:spPr>
          <a:xfrm>
            <a:off x="3345870" y="1602511"/>
            <a:ext cx="9136858" cy="607867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ext názvu"/>
          <p:cNvSpPr txBox="1">
            <a:spLocks noGrp="1"/>
          </p:cNvSpPr>
          <p:nvPr>
            <p:ph type="title"/>
          </p:nvPr>
        </p:nvSpPr>
        <p:spPr>
          <a:xfrm>
            <a:off x="1104900" y="1993900"/>
            <a:ext cx="6299200" cy="3124200"/>
          </a:xfrm>
          <a:prstGeom prst="rect">
            <a:avLst/>
          </a:prstGeom>
        </p:spPr>
        <p:txBody>
          <a:bodyPr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40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104900" y="5257800"/>
            <a:ext cx="6299200" cy="28448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hor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názvu"/>
          <p:cNvSpPr txBox="1">
            <a:spLocks noGrp="1"/>
          </p:cNvSpPr>
          <p:nvPr>
            <p:ph type="title"/>
          </p:nvPr>
        </p:nvSpPr>
        <p:spPr>
          <a:xfrm>
            <a:off x="2044700" y="152400"/>
            <a:ext cx="95758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49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vnútri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názvu"/>
          <p:cNvSpPr txBox="1">
            <a:spLocks noGrp="1"/>
          </p:cNvSpPr>
          <p:nvPr>
            <p:ph type="title"/>
          </p:nvPr>
        </p:nvSpPr>
        <p:spPr>
          <a:xfrm>
            <a:off x="2044700" y="3581400"/>
            <a:ext cx="95758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57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a odrážk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názvu"/>
          <p:cNvSpPr txBox="1">
            <a:spLocks noGrp="1"/>
          </p:cNvSpPr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65" name="Text úrovne 1…"/>
          <p:cNvSpPr txBox="1">
            <a:spLocks noGrp="1"/>
          </p:cNvSpPr>
          <p:nvPr>
            <p:ph type="body" idx="1"/>
          </p:nvPr>
        </p:nvSpPr>
        <p:spPr>
          <a:xfrm>
            <a:off x="1968500" y="2743200"/>
            <a:ext cx="9753600" cy="5842000"/>
          </a:xfrm>
          <a:prstGeom prst="rect">
            <a:avLst/>
          </a:prstGeom>
        </p:spPr>
        <p:txBody>
          <a:bodyPr anchor="ctr"/>
          <a:lstStyle>
            <a:lvl1pPr marL="5461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1pPr>
            <a:lvl2pPr marL="10922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2pPr>
            <a:lvl3pPr marL="16383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3pPr>
            <a:lvl4pPr marL="21844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4pPr>
            <a:lvl5pPr marL="27305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5pPr>
          </a:lstStyle>
          <a:p>
            <a:pPr>
              <a:defRPr>
                <a:effectLst/>
              </a:defRPr>
            </a:pPr>
            <a:r>
              <a:t>Text úrovne 1</a:t>
            </a:r>
          </a:p>
          <a:p>
            <a:pPr lvl="1">
              <a:defRPr>
                <a:effectLst/>
              </a:defRPr>
            </a:pPr>
            <a:r>
              <a:t>Text úrovne 2</a:t>
            </a:r>
          </a:p>
          <a:p>
            <a:pPr lvl="2">
              <a:defRPr>
                <a:effectLst/>
              </a:defRPr>
            </a:pPr>
            <a:r>
              <a:t>Text úrovne 3</a:t>
            </a:r>
          </a:p>
          <a:p>
            <a:pPr lvl="3">
              <a:defRPr>
                <a:effectLst/>
              </a:defRPr>
            </a:pPr>
            <a:r>
              <a:t>Text úrovne 4</a:t>
            </a:r>
          </a:p>
          <a:p>
            <a:pPr lvl="4">
              <a:defRPr>
                <a:effectLst/>
              </a:defRPr>
            </a:pPr>
            <a:r>
              <a:t>Text úrovne 5</a:t>
            </a:r>
          </a:p>
        </p:txBody>
      </p:sp>
      <p:sp>
        <p:nvSpPr>
          <p:cNvPr id="6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, odrážky a fotk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brázok"/>
          <p:cNvSpPr>
            <a:spLocks noGrp="1"/>
          </p:cNvSpPr>
          <p:nvPr>
            <p:ph type="pic" sz="half" idx="13"/>
          </p:nvPr>
        </p:nvSpPr>
        <p:spPr>
          <a:xfrm>
            <a:off x="3438142" y="2844292"/>
            <a:ext cx="8437767" cy="561358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4" name="Text názvu"/>
          <p:cNvSpPr txBox="1">
            <a:spLocks noGrp="1"/>
          </p:cNvSpPr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75" name="Text úrovne 1…"/>
          <p:cNvSpPr txBox="1">
            <a:spLocks noGrp="1"/>
          </p:cNvSpPr>
          <p:nvPr>
            <p:ph type="body" sz="half" idx="1"/>
          </p:nvPr>
        </p:nvSpPr>
        <p:spPr>
          <a:xfrm>
            <a:off x="1968500" y="2743200"/>
            <a:ext cx="4876800" cy="5842000"/>
          </a:xfrm>
          <a:prstGeom prst="rect">
            <a:avLst/>
          </a:prstGeom>
        </p:spPr>
        <p:txBody>
          <a:bodyPr anchor="ctr"/>
          <a:lstStyle>
            <a:lvl1pPr marL="4064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1pPr>
            <a:lvl2pPr marL="8128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2pPr>
            <a:lvl3pPr marL="12192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3pPr>
            <a:lvl4pPr marL="16256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4pPr>
            <a:lvl5pPr marL="20320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5pPr>
          </a:lstStyle>
          <a:p>
            <a:pPr>
              <a:defRPr>
                <a:effectLst/>
              </a:defRPr>
            </a:pPr>
            <a:r>
              <a:t>Text úrovne 1</a:t>
            </a:r>
          </a:p>
          <a:p>
            <a:pPr lvl="1">
              <a:defRPr>
                <a:effectLst/>
              </a:defRPr>
            </a:pPr>
            <a:r>
              <a:t>Text úrovne 2</a:t>
            </a:r>
          </a:p>
          <a:p>
            <a:pPr lvl="2">
              <a:defRPr>
                <a:effectLst/>
              </a:defRPr>
            </a:pPr>
            <a:r>
              <a:t>Text úrovne 3</a:t>
            </a:r>
          </a:p>
          <a:p>
            <a:pPr lvl="3">
              <a:defRPr>
                <a:effectLst/>
              </a:defRPr>
            </a:pPr>
            <a:r>
              <a:t>Text úrovne 4</a:t>
            </a:r>
          </a:p>
          <a:p>
            <a:pPr lvl="4">
              <a:defRPr>
                <a:effectLst/>
              </a:defRPr>
            </a:pPr>
            <a:r>
              <a:t>Text úrovne 5</a:t>
            </a:r>
          </a:p>
        </p:txBody>
      </p:sp>
      <p:sp>
        <p:nvSpPr>
          <p:cNvPr id="7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zvislá fotk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rázok"/>
          <p:cNvSpPr>
            <a:spLocks noGrp="1"/>
          </p:cNvSpPr>
          <p:nvPr>
            <p:ph type="pic" sz="half" idx="13"/>
          </p:nvPr>
        </p:nvSpPr>
        <p:spPr>
          <a:xfrm>
            <a:off x="3972411" y="2181892"/>
            <a:ext cx="8115301" cy="539904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Text názvu"/>
          <p:cNvSpPr txBox="1">
            <a:spLocks noGrp="1"/>
          </p:cNvSpPr>
          <p:nvPr>
            <p:ph type="title"/>
          </p:nvPr>
        </p:nvSpPr>
        <p:spPr>
          <a:xfrm>
            <a:off x="1104900" y="1993900"/>
            <a:ext cx="6299200" cy="3124200"/>
          </a:xfrm>
          <a:prstGeom prst="rect">
            <a:avLst/>
          </a:prstGeom>
        </p:spPr>
        <p:txBody>
          <a:bodyPr/>
          <a:lstStyle>
            <a:lvl1pPr>
              <a:defRPr sz="6800"/>
            </a:lvl1pPr>
          </a:lstStyle>
          <a:p>
            <a:r>
              <a:t>Text názvu</a:t>
            </a:r>
          </a:p>
        </p:txBody>
      </p:sp>
      <p:sp>
        <p:nvSpPr>
          <p:cNvPr id="85" name="Text úrovne 1…"/>
          <p:cNvSpPr txBox="1">
            <a:spLocks noGrp="1"/>
          </p:cNvSpPr>
          <p:nvPr>
            <p:ph type="body" sz="quarter" idx="1"/>
          </p:nvPr>
        </p:nvSpPr>
        <p:spPr>
          <a:xfrm>
            <a:off x="1104900" y="5257800"/>
            <a:ext cx="6299200" cy="28575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86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úrovne 1…"/>
          <p:cNvSpPr txBox="1">
            <a:spLocks noGrp="1"/>
          </p:cNvSpPr>
          <p:nvPr>
            <p:ph type="body" idx="1"/>
          </p:nvPr>
        </p:nvSpPr>
        <p:spPr>
          <a:xfrm>
            <a:off x="1955800" y="1663700"/>
            <a:ext cx="9753600" cy="6413500"/>
          </a:xfrm>
          <a:prstGeom prst="rect">
            <a:avLst/>
          </a:prstGeom>
        </p:spPr>
        <p:txBody>
          <a:bodyPr anchor="ctr"/>
          <a:lstStyle>
            <a:lvl1pPr marL="5461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1pPr>
            <a:lvl2pPr marL="10922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2pPr>
            <a:lvl3pPr marL="16383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3pPr>
            <a:lvl4pPr marL="21844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4pPr>
            <a:lvl5pPr marL="27305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5pPr>
          </a:lstStyle>
          <a:p>
            <a:pPr>
              <a:defRPr>
                <a:effectLst/>
              </a:defRPr>
            </a:pPr>
            <a:r>
              <a:t>Text úrovne 1</a:t>
            </a:r>
          </a:p>
          <a:p>
            <a:pPr lvl="1">
              <a:defRPr>
                <a:effectLst/>
              </a:defRPr>
            </a:pPr>
            <a:r>
              <a:t>Text úrovne 2</a:t>
            </a:r>
          </a:p>
          <a:p>
            <a:pPr lvl="2">
              <a:defRPr>
                <a:effectLst/>
              </a:defRPr>
            </a:pPr>
            <a:r>
              <a:t>Text úrovne 3</a:t>
            </a:r>
          </a:p>
          <a:p>
            <a:pPr lvl="3">
              <a:defRPr>
                <a:effectLst/>
              </a:defRPr>
            </a:pPr>
            <a:r>
              <a:t>Text úrovne 4</a:t>
            </a:r>
          </a:p>
          <a:p>
            <a:pPr lvl="4">
              <a:defRPr>
                <a:effectLst/>
              </a:defRPr>
            </a:pPr>
            <a:r>
              <a:t>Text úrovne 5</a:t>
            </a:r>
          </a:p>
        </p:txBody>
      </p:sp>
      <p:sp>
        <p:nvSpPr>
          <p:cNvPr id="94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 – 3 na výšku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rázok"/>
          <p:cNvSpPr>
            <a:spLocks noGrp="1"/>
          </p:cNvSpPr>
          <p:nvPr>
            <p:ph type="pic" idx="13"/>
          </p:nvPr>
        </p:nvSpPr>
        <p:spPr>
          <a:xfrm>
            <a:off x="-5219700" y="762000"/>
            <a:ext cx="12370293" cy="822985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2" name="Obrázok"/>
          <p:cNvSpPr>
            <a:spLocks noGrp="1"/>
          </p:cNvSpPr>
          <p:nvPr>
            <p:ph type="pic" sz="quarter" idx="14"/>
          </p:nvPr>
        </p:nvSpPr>
        <p:spPr>
          <a:xfrm>
            <a:off x="7505700" y="749300"/>
            <a:ext cx="4764559" cy="317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Obrázok"/>
          <p:cNvSpPr>
            <a:spLocks noGrp="1"/>
          </p:cNvSpPr>
          <p:nvPr>
            <p:ph type="pic" sz="half" idx="15"/>
          </p:nvPr>
        </p:nvSpPr>
        <p:spPr>
          <a:xfrm>
            <a:off x="6830042" y="4305908"/>
            <a:ext cx="6117768" cy="497787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4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ci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anko Hraško"/>
          <p:cNvSpPr txBox="1">
            <a:spLocks noGrp="1"/>
          </p:cNvSpPr>
          <p:nvPr>
            <p:ph type="body" sz="quarter" idx="13"/>
          </p:nvPr>
        </p:nvSpPr>
        <p:spPr>
          <a:xfrm>
            <a:off x="1625600" y="6362700"/>
            <a:ext cx="10464800" cy="533400"/>
          </a:xfrm>
          <a:prstGeom prst="rect">
            <a:avLst/>
          </a:prstGeom>
        </p:spPr>
        <p:txBody>
          <a:bodyPr anchor="ctr">
            <a:spAutoFit/>
          </a:bodyPr>
          <a:lstStyle>
            <a:lvl1pPr defTabSz="584200">
              <a:defRPr sz="2800"/>
            </a:lvl1pPr>
          </a:lstStyle>
          <a:p>
            <a:pPr>
              <a:defRPr>
                <a:effectLst/>
              </a:defRPr>
            </a:pPr>
            <a:r>
              <a:t>–Janko Hraško</a:t>
            </a:r>
          </a:p>
        </p:txBody>
      </p:sp>
      <p:sp>
        <p:nvSpPr>
          <p:cNvPr id="112" name="„Sem zadajte citáciu.“"/>
          <p:cNvSpPr txBox="1">
            <a:spLocks noGrp="1"/>
          </p:cNvSpPr>
          <p:nvPr>
            <p:ph type="body" sz="quarter" idx="14"/>
          </p:nvPr>
        </p:nvSpPr>
        <p:spPr>
          <a:xfrm>
            <a:off x="1625600" y="4254500"/>
            <a:ext cx="10464800" cy="711200"/>
          </a:xfrm>
          <a:prstGeom prst="rect">
            <a:avLst/>
          </a:prstGeom>
        </p:spPr>
        <p:txBody>
          <a:bodyPr anchor="ctr">
            <a:spAutoFit/>
          </a:bodyPr>
          <a:lstStyle>
            <a:lvl1pPr defTabSz="584200">
              <a:spcBef>
                <a:spcPts val="2400"/>
              </a:spcBef>
              <a:defRPr sz="4000"/>
            </a:lvl1pPr>
          </a:lstStyle>
          <a:p>
            <a:pPr>
              <a:defRPr>
                <a:effectLst/>
              </a:defRPr>
            </a:pPr>
            <a:r>
              <a:t>„Sem zadajte citáciu.“</a:t>
            </a:r>
          </a:p>
        </p:txBody>
      </p:sp>
      <p:sp>
        <p:nvSpPr>
          <p:cNvPr id="113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Obrázok"/>
          <p:cNvSpPr>
            <a:spLocks noGrp="1"/>
          </p:cNvSpPr>
          <p:nvPr>
            <p:ph type="pic" idx="13"/>
          </p:nvPr>
        </p:nvSpPr>
        <p:spPr>
          <a:xfrm>
            <a:off x="-1295400" y="0"/>
            <a:ext cx="14660628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Číslo snímky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1778000" y="1765300"/>
            <a:ext cx="10464800" cy="312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e 1…"/>
          <p:cNvSpPr txBox="1">
            <a:spLocks noGrp="1"/>
          </p:cNvSpPr>
          <p:nvPr>
            <p:ph type="body" idx="1"/>
          </p:nvPr>
        </p:nvSpPr>
        <p:spPr>
          <a:xfrm>
            <a:off x="1778000" y="5029200"/>
            <a:ext cx="10464800" cy="154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 úrovne 1</a:t>
            </a:r>
          </a:p>
          <a:p>
            <a:pPr lvl="1"/>
            <a:r>
              <a:t>Text úrovne 2</a:t>
            </a:r>
          </a:p>
          <a:p>
            <a:pPr lvl="2"/>
            <a:r>
              <a:t>Text úrovne 3</a:t>
            </a:r>
          </a:p>
          <a:p>
            <a:pPr lvl="3"/>
            <a:r>
              <a:t>Text úrovne 4</a:t>
            </a:r>
          </a:p>
          <a:p>
            <a:pPr lvl="4"/>
            <a:r>
              <a:t>Text úrovne 5</a:t>
            </a:r>
          </a:p>
        </p:txBody>
      </p:sp>
      <p:sp>
        <p:nvSpPr>
          <p:cNvPr id="4" name="Číslo snímky"/>
          <p:cNvSpPr txBox="1">
            <a:spLocks noGrp="1"/>
          </p:cNvSpPr>
          <p:nvPr>
            <p:ph type="sldNum" sz="quarter" idx="2"/>
          </p:nvPr>
        </p:nvSpPr>
        <p:spPr>
          <a:xfrm>
            <a:off x="12153899" y="9167470"/>
            <a:ext cx="453239" cy="46106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r"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sz="94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 Medium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14.png"/><Relationship Id="rId7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21.jpe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4.png"/><Relationship Id="rId7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4.png"/><Relationship Id="rId7" Type="http://schemas.openxmlformats.org/officeDocument/2006/relationships/image" Target="../media/image47.png"/><Relationship Id="rId12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8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4.png"/><Relationship Id="rId7" Type="http://schemas.openxmlformats.org/officeDocument/2006/relationships/image" Target="../media/image6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4.png"/><Relationship Id="rId7" Type="http://schemas.openxmlformats.org/officeDocument/2006/relationships/image" Target="../media/image6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4.png"/><Relationship Id="rId7" Type="http://schemas.openxmlformats.org/officeDocument/2006/relationships/image" Target="../media/image7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Relationship Id="rId9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0.png"/><Relationship Id="rId7" Type="http://schemas.openxmlformats.org/officeDocument/2006/relationships/image" Target="../media/image8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spolu.jpeg"/>
          <p:cNvGrpSpPr/>
          <p:nvPr/>
        </p:nvGrpSpPr>
        <p:grpSpPr>
          <a:xfrm>
            <a:off x="1065178" y="515235"/>
            <a:ext cx="11467735" cy="8723130"/>
            <a:chOff x="0" y="0"/>
            <a:chExt cx="11467734" cy="7724981"/>
          </a:xfrm>
        </p:grpSpPr>
        <p:pic>
          <p:nvPicPr>
            <p:cNvPr id="138" name="spolu.jpeg" descr="spolu.jpeg"/>
            <p:cNvPicPr>
              <a:picLocks noChangeAspect="1"/>
            </p:cNvPicPr>
            <p:nvPr/>
          </p:nvPicPr>
          <p:blipFill>
            <a:blip r:embed="rId2">
              <a:alphaModFix amt="63195"/>
            </a:blip>
            <a:stretch>
              <a:fillRect/>
            </a:stretch>
          </p:blipFill>
          <p:spPr>
            <a:xfrm>
              <a:off x="152400" y="152400"/>
              <a:ext cx="11162935" cy="743288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7" name="spolu.jpeg" descr="spolu.jpeg"/>
            <p:cNvPicPr>
              <a:picLocks/>
            </p:cNvPicPr>
            <p:nvPr/>
          </p:nvPicPr>
          <p:blipFill>
            <a:blip r:embed="rId3">
              <a:alphaModFix amt="63195"/>
            </a:blip>
            <a:stretch>
              <a:fillRect/>
            </a:stretch>
          </p:blipFill>
          <p:spPr>
            <a:xfrm>
              <a:off x="0" y="0"/>
              <a:ext cx="11467735" cy="7724982"/>
            </a:xfrm>
            <a:prstGeom prst="rect">
              <a:avLst/>
            </a:prstGeom>
            <a:effectLst/>
          </p:spPr>
        </p:pic>
      </p:grpSp>
      <p:pic>
        <p:nvPicPr>
          <p:cNvPr id="140" name="zelenž klob£k2.png" descr="zelenž klob£k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9500" y="199517"/>
            <a:ext cx="1554291" cy="1927457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Spolu…"/>
          <p:cNvSpPr txBox="1"/>
          <p:nvPr/>
        </p:nvSpPr>
        <p:spPr>
          <a:xfrm>
            <a:off x="4078636" y="5657257"/>
            <a:ext cx="5862067" cy="265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 dirty="0" err="1"/>
              <a:t>S</a:t>
            </a:r>
            <a:r>
              <a:rPr sz="5100" dirty="0" err="1"/>
              <a:t>polu</a:t>
            </a:r>
            <a:r>
              <a:rPr sz="5100" dirty="0"/>
              <a:t> </a:t>
            </a:r>
          </a:p>
          <a:p>
            <a:pPr>
              <a:defRPr sz="80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 sz="5100" dirty="0" err="1"/>
              <a:t>vlastnou</a:t>
            </a:r>
            <a:r>
              <a:rPr sz="5100" dirty="0"/>
              <a:t> </a:t>
            </a:r>
            <a:r>
              <a:rPr sz="5100" dirty="0" err="1"/>
              <a:t>cestou</a:t>
            </a:r>
            <a:endParaRPr sz="5100" dirty="0"/>
          </a:p>
          <a:p>
            <a:pPr>
              <a:defRPr>
                <a:solidFill>
                  <a:srgbClr val="000000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rPr dirty="0" err="1"/>
              <a:t>osobné</a:t>
            </a:r>
            <a:r>
              <a:rPr dirty="0"/>
              <a:t> </a:t>
            </a:r>
            <a:r>
              <a:rPr dirty="0" err="1"/>
              <a:t>nastavenie</a:t>
            </a:r>
            <a:r>
              <a:rPr dirty="0"/>
              <a:t> v </a:t>
            </a:r>
            <a:r>
              <a:rPr dirty="0" err="1"/>
              <a:t>čase</a:t>
            </a:r>
            <a:r>
              <a:rPr dirty="0"/>
              <a:t> </a:t>
            </a:r>
            <a:r>
              <a:rPr dirty="0" err="1"/>
              <a:t>pandémie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together.png" descr="together.png"/>
          <p:cNvPicPr>
            <a:picLocks noChangeAspect="1"/>
          </p:cNvPicPr>
          <p:nvPr/>
        </p:nvPicPr>
        <p:blipFill>
          <a:blip r:embed="rId2">
            <a:alphaModFix amt="54528"/>
          </a:blip>
          <a:stretch>
            <a:fillRect/>
          </a:stretch>
        </p:blipFill>
        <p:spPr>
          <a:xfrm>
            <a:off x="9309910" y="2867032"/>
            <a:ext cx="2426181" cy="1614513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Rieka"/>
          <p:cNvSpPr/>
          <p:nvPr/>
        </p:nvSpPr>
        <p:spPr>
          <a:xfrm>
            <a:off x="3010691" y="2035946"/>
            <a:ext cx="7604282" cy="7592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7" h="21568" extrusionOk="0">
                <a:moveTo>
                  <a:pt x="9496" y="0"/>
                </a:moveTo>
                <a:cubicBezTo>
                  <a:pt x="9451" y="0"/>
                  <a:pt x="9440" y="80"/>
                  <a:pt x="9485" y="86"/>
                </a:cubicBezTo>
                <a:cubicBezTo>
                  <a:pt x="10244" y="237"/>
                  <a:pt x="13119" y="378"/>
                  <a:pt x="13758" y="1230"/>
                </a:cubicBezTo>
                <a:cubicBezTo>
                  <a:pt x="14311" y="1963"/>
                  <a:pt x="11009" y="2372"/>
                  <a:pt x="8344" y="3505"/>
                </a:cubicBezTo>
                <a:cubicBezTo>
                  <a:pt x="5499" y="4718"/>
                  <a:pt x="4439" y="6939"/>
                  <a:pt x="5504" y="8303"/>
                </a:cubicBezTo>
                <a:cubicBezTo>
                  <a:pt x="6570" y="9668"/>
                  <a:pt x="12015" y="11545"/>
                  <a:pt x="11075" y="13416"/>
                </a:cubicBezTo>
                <a:cubicBezTo>
                  <a:pt x="10135" y="15287"/>
                  <a:pt x="6566" y="15729"/>
                  <a:pt x="3434" y="17923"/>
                </a:cubicBezTo>
                <a:cubicBezTo>
                  <a:pt x="302" y="20118"/>
                  <a:pt x="0" y="21568"/>
                  <a:pt x="0" y="21568"/>
                </a:cubicBezTo>
                <a:lnTo>
                  <a:pt x="12371" y="21568"/>
                </a:lnTo>
                <a:cubicBezTo>
                  <a:pt x="13215" y="20851"/>
                  <a:pt x="14849" y="19670"/>
                  <a:pt x="16317" y="18651"/>
                </a:cubicBezTo>
                <a:cubicBezTo>
                  <a:pt x="18523" y="17120"/>
                  <a:pt x="21600" y="14381"/>
                  <a:pt x="19353" y="12014"/>
                </a:cubicBezTo>
                <a:cubicBezTo>
                  <a:pt x="16035" y="8531"/>
                  <a:pt x="10018" y="7796"/>
                  <a:pt x="10566" y="6152"/>
                </a:cubicBezTo>
                <a:cubicBezTo>
                  <a:pt x="11114" y="4507"/>
                  <a:pt x="17457" y="3457"/>
                  <a:pt x="16397" y="1365"/>
                </a:cubicBezTo>
                <a:cubicBezTo>
                  <a:pt x="15683" y="-32"/>
                  <a:pt x="11024" y="0"/>
                  <a:pt x="9496" y="0"/>
                </a:cubicBezTo>
                <a:close/>
                <a:moveTo>
                  <a:pt x="8475" y="987"/>
                </a:moveTo>
                <a:cubicBezTo>
                  <a:pt x="8394" y="987"/>
                  <a:pt x="8329" y="1056"/>
                  <a:pt x="8329" y="1142"/>
                </a:cubicBezTo>
                <a:cubicBezTo>
                  <a:pt x="8329" y="1228"/>
                  <a:pt x="8394" y="1299"/>
                  <a:pt x="8475" y="1299"/>
                </a:cubicBezTo>
                <a:lnTo>
                  <a:pt x="11653" y="1299"/>
                </a:lnTo>
                <a:cubicBezTo>
                  <a:pt x="11733" y="1299"/>
                  <a:pt x="11797" y="1228"/>
                  <a:pt x="11797" y="1142"/>
                </a:cubicBezTo>
                <a:cubicBezTo>
                  <a:pt x="11797" y="1056"/>
                  <a:pt x="11733" y="987"/>
                  <a:pt x="11653" y="987"/>
                </a:cubicBezTo>
                <a:lnTo>
                  <a:pt x="8475" y="987"/>
                </a:lnTo>
                <a:close/>
                <a:moveTo>
                  <a:pt x="7595" y="1708"/>
                </a:moveTo>
                <a:cubicBezTo>
                  <a:pt x="7515" y="1708"/>
                  <a:pt x="7449" y="1779"/>
                  <a:pt x="7449" y="1865"/>
                </a:cubicBezTo>
                <a:cubicBezTo>
                  <a:pt x="7449" y="1951"/>
                  <a:pt x="7515" y="2022"/>
                  <a:pt x="7595" y="2022"/>
                </a:cubicBezTo>
                <a:lnTo>
                  <a:pt x="10773" y="2022"/>
                </a:lnTo>
                <a:cubicBezTo>
                  <a:pt x="10853" y="2022"/>
                  <a:pt x="10917" y="1951"/>
                  <a:pt x="10917" y="1865"/>
                </a:cubicBezTo>
                <a:cubicBezTo>
                  <a:pt x="10917" y="1779"/>
                  <a:pt x="10853" y="1708"/>
                  <a:pt x="10773" y="1708"/>
                </a:cubicBezTo>
                <a:lnTo>
                  <a:pt x="7595" y="1708"/>
                </a:lnTo>
                <a:close/>
                <a:moveTo>
                  <a:pt x="13677" y="5105"/>
                </a:moveTo>
                <a:cubicBezTo>
                  <a:pt x="13572" y="5105"/>
                  <a:pt x="13481" y="5197"/>
                  <a:pt x="13481" y="5316"/>
                </a:cubicBezTo>
                <a:cubicBezTo>
                  <a:pt x="13481" y="5435"/>
                  <a:pt x="13567" y="5527"/>
                  <a:pt x="13677" y="5527"/>
                </a:cubicBezTo>
                <a:lnTo>
                  <a:pt x="17488" y="5527"/>
                </a:lnTo>
                <a:cubicBezTo>
                  <a:pt x="17599" y="5527"/>
                  <a:pt x="17685" y="5435"/>
                  <a:pt x="17685" y="5316"/>
                </a:cubicBezTo>
                <a:cubicBezTo>
                  <a:pt x="17685" y="5197"/>
                  <a:pt x="17599" y="5105"/>
                  <a:pt x="17488" y="5105"/>
                </a:cubicBezTo>
                <a:lnTo>
                  <a:pt x="13677" y="5105"/>
                </a:lnTo>
                <a:close/>
                <a:moveTo>
                  <a:pt x="12507" y="6103"/>
                </a:moveTo>
                <a:cubicBezTo>
                  <a:pt x="12397" y="6103"/>
                  <a:pt x="12311" y="6195"/>
                  <a:pt x="12311" y="6313"/>
                </a:cubicBezTo>
                <a:cubicBezTo>
                  <a:pt x="12311" y="6432"/>
                  <a:pt x="12397" y="6524"/>
                  <a:pt x="12507" y="6524"/>
                </a:cubicBezTo>
                <a:lnTo>
                  <a:pt x="16317" y="6524"/>
                </a:lnTo>
                <a:cubicBezTo>
                  <a:pt x="16422" y="6524"/>
                  <a:pt x="16513" y="6427"/>
                  <a:pt x="16513" y="6313"/>
                </a:cubicBezTo>
                <a:cubicBezTo>
                  <a:pt x="16513" y="6195"/>
                  <a:pt x="16427" y="6103"/>
                  <a:pt x="16317" y="6103"/>
                </a:cubicBezTo>
                <a:lnTo>
                  <a:pt x="12507" y="6103"/>
                </a:lnTo>
                <a:close/>
                <a:moveTo>
                  <a:pt x="13657" y="7095"/>
                </a:moveTo>
                <a:cubicBezTo>
                  <a:pt x="13546" y="7095"/>
                  <a:pt x="13462" y="7187"/>
                  <a:pt x="13462" y="7306"/>
                </a:cubicBezTo>
                <a:cubicBezTo>
                  <a:pt x="13462" y="7425"/>
                  <a:pt x="13546" y="7517"/>
                  <a:pt x="13657" y="7517"/>
                </a:cubicBezTo>
                <a:lnTo>
                  <a:pt x="17468" y="7517"/>
                </a:lnTo>
                <a:cubicBezTo>
                  <a:pt x="17579" y="7517"/>
                  <a:pt x="17664" y="7425"/>
                  <a:pt x="17664" y="7306"/>
                </a:cubicBezTo>
                <a:cubicBezTo>
                  <a:pt x="17664" y="7187"/>
                  <a:pt x="17579" y="7095"/>
                  <a:pt x="17468" y="7095"/>
                </a:cubicBezTo>
                <a:lnTo>
                  <a:pt x="13657" y="7095"/>
                </a:lnTo>
                <a:close/>
                <a:moveTo>
                  <a:pt x="3786" y="11502"/>
                </a:moveTo>
                <a:cubicBezTo>
                  <a:pt x="3650" y="11502"/>
                  <a:pt x="3539" y="11619"/>
                  <a:pt x="3539" y="11765"/>
                </a:cubicBezTo>
                <a:cubicBezTo>
                  <a:pt x="3539" y="11910"/>
                  <a:pt x="3650" y="12029"/>
                  <a:pt x="3786" y="12029"/>
                </a:cubicBezTo>
                <a:lnTo>
                  <a:pt x="7595" y="12029"/>
                </a:lnTo>
                <a:cubicBezTo>
                  <a:pt x="7731" y="12029"/>
                  <a:pt x="7842" y="11910"/>
                  <a:pt x="7842" y="11765"/>
                </a:cubicBezTo>
                <a:cubicBezTo>
                  <a:pt x="7842" y="11619"/>
                  <a:pt x="7731" y="11502"/>
                  <a:pt x="7595" y="11502"/>
                </a:cubicBezTo>
                <a:lnTo>
                  <a:pt x="3786" y="11502"/>
                </a:lnTo>
                <a:close/>
                <a:moveTo>
                  <a:pt x="5193" y="12796"/>
                </a:moveTo>
                <a:cubicBezTo>
                  <a:pt x="5058" y="12796"/>
                  <a:pt x="4947" y="12913"/>
                  <a:pt x="4947" y="13059"/>
                </a:cubicBezTo>
                <a:cubicBezTo>
                  <a:pt x="4947" y="13204"/>
                  <a:pt x="5058" y="13323"/>
                  <a:pt x="5193" y="13323"/>
                </a:cubicBezTo>
                <a:lnTo>
                  <a:pt x="9003" y="13323"/>
                </a:lnTo>
                <a:cubicBezTo>
                  <a:pt x="9138" y="13323"/>
                  <a:pt x="9249" y="13204"/>
                  <a:pt x="9249" y="13059"/>
                </a:cubicBezTo>
                <a:cubicBezTo>
                  <a:pt x="9249" y="12913"/>
                  <a:pt x="9138" y="12796"/>
                  <a:pt x="9003" y="12796"/>
                </a:cubicBezTo>
                <a:lnTo>
                  <a:pt x="5193" y="12796"/>
                </a:lnTo>
                <a:close/>
                <a:moveTo>
                  <a:pt x="3871" y="14090"/>
                </a:moveTo>
                <a:cubicBezTo>
                  <a:pt x="3735" y="14090"/>
                  <a:pt x="3624" y="14207"/>
                  <a:pt x="3624" y="14353"/>
                </a:cubicBezTo>
                <a:cubicBezTo>
                  <a:pt x="3624" y="14498"/>
                  <a:pt x="3735" y="14617"/>
                  <a:pt x="3871" y="14617"/>
                </a:cubicBezTo>
                <a:lnTo>
                  <a:pt x="7682" y="14617"/>
                </a:lnTo>
                <a:cubicBezTo>
                  <a:pt x="7817" y="14617"/>
                  <a:pt x="7927" y="14498"/>
                  <a:pt x="7927" y="14353"/>
                </a:cubicBezTo>
                <a:cubicBezTo>
                  <a:pt x="7927" y="14207"/>
                  <a:pt x="7817" y="14090"/>
                  <a:pt x="7682" y="14090"/>
                </a:cubicBezTo>
                <a:lnTo>
                  <a:pt x="3871" y="1409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5" name="Skôr ako sa vydáme na spoločnú cestu"/>
          <p:cNvSpPr txBox="1">
            <a:spLocks noGrp="1"/>
          </p:cNvSpPr>
          <p:nvPr>
            <p:ph type="title"/>
          </p:nvPr>
        </p:nvSpPr>
        <p:spPr>
          <a:xfrm>
            <a:off x="1259524" y="609447"/>
            <a:ext cx="7034455" cy="1256002"/>
          </a:xfrm>
          <a:prstGeom prst="rect">
            <a:avLst/>
          </a:prstGeom>
        </p:spPr>
        <p:txBody>
          <a:bodyPr anchor="b"/>
          <a:lstStyle>
            <a:lvl1pPr algn="l" defTabSz="379475">
              <a:tabLst>
                <a:tab pos="1231900" algn="l"/>
              </a:tabLst>
              <a:defRPr sz="5644">
                <a:effectLst>
                  <a:outerShdw blurRad="21082" dist="21082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Skôr ako sa vydáme na spoločnú cestu</a:t>
            </a:r>
          </a:p>
        </p:txBody>
      </p:sp>
      <p:pic>
        <p:nvPicPr>
          <p:cNvPr id="146" name="zelenž klob£k2.png" descr="zelenž klob£k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739" y="498580"/>
            <a:ext cx="1191638" cy="1477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Obdĺžnik" descr="Obdĺžnik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92405" y="383166"/>
            <a:ext cx="11582165" cy="1708563"/>
          </a:xfrm>
          <a:prstGeom prst="rect">
            <a:avLst/>
          </a:prstGeom>
        </p:spPr>
      </p:pic>
      <p:sp>
        <p:nvSpPr>
          <p:cNvPr id="149" name="Ďakujem"/>
          <p:cNvSpPr txBox="1"/>
          <p:nvPr/>
        </p:nvSpPr>
        <p:spPr>
          <a:xfrm>
            <a:off x="1826461" y="3704240"/>
            <a:ext cx="3291269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800">
                <a:solidFill>
                  <a:schemeClr val="accent2">
                    <a:hueOff val="-211702"/>
                    <a:satOff val="1205"/>
                    <a:lumOff val="-12352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Ďakujem</a:t>
            </a:r>
          </a:p>
        </p:txBody>
      </p:sp>
      <p:sp>
        <p:nvSpPr>
          <p:cNvPr id="150" name="Chcem s vami zdieľať…"/>
          <p:cNvSpPr txBox="1"/>
          <p:nvPr/>
        </p:nvSpPr>
        <p:spPr>
          <a:xfrm>
            <a:off x="7948948" y="6944614"/>
            <a:ext cx="4543705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5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Chcem s vami zdieľať…</a:t>
            </a:r>
          </a:p>
        </p:txBody>
      </p:sp>
      <p:sp>
        <p:nvSpPr>
          <p:cNvPr id="151" name="v online prostredí spolu 120 min"/>
          <p:cNvSpPr txBox="1"/>
          <p:nvPr/>
        </p:nvSpPr>
        <p:spPr>
          <a:xfrm>
            <a:off x="3999486" y="8897569"/>
            <a:ext cx="351057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r>
              <a:rPr dirty="0" err="1"/>
              <a:t>spolu</a:t>
            </a:r>
            <a:r>
              <a:rPr dirty="0"/>
              <a:t> 120 min</a:t>
            </a:r>
            <a:r>
              <a:rPr lang="sk-SK" dirty="0"/>
              <a:t> v online prostredí</a:t>
            </a:r>
            <a:endParaRPr dirty="0"/>
          </a:p>
        </p:txBody>
      </p:sp>
      <p:sp>
        <p:nvSpPr>
          <p:cNvPr id="152" name="o  vzájomnej spolupráci…"/>
          <p:cNvSpPr txBox="1"/>
          <p:nvPr/>
        </p:nvSpPr>
        <p:spPr>
          <a:xfrm>
            <a:off x="5703880" y="4988701"/>
            <a:ext cx="2578492" cy="55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500">
                <a:solidFill>
                  <a:schemeClr val="accent2">
                    <a:hueOff val="-490471"/>
                    <a:satOff val="2728"/>
                    <a:lumOff val="-20392"/>
                  </a:schemeClr>
                </a:solidFill>
              </a:defRPr>
            </a:pPr>
            <a:r>
              <a:t>o  vzájomnej spolupráci </a:t>
            </a:r>
          </a:p>
          <a:p>
            <a:pPr>
              <a:defRPr sz="1500">
                <a:solidFill>
                  <a:schemeClr val="accent2">
                    <a:hueOff val="-490471"/>
                    <a:satOff val="2728"/>
                    <a:lumOff val="-20392"/>
                  </a:schemeClr>
                </a:solidFill>
              </a:defRPr>
            </a:pPr>
            <a:r>
              <a:t>a prosperite</a:t>
            </a:r>
          </a:p>
        </p:txBody>
      </p:sp>
      <p:sp>
        <p:nvSpPr>
          <p:cNvPr id="153" name="o zachovaní rovnováhy…"/>
          <p:cNvSpPr txBox="1"/>
          <p:nvPr/>
        </p:nvSpPr>
        <p:spPr>
          <a:xfrm>
            <a:off x="5308045" y="3461630"/>
            <a:ext cx="1935748" cy="1010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500">
                <a:solidFill>
                  <a:srgbClr val="FFFFFF"/>
                </a:solidFill>
              </a:defRPr>
            </a:pPr>
            <a:r>
              <a:t>o zachovaní rovnováhy 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r>
              <a:t>a pozitívneho nastavenia</a:t>
            </a:r>
          </a:p>
        </p:txBody>
      </p:sp>
      <p:sp>
        <p:nvSpPr>
          <p:cNvPr id="154" name="o vzťahoch k sebe,…"/>
          <p:cNvSpPr txBox="1"/>
          <p:nvPr/>
        </p:nvSpPr>
        <p:spPr>
          <a:xfrm>
            <a:off x="4945346" y="7976549"/>
            <a:ext cx="4095560" cy="78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500">
                <a:solidFill>
                  <a:srgbClr val="FFFFFF"/>
                </a:solidFill>
              </a:defRPr>
            </a:pPr>
            <a:r>
              <a:t>o vzťahoch k sebe,  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r>
              <a:t>osobných potrebách a potrebách prostredia,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r>
              <a:t>v ktorom pôsobime alebo prechádzame</a:t>
            </a:r>
          </a:p>
        </p:txBody>
      </p:sp>
      <p:sp>
        <p:nvSpPr>
          <p:cNvPr id="155" name="o tom čo nám dáva silu…"/>
          <p:cNvSpPr txBox="1"/>
          <p:nvPr/>
        </p:nvSpPr>
        <p:spPr>
          <a:xfrm>
            <a:off x="6736308" y="5842006"/>
            <a:ext cx="4026198" cy="1010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5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t>o tom čo nám dáva silu</a:t>
            </a:r>
          </a:p>
          <a:p>
            <a:pPr>
              <a:defRPr sz="15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t>zvládať náročné úseky počas vlatnej cesty</a:t>
            </a:r>
          </a:p>
          <a:p>
            <a:pPr>
              <a:defRPr sz="15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t>a spoločne zároveň,</a:t>
            </a:r>
          </a:p>
          <a:p>
            <a:pPr>
              <a:defRPr sz="15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t>v pracovnom prostredí</a:t>
            </a:r>
          </a:p>
        </p:txBody>
      </p:sp>
      <p:sp>
        <p:nvSpPr>
          <p:cNvPr id="156" name="O možnostiach"/>
          <p:cNvSpPr txBox="1"/>
          <p:nvPr/>
        </p:nvSpPr>
        <p:spPr>
          <a:xfrm>
            <a:off x="7204405" y="2796190"/>
            <a:ext cx="1935748" cy="32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500">
                <a:solidFill>
                  <a:schemeClr val="accent2">
                    <a:hueOff val="-211702"/>
                    <a:satOff val="1205"/>
                    <a:lumOff val="-12352"/>
                  </a:schemeClr>
                </a:solidFill>
              </a:defRPr>
            </a:lvl1pPr>
          </a:lstStyle>
          <a:p>
            <a:r>
              <a:t>O možnostiach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0066" y="516164"/>
            <a:ext cx="1176349" cy="145877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krátko môj príbeh, ktorý dostal meno Zelený klobúk…"/>
          <p:cNvSpPr txBox="1"/>
          <p:nvPr/>
        </p:nvSpPr>
        <p:spPr>
          <a:xfrm>
            <a:off x="2241186" y="7144665"/>
            <a:ext cx="8648201" cy="1033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buSzPct val="35000"/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sk-SK" sz="4400" dirty="0">
                <a:latin typeface="SAVOYE LET PLAIN:1.0" pitchFamily="2" charset="0"/>
              </a:rPr>
              <a:t>K</a:t>
            </a:r>
            <a:r>
              <a:rPr sz="4400" dirty="0" err="1">
                <a:latin typeface="SAVOYE LET PLAIN:1.0" pitchFamily="2" charset="0"/>
              </a:rPr>
              <a:t>rátko</a:t>
            </a:r>
            <a:r>
              <a:rPr sz="4400" dirty="0">
                <a:latin typeface="SAVOYE LET PLAIN:1.0" pitchFamily="2" charset="0"/>
              </a:rPr>
              <a:t> </a:t>
            </a:r>
            <a:r>
              <a:rPr lang="sk-SK" sz="4400" dirty="0">
                <a:latin typeface="SAVOYE LET PLAIN:1.0" pitchFamily="2" charset="0"/>
              </a:rPr>
              <a:t>o</a:t>
            </a:r>
            <a:r>
              <a:rPr sz="4400" dirty="0">
                <a:latin typeface="SAVOYE LET PLAIN:1.0" pitchFamily="2" charset="0"/>
              </a:rPr>
              <a:t> </a:t>
            </a:r>
            <a:r>
              <a:rPr sz="4400" dirty="0" err="1">
                <a:latin typeface="SAVOYE LET PLAIN:1.0" pitchFamily="2" charset="0"/>
              </a:rPr>
              <a:t>príbeh</a:t>
            </a:r>
            <a:r>
              <a:rPr lang="sk-SK" sz="4400" dirty="0">
                <a:latin typeface="SAVOYE LET PLAIN:1.0" pitchFamily="2" charset="0"/>
              </a:rPr>
              <a:t>u</a:t>
            </a:r>
            <a:r>
              <a:rPr sz="4400" dirty="0">
                <a:latin typeface="SAVOYE LET PLAIN:1.0" pitchFamily="2" charset="0"/>
              </a:rPr>
              <a:t>, </a:t>
            </a:r>
            <a:r>
              <a:rPr sz="4400" dirty="0" err="1">
                <a:latin typeface="SAVOYE LET PLAIN:1.0" pitchFamily="2" charset="0"/>
              </a:rPr>
              <a:t>ktorý</a:t>
            </a:r>
            <a:r>
              <a:rPr sz="4400" dirty="0">
                <a:latin typeface="SAVOYE LET PLAIN:1.0" pitchFamily="2" charset="0"/>
              </a:rPr>
              <a:t> </a:t>
            </a:r>
            <a:r>
              <a:rPr sz="4400" dirty="0" err="1">
                <a:latin typeface="SAVOYE LET PLAIN:1.0" pitchFamily="2" charset="0"/>
              </a:rPr>
              <a:t>dostal</a:t>
            </a:r>
            <a:r>
              <a:rPr sz="4400" dirty="0">
                <a:latin typeface="SAVOYE LET PLAIN:1.0" pitchFamily="2" charset="0"/>
              </a:rPr>
              <a:t> </a:t>
            </a:r>
            <a:r>
              <a:rPr lang="sk-SK" sz="4400" dirty="0">
                <a:latin typeface="SAVOYE LET PLAIN:1.0" pitchFamily="2" charset="0"/>
              </a:rPr>
              <a:t> názov </a:t>
            </a:r>
            <a:r>
              <a:rPr sz="4400" dirty="0" err="1">
                <a:latin typeface="SAVOYE LET PLAIN:1.0" pitchFamily="2" charset="0"/>
              </a:rPr>
              <a:t>Zelený</a:t>
            </a:r>
            <a:r>
              <a:rPr sz="4400" dirty="0">
                <a:latin typeface="SAVOYE LET PLAIN:1.0" pitchFamily="2" charset="0"/>
              </a:rPr>
              <a:t> </a:t>
            </a:r>
            <a:r>
              <a:rPr sz="4400" dirty="0" err="1">
                <a:latin typeface="SAVOYE LET PLAIN:1.0" pitchFamily="2" charset="0"/>
              </a:rPr>
              <a:t>klobúk</a:t>
            </a:r>
            <a:r>
              <a:rPr lang="sk-SK" sz="4400" dirty="0">
                <a:latin typeface="SAVOYE LET PLAIN:1.0" pitchFamily="2" charset="0"/>
              </a:rPr>
              <a:t>  </a:t>
            </a:r>
            <a:r>
              <a:rPr lang="sk-SK" sz="4400" dirty="0" err="1">
                <a:latin typeface="SAVOYE LET PLAIN:1.0" pitchFamily="2" charset="0"/>
              </a:rPr>
              <a:t>s.r.o</a:t>
            </a:r>
            <a:r>
              <a:rPr lang="sk-SK" dirty="0"/>
              <a:t>.</a:t>
            </a:r>
            <a:r>
              <a:rPr dirty="0"/>
              <a:t> </a:t>
            </a:r>
          </a:p>
        </p:txBody>
      </p:sp>
      <p:pic>
        <p:nvPicPr>
          <p:cNvPr id="160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97851" y="383166"/>
            <a:ext cx="11650662" cy="1724771"/>
          </a:xfrm>
          <a:prstGeom prst="rect">
            <a:avLst/>
          </a:prstGeom>
        </p:spPr>
      </p:pic>
      <p:sp>
        <p:nvSpPr>
          <p:cNvPr id="162" name="Skôr ako sa vydáme na spoločnú cestu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 defTabSz="379475">
              <a:tabLst>
                <a:tab pos="1231900" algn="l"/>
              </a:tabLst>
              <a:defRPr sz="5644">
                <a:effectLst>
                  <a:outerShdw blurRad="21082" dist="21082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Skôr ako sa vydáme na spoločnú cestu</a:t>
            </a:r>
          </a:p>
        </p:txBody>
      </p:sp>
      <p:pic>
        <p:nvPicPr>
          <p:cNvPr id="163" name="klobuk1.jpg" descr="klobuk1.jpg"/>
          <p:cNvPicPr>
            <a:picLocks noChangeAspect="1"/>
          </p:cNvPicPr>
          <p:nvPr/>
        </p:nvPicPr>
        <p:blipFill>
          <a:blip r:embed="rId4"/>
          <a:srcRect t="5934" b="34246"/>
          <a:stretch>
            <a:fillRect/>
          </a:stretch>
        </p:blipFill>
        <p:spPr>
          <a:xfrm>
            <a:off x="1967554" y="3226431"/>
            <a:ext cx="9237624" cy="368385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 tom, čo by sme mali vedieť na začiatku…"/>
          <p:cNvSpPr txBox="1">
            <a:spLocks noGrp="1"/>
          </p:cNvSpPr>
          <p:nvPr>
            <p:ph type="title"/>
          </p:nvPr>
        </p:nvSpPr>
        <p:spPr>
          <a:xfrm>
            <a:off x="1087810" y="4576571"/>
            <a:ext cx="11489580" cy="1243910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 fontScale="90000"/>
          </a:bodyPr>
          <a:lstStyle/>
          <a:p>
            <a:pPr defTabSz="256031">
              <a:tabLst>
                <a:tab pos="825500" algn="l"/>
              </a:tabLst>
              <a:defRPr sz="3808">
                <a:solidFill>
                  <a:srgbClr val="FFFFFF"/>
                </a:solidFill>
                <a:effectLst>
                  <a:outerShdw blurRad="14224" dist="14224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pPr>
            <a:r>
              <a:t>O tom, čo by sme mali vedieť na začiatku</a:t>
            </a:r>
          </a:p>
          <a:p>
            <a:pPr defTabSz="256031">
              <a:tabLst>
                <a:tab pos="825500" algn="l"/>
              </a:tabLst>
              <a:defRPr sz="3808">
                <a:solidFill>
                  <a:srgbClr val="FFFFFF"/>
                </a:solidFill>
                <a:effectLst>
                  <a:outerShdw blurRad="14224" dist="14224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pPr>
            <a:r>
              <a:t>skôr ako sa rozbehneme”akoukoľvek” cestou.</a:t>
            </a:r>
          </a:p>
        </p:txBody>
      </p:sp>
      <p:pic>
        <p:nvPicPr>
          <p:cNvPr id="166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22" y="2287015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9148" y="4387039"/>
            <a:ext cx="12865652" cy="1614514"/>
          </a:xfrm>
          <a:prstGeom prst="rect">
            <a:avLst/>
          </a:prstGeom>
        </p:spPr>
      </p:pic>
      <p:sp>
        <p:nvSpPr>
          <p:cNvPr id="169" name="o vzťahoch k sebe,…"/>
          <p:cNvSpPr txBox="1"/>
          <p:nvPr/>
        </p:nvSpPr>
        <p:spPr>
          <a:xfrm>
            <a:off x="4128334" y="6182625"/>
            <a:ext cx="5408533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sz="2000" dirty="0"/>
              <a:t>o </a:t>
            </a:r>
            <a:r>
              <a:rPr sz="2000" dirty="0" err="1"/>
              <a:t>vzťahoch</a:t>
            </a:r>
            <a:r>
              <a:rPr sz="2000" dirty="0"/>
              <a:t> k </a:t>
            </a:r>
            <a:r>
              <a:rPr sz="2000" dirty="0" err="1"/>
              <a:t>sebe</a:t>
            </a:r>
            <a:r>
              <a:rPr sz="2000" dirty="0"/>
              <a:t>, 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sz="2000" dirty="0" err="1"/>
              <a:t>osobných</a:t>
            </a:r>
            <a:r>
              <a:rPr sz="2000" dirty="0"/>
              <a:t> </a:t>
            </a:r>
            <a:r>
              <a:rPr sz="2000" dirty="0" err="1"/>
              <a:t>potrebách</a:t>
            </a:r>
            <a:r>
              <a:rPr sz="2000" dirty="0"/>
              <a:t> a </a:t>
            </a:r>
            <a:r>
              <a:rPr sz="2000" dirty="0" err="1"/>
              <a:t>potrebách</a:t>
            </a:r>
            <a:r>
              <a:rPr sz="2000" dirty="0"/>
              <a:t> </a:t>
            </a:r>
            <a:r>
              <a:rPr sz="2000" dirty="0" err="1"/>
              <a:t>prostredia</a:t>
            </a:r>
            <a:r>
              <a:rPr sz="2000" dirty="0"/>
              <a:t>,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sz="2000" dirty="0"/>
              <a:t>v </a:t>
            </a:r>
            <a:r>
              <a:rPr sz="2000" dirty="0" err="1"/>
              <a:t>ktorom</a:t>
            </a:r>
            <a:r>
              <a:rPr sz="2000" dirty="0"/>
              <a:t> </a:t>
            </a:r>
            <a:r>
              <a:rPr sz="2000" dirty="0" err="1"/>
              <a:t>pôsobime</a:t>
            </a:r>
            <a:r>
              <a:rPr sz="2000" dirty="0"/>
              <a:t> </a:t>
            </a:r>
            <a:r>
              <a:rPr sz="2000" dirty="0" err="1"/>
              <a:t>alebo</a:t>
            </a:r>
            <a:r>
              <a:rPr sz="2000" dirty="0"/>
              <a:t> </a:t>
            </a:r>
            <a:r>
              <a:rPr sz="2000" dirty="0" err="1"/>
              <a:t>prechádzame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846" y="281410"/>
            <a:ext cx="1554957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174" name="To kde sa teraz každý nachádzame je cesta, ktorou si prechádzame a  je to  naša voľba, dôsledok rozhodnutí…"/>
          <p:cNvSpPr txBox="1"/>
          <p:nvPr/>
        </p:nvSpPr>
        <p:spPr>
          <a:xfrm>
            <a:off x="7764389" y="3017623"/>
            <a:ext cx="4153639" cy="203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3400">
                <a:latin typeface="Savoye LET"/>
                <a:ea typeface="Savoye LET"/>
                <a:cs typeface="Savoye LET"/>
                <a:sym typeface="Savoye LET"/>
              </a:defRPr>
            </a:pPr>
            <a:r>
              <a:t>To kde sa teraz každý nachádzame je cesta, ktorou si prechádzame a  je to  </a:t>
            </a:r>
            <a:r>
              <a:rPr>
                <a:solidFill>
                  <a:schemeClr val="accent2"/>
                </a:solidFill>
              </a:rPr>
              <a:t>naša voľba, dôsledok rozhodnutí </a:t>
            </a:r>
          </a:p>
          <a:p>
            <a:pPr>
              <a:lnSpc>
                <a:spcPct val="70000"/>
              </a:lnSpc>
              <a:defRPr sz="3400">
                <a:solidFill>
                  <a:schemeClr val="accent2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a činov v minulosti.</a:t>
            </a:r>
          </a:p>
        </p:txBody>
      </p:sp>
      <p:sp>
        <p:nvSpPr>
          <p:cNvPr id="175" name="Každá cesta nám ponúka rozmanitosť, pestrosť a diverzitu, ktorá je veľmi obohacujúca a inšpirujúca."/>
          <p:cNvSpPr txBox="1"/>
          <p:nvPr/>
        </p:nvSpPr>
        <p:spPr>
          <a:xfrm>
            <a:off x="7525134" y="4967196"/>
            <a:ext cx="4632149" cy="135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32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Každá cesta nám ponúka rozmanitosť, pestrosť a diverzitu, ktorá je veľmi obohacujúca a inšpirujúca.</a:t>
            </a:r>
          </a:p>
        </p:txBody>
      </p:sp>
      <p:sp>
        <p:nvSpPr>
          <p:cNvPr id="176" name="A jedna z  inšpirujúcich je aj tá  cesta, ktorá je v súlade s prírodou, ktorej sme súčasťou, a na ktorú vás dnes pozývam, aspoň takto symbolicky."/>
          <p:cNvSpPr txBox="1"/>
          <p:nvPr/>
        </p:nvSpPr>
        <p:spPr>
          <a:xfrm>
            <a:off x="7887632" y="6922478"/>
            <a:ext cx="4275252" cy="203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latin typeface="Savoye LET"/>
                <a:ea typeface="Savoye LET"/>
                <a:cs typeface="Savoye LET"/>
                <a:sym typeface="Savoye LET"/>
              </a:defRPr>
            </a:pPr>
            <a:r>
              <a:t>A jedna z  inšpirujúcich je aj tá  cesta, ktorá je v súlade s prírodou, </a:t>
            </a:r>
            <a:r>
              <a:rPr>
                <a:solidFill>
                  <a:schemeClr val="accent4">
                    <a:hueOff val="34670"/>
                    <a:lumOff val="-9607"/>
                  </a:schemeClr>
                </a:solidFill>
              </a:rPr>
              <a:t>ktorej sme súčasťou, a na ktorú vás dnes pozývam, aspoň takto symbolicky. </a:t>
            </a:r>
          </a:p>
        </p:txBody>
      </p:sp>
      <p:sp>
        <p:nvSpPr>
          <p:cNvPr id="177" name="Skôr ako sa vydáme na spoločnú cestu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 defTabSz="379475">
              <a:tabLst>
                <a:tab pos="1231900" algn="l"/>
              </a:tabLst>
              <a:defRPr sz="5644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effectLst>
                  <a:outerShdw blurRad="21082" dist="21082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Skôr ako sa vydáme na spoločnú cestu</a:t>
            </a:r>
          </a:p>
        </p:txBody>
      </p:sp>
      <p:grpSp>
        <p:nvGrpSpPr>
          <p:cNvPr id="180" name="poda.jpeg"/>
          <p:cNvGrpSpPr/>
          <p:nvPr/>
        </p:nvGrpSpPr>
        <p:grpSpPr>
          <a:xfrm>
            <a:off x="1048293" y="3185242"/>
            <a:ext cx="6524408" cy="4920269"/>
            <a:chOff x="0" y="0"/>
            <a:chExt cx="6524407" cy="4920267"/>
          </a:xfrm>
        </p:grpSpPr>
        <p:pic>
          <p:nvPicPr>
            <p:cNvPr id="179" name="poda.jpeg" descr="poda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152400"/>
              <a:ext cx="6219608" cy="462816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8" name="poda.jpeg" descr="poda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6524408" cy="492026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ovedzme si, kde to všetko začína"/>
          <p:cNvSpPr txBox="1">
            <a:spLocks noGrp="1"/>
          </p:cNvSpPr>
          <p:nvPr>
            <p:ph type="title"/>
          </p:nvPr>
        </p:nvSpPr>
        <p:spPr>
          <a:xfrm>
            <a:off x="1399670" y="825845"/>
            <a:ext cx="7357823" cy="932668"/>
          </a:xfrm>
          <a:prstGeom prst="rect">
            <a:avLst/>
          </a:prstGeom>
        </p:spPr>
        <p:txBody>
          <a:bodyPr/>
          <a:lstStyle>
            <a:lvl1pPr algn="l" defTabSz="365760">
              <a:tabLst>
                <a:tab pos="1193800" algn="l"/>
              </a:tabLst>
              <a:defRPr sz="5440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effectLst>
                  <a:outerShdw blurRad="20320" dist="2032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Povedzme si, kde to všetko začína</a:t>
            </a:r>
          </a:p>
        </p:txBody>
      </p:sp>
      <p:pic>
        <p:nvPicPr>
          <p:cNvPr id="183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pic>
        <p:nvPicPr>
          <p:cNvPr id="186" name="tuzbaa.jpeg" descr="tuzbaa.jpe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20460000">
            <a:off x="6026535" y="2588982"/>
            <a:ext cx="2733000" cy="2712282"/>
          </a:xfrm>
          <a:prstGeom prst="rect">
            <a:avLst/>
          </a:prstGeom>
        </p:spPr>
      </p:pic>
      <p:pic>
        <p:nvPicPr>
          <p:cNvPr id="187" name="boj.jpeg" descr="boj.jpe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760247" y="2755328"/>
            <a:ext cx="2348461" cy="1701691"/>
          </a:xfrm>
          <a:prstGeom prst="rect">
            <a:avLst/>
          </a:prstGeom>
        </p:spPr>
      </p:pic>
      <p:pic>
        <p:nvPicPr>
          <p:cNvPr id="188" name="rovnovaha.jpeg" descr="rovnovaha.jpeg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660000">
            <a:off x="8821623" y="6113814"/>
            <a:ext cx="3625632" cy="2492619"/>
          </a:xfrm>
          <a:prstGeom prst="rect">
            <a:avLst/>
          </a:prstGeom>
        </p:spPr>
      </p:pic>
      <p:sp>
        <p:nvSpPr>
          <p:cNvPr id="189" name="Žena"/>
          <p:cNvSpPr/>
          <p:nvPr/>
        </p:nvSpPr>
        <p:spPr>
          <a:xfrm>
            <a:off x="2052149" y="2532751"/>
            <a:ext cx="2678780" cy="6706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7" h="21451" extrusionOk="0">
                <a:moveTo>
                  <a:pt x="10767" y="3"/>
                </a:moveTo>
                <a:cubicBezTo>
                  <a:pt x="10163" y="-15"/>
                  <a:pt x="9173" y="50"/>
                  <a:pt x="8379" y="485"/>
                </a:cubicBezTo>
                <a:cubicBezTo>
                  <a:pt x="7869" y="770"/>
                  <a:pt x="7992" y="989"/>
                  <a:pt x="7147" y="1709"/>
                </a:cubicBezTo>
                <a:cubicBezTo>
                  <a:pt x="6047" y="2649"/>
                  <a:pt x="7909" y="2821"/>
                  <a:pt x="6636" y="3320"/>
                </a:cubicBezTo>
                <a:cubicBezTo>
                  <a:pt x="6113" y="3525"/>
                  <a:pt x="6502" y="3869"/>
                  <a:pt x="6502" y="3869"/>
                </a:cubicBezTo>
                <a:cubicBezTo>
                  <a:pt x="6394" y="3885"/>
                  <a:pt x="6207" y="3880"/>
                  <a:pt x="6099" y="3896"/>
                </a:cubicBezTo>
                <a:cubicBezTo>
                  <a:pt x="5550" y="3950"/>
                  <a:pt x="4864" y="4024"/>
                  <a:pt x="4314" y="4395"/>
                </a:cubicBezTo>
                <a:cubicBezTo>
                  <a:pt x="3537" y="4916"/>
                  <a:pt x="1662" y="6006"/>
                  <a:pt x="254" y="6893"/>
                </a:cubicBezTo>
                <a:cubicBezTo>
                  <a:pt x="241" y="6904"/>
                  <a:pt x="226" y="6914"/>
                  <a:pt x="212" y="6920"/>
                </a:cubicBezTo>
                <a:cubicBezTo>
                  <a:pt x="186" y="6941"/>
                  <a:pt x="160" y="6962"/>
                  <a:pt x="133" y="6978"/>
                </a:cubicBezTo>
                <a:cubicBezTo>
                  <a:pt x="-28" y="7113"/>
                  <a:pt x="-54" y="7253"/>
                  <a:pt x="120" y="7398"/>
                </a:cubicBezTo>
                <a:cubicBezTo>
                  <a:pt x="402" y="7629"/>
                  <a:pt x="494" y="7843"/>
                  <a:pt x="883" y="8241"/>
                </a:cubicBezTo>
                <a:cubicBezTo>
                  <a:pt x="1258" y="8633"/>
                  <a:pt x="2132" y="9064"/>
                  <a:pt x="2789" y="9483"/>
                </a:cubicBezTo>
                <a:cubicBezTo>
                  <a:pt x="2950" y="9591"/>
                  <a:pt x="2935" y="9681"/>
                  <a:pt x="3351" y="9923"/>
                </a:cubicBezTo>
                <a:cubicBezTo>
                  <a:pt x="3579" y="10057"/>
                  <a:pt x="3967" y="10040"/>
                  <a:pt x="3820" y="10040"/>
                </a:cubicBezTo>
                <a:cubicBezTo>
                  <a:pt x="4182" y="10051"/>
                  <a:pt x="4546" y="10004"/>
                  <a:pt x="4532" y="10025"/>
                </a:cubicBezTo>
                <a:cubicBezTo>
                  <a:pt x="4331" y="10627"/>
                  <a:pt x="4437" y="11347"/>
                  <a:pt x="4692" y="12094"/>
                </a:cubicBezTo>
                <a:cubicBezTo>
                  <a:pt x="4839" y="12561"/>
                  <a:pt x="6473" y="15069"/>
                  <a:pt x="6527" y="15493"/>
                </a:cubicBezTo>
                <a:cubicBezTo>
                  <a:pt x="6688" y="17357"/>
                  <a:pt x="7279" y="18781"/>
                  <a:pt x="7641" y="19603"/>
                </a:cubicBezTo>
                <a:cubicBezTo>
                  <a:pt x="7668" y="19651"/>
                  <a:pt x="7723" y="19673"/>
                  <a:pt x="7763" y="19673"/>
                </a:cubicBezTo>
                <a:cubicBezTo>
                  <a:pt x="7790" y="19673"/>
                  <a:pt x="7857" y="19684"/>
                  <a:pt x="7951" y="19700"/>
                </a:cubicBezTo>
                <a:cubicBezTo>
                  <a:pt x="7965" y="20098"/>
                  <a:pt x="8258" y="20001"/>
                  <a:pt x="7775" y="20313"/>
                </a:cubicBezTo>
                <a:cubicBezTo>
                  <a:pt x="7494" y="20495"/>
                  <a:pt x="6838" y="20688"/>
                  <a:pt x="6891" y="21026"/>
                </a:cubicBezTo>
                <a:cubicBezTo>
                  <a:pt x="6905" y="21150"/>
                  <a:pt x="6973" y="21215"/>
                  <a:pt x="7214" y="21307"/>
                </a:cubicBezTo>
                <a:cubicBezTo>
                  <a:pt x="7536" y="21419"/>
                  <a:pt x="8649" y="21585"/>
                  <a:pt x="9694" y="21268"/>
                </a:cubicBezTo>
                <a:cubicBezTo>
                  <a:pt x="10231" y="21107"/>
                  <a:pt x="9893" y="20801"/>
                  <a:pt x="10000" y="20672"/>
                </a:cubicBezTo>
                <a:cubicBezTo>
                  <a:pt x="10148" y="20511"/>
                  <a:pt x="10348" y="20420"/>
                  <a:pt x="10214" y="20027"/>
                </a:cubicBezTo>
                <a:cubicBezTo>
                  <a:pt x="10187" y="19947"/>
                  <a:pt x="10096" y="19803"/>
                  <a:pt x="10042" y="19690"/>
                </a:cubicBezTo>
                <a:cubicBezTo>
                  <a:pt x="10176" y="19669"/>
                  <a:pt x="10281" y="19642"/>
                  <a:pt x="10281" y="19609"/>
                </a:cubicBezTo>
                <a:cubicBezTo>
                  <a:pt x="10294" y="19174"/>
                  <a:pt x="10309" y="18942"/>
                  <a:pt x="10268" y="18287"/>
                </a:cubicBezTo>
                <a:cubicBezTo>
                  <a:pt x="10228" y="17798"/>
                  <a:pt x="10243" y="17454"/>
                  <a:pt x="10176" y="16944"/>
                </a:cubicBezTo>
                <a:cubicBezTo>
                  <a:pt x="10109" y="16390"/>
                  <a:pt x="10015" y="16449"/>
                  <a:pt x="9908" y="15896"/>
                </a:cubicBezTo>
                <a:cubicBezTo>
                  <a:pt x="9868" y="15660"/>
                  <a:pt x="9825" y="15434"/>
                  <a:pt x="9879" y="15193"/>
                </a:cubicBezTo>
                <a:cubicBezTo>
                  <a:pt x="9892" y="15101"/>
                  <a:pt x="9987" y="14456"/>
                  <a:pt x="10000" y="14365"/>
                </a:cubicBezTo>
                <a:cubicBezTo>
                  <a:pt x="10027" y="13312"/>
                  <a:pt x="10097" y="12899"/>
                  <a:pt x="10231" y="11852"/>
                </a:cubicBezTo>
                <a:cubicBezTo>
                  <a:pt x="10257" y="11766"/>
                  <a:pt x="10376" y="11717"/>
                  <a:pt x="10469" y="11803"/>
                </a:cubicBezTo>
                <a:cubicBezTo>
                  <a:pt x="11207" y="12464"/>
                  <a:pt x="11555" y="12812"/>
                  <a:pt x="12145" y="13452"/>
                </a:cubicBezTo>
                <a:cubicBezTo>
                  <a:pt x="12615" y="13962"/>
                  <a:pt x="13770" y="15290"/>
                  <a:pt x="13851" y="15532"/>
                </a:cubicBezTo>
                <a:cubicBezTo>
                  <a:pt x="13985" y="15978"/>
                  <a:pt x="14184" y="16417"/>
                  <a:pt x="14345" y="16965"/>
                </a:cubicBezTo>
                <a:cubicBezTo>
                  <a:pt x="14640" y="17948"/>
                  <a:pt x="15661" y="19270"/>
                  <a:pt x="15795" y="19517"/>
                </a:cubicBezTo>
                <a:cubicBezTo>
                  <a:pt x="15822" y="19565"/>
                  <a:pt x="15834" y="19592"/>
                  <a:pt x="15874" y="19630"/>
                </a:cubicBezTo>
                <a:cubicBezTo>
                  <a:pt x="15888" y="19640"/>
                  <a:pt x="16007" y="19658"/>
                  <a:pt x="16168" y="19663"/>
                </a:cubicBezTo>
                <a:cubicBezTo>
                  <a:pt x="16221" y="19851"/>
                  <a:pt x="16234" y="20173"/>
                  <a:pt x="15912" y="20420"/>
                </a:cubicBezTo>
                <a:cubicBezTo>
                  <a:pt x="15631" y="20641"/>
                  <a:pt x="16113" y="20946"/>
                  <a:pt x="16113" y="20946"/>
                </a:cubicBezTo>
                <a:cubicBezTo>
                  <a:pt x="16408" y="21042"/>
                  <a:pt x="16743" y="21091"/>
                  <a:pt x="17186" y="21080"/>
                </a:cubicBezTo>
                <a:cubicBezTo>
                  <a:pt x="17615" y="21075"/>
                  <a:pt x="17884" y="21161"/>
                  <a:pt x="17978" y="21187"/>
                </a:cubicBezTo>
                <a:cubicBezTo>
                  <a:pt x="18031" y="21204"/>
                  <a:pt x="18057" y="21209"/>
                  <a:pt x="18057" y="21209"/>
                </a:cubicBezTo>
                <a:cubicBezTo>
                  <a:pt x="18057" y="21209"/>
                  <a:pt x="19373" y="21440"/>
                  <a:pt x="20848" y="21344"/>
                </a:cubicBezTo>
                <a:cubicBezTo>
                  <a:pt x="21478" y="21317"/>
                  <a:pt x="21546" y="21161"/>
                  <a:pt x="21104" y="20946"/>
                </a:cubicBezTo>
                <a:cubicBezTo>
                  <a:pt x="20447" y="20618"/>
                  <a:pt x="19682" y="20571"/>
                  <a:pt x="19361" y="20367"/>
                </a:cubicBezTo>
                <a:cubicBezTo>
                  <a:pt x="18771" y="19991"/>
                  <a:pt x="18409" y="19910"/>
                  <a:pt x="18288" y="19620"/>
                </a:cubicBezTo>
                <a:cubicBezTo>
                  <a:pt x="18449" y="19598"/>
                  <a:pt x="18543" y="19583"/>
                  <a:pt x="18543" y="19583"/>
                </a:cubicBezTo>
                <a:cubicBezTo>
                  <a:pt x="18543" y="19583"/>
                  <a:pt x="18461" y="19087"/>
                  <a:pt x="18368" y="18765"/>
                </a:cubicBezTo>
                <a:cubicBezTo>
                  <a:pt x="18126" y="17922"/>
                  <a:pt x="18046" y="17332"/>
                  <a:pt x="17965" y="16870"/>
                </a:cubicBezTo>
                <a:cubicBezTo>
                  <a:pt x="17831" y="16053"/>
                  <a:pt x="17360" y="15671"/>
                  <a:pt x="17253" y="15402"/>
                </a:cubicBezTo>
                <a:cubicBezTo>
                  <a:pt x="16851" y="14452"/>
                  <a:pt x="16690" y="14372"/>
                  <a:pt x="16449" y="13378"/>
                </a:cubicBezTo>
                <a:cubicBezTo>
                  <a:pt x="16408" y="13195"/>
                  <a:pt x="16221" y="11911"/>
                  <a:pt x="15912" y="11159"/>
                </a:cubicBezTo>
                <a:cubicBezTo>
                  <a:pt x="15738" y="10734"/>
                  <a:pt x="15405" y="10370"/>
                  <a:pt x="15137" y="9967"/>
                </a:cubicBezTo>
                <a:cubicBezTo>
                  <a:pt x="15218" y="10096"/>
                  <a:pt x="15269" y="9913"/>
                  <a:pt x="15564" y="9886"/>
                </a:cubicBezTo>
                <a:cubicBezTo>
                  <a:pt x="16208" y="9832"/>
                  <a:pt x="16476" y="9686"/>
                  <a:pt x="16838" y="9498"/>
                </a:cubicBezTo>
                <a:cubicBezTo>
                  <a:pt x="17723" y="9020"/>
                  <a:pt x="20312" y="7812"/>
                  <a:pt x="20714" y="7469"/>
                </a:cubicBezTo>
                <a:cubicBezTo>
                  <a:pt x="20888" y="7318"/>
                  <a:pt x="21195" y="7000"/>
                  <a:pt x="21208" y="6839"/>
                </a:cubicBezTo>
                <a:cubicBezTo>
                  <a:pt x="21222" y="6646"/>
                  <a:pt x="20727" y="6421"/>
                  <a:pt x="20580" y="6292"/>
                </a:cubicBezTo>
                <a:cubicBezTo>
                  <a:pt x="20379" y="6120"/>
                  <a:pt x="19881" y="5825"/>
                  <a:pt x="19599" y="5669"/>
                </a:cubicBezTo>
                <a:cubicBezTo>
                  <a:pt x="18889" y="5277"/>
                  <a:pt x="18528" y="5179"/>
                  <a:pt x="17496" y="4690"/>
                </a:cubicBezTo>
                <a:cubicBezTo>
                  <a:pt x="17335" y="4615"/>
                  <a:pt x="16586" y="4008"/>
                  <a:pt x="15862" y="3884"/>
                </a:cubicBezTo>
                <a:cubicBezTo>
                  <a:pt x="15192" y="3766"/>
                  <a:pt x="13968" y="3767"/>
                  <a:pt x="13968" y="3767"/>
                </a:cubicBezTo>
                <a:cubicBezTo>
                  <a:pt x="14116" y="3536"/>
                  <a:pt x="13620" y="3418"/>
                  <a:pt x="13620" y="3149"/>
                </a:cubicBezTo>
                <a:cubicBezTo>
                  <a:pt x="13620" y="2607"/>
                  <a:pt x="15057" y="2853"/>
                  <a:pt x="13729" y="1365"/>
                </a:cubicBezTo>
                <a:cubicBezTo>
                  <a:pt x="13595" y="1220"/>
                  <a:pt x="13324" y="554"/>
                  <a:pt x="12426" y="334"/>
                </a:cubicBezTo>
                <a:cubicBezTo>
                  <a:pt x="12305" y="302"/>
                  <a:pt x="12051" y="279"/>
                  <a:pt x="11957" y="236"/>
                </a:cubicBezTo>
                <a:cubicBezTo>
                  <a:pt x="11796" y="172"/>
                  <a:pt x="11555" y="87"/>
                  <a:pt x="11219" y="38"/>
                </a:cubicBezTo>
                <a:cubicBezTo>
                  <a:pt x="11126" y="25"/>
                  <a:pt x="10968" y="9"/>
                  <a:pt x="10767" y="3"/>
                </a:cubicBezTo>
                <a:close/>
                <a:moveTo>
                  <a:pt x="15514" y="5645"/>
                </a:moveTo>
                <a:cubicBezTo>
                  <a:pt x="15647" y="5640"/>
                  <a:pt x="15796" y="5665"/>
                  <a:pt x="15967" y="5723"/>
                </a:cubicBezTo>
                <a:cubicBezTo>
                  <a:pt x="16731" y="5981"/>
                  <a:pt x="18812" y="6904"/>
                  <a:pt x="18812" y="7022"/>
                </a:cubicBezTo>
                <a:cubicBezTo>
                  <a:pt x="18812" y="7113"/>
                  <a:pt x="18490" y="7365"/>
                  <a:pt x="17806" y="7838"/>
                </a:cubicBezTo>
                <a:cubicBezTo>
                  <a:pt x="17350" y="8155"/>
                  <a:pt x="16894" y="8365"/>
                  <a:pt x="16264" y="8763"/>
                </a:cubicBezTo>
                <a:cubicBezTo>
                  <a:pt x="16224" y="8790"/>
                  <a:pt x="15967" y="8972"/>
                  <a:pt x="15686" y="8961"/>
                </a:cubicBezTo>
                <a:cubicBezTo>
                  <a:pt x="15686" y="8961"/>
                  <a:pt x="15299" y="8919"/>
                  <a:pt x="14923" y="8817"/>
                </a:cubicBezTo>
                <a:cubicBezTo>
                  <a:pt x="14575" y="8720"/>
                  <a:pt x="14186" y="8736"/>
                  <a:pt x="14186" y="8758"/>
                </a:cubicBezTo>
                <a:cubicBezTo>
                  <a:pt x="14186" y="8763"/>
                  <a:pt x="13824" y="8521"/>
                  <a:pt x="13851" y="8021"/>
                </a:cubicBezTo>
                <a:cubicBezTo>
                  <a:pt x="13891" y="7054"/>
                  <a:pt x="14277" y="6722"/>
                  <a:pt x="14559" y="6340"/>
                </a:cubicBezTo>
                <a:cubicBezTo>
                  <a:pt x="14861" y="5938"/>
                  <a:pt x="15116" y="5661"/>
                  <a:pt x="15514" y="5645"/>
                </a:cubicBezTo>
                <a:close/>
                <a:moveTo>
                  <a:pt x="5395" y="5887"/>
                </a:moveTo>
                <a:cubicBezTo>
                  <a:pt x="5545" y="5876"/>
                  <a:pt x="5689" y="5902"/>
                  <a:pt x="5722" y="6028"/>
                </a:cubicBezTo>
                <a:cubicBezTo>
                  <a:pt x="5749" y="6120"/>
                  <a:pt x="5832" y="6280"/>
                  <a:pt x="5886" y="6414"/>
                </a:cubicBezTo>
                <a:cubicBezTo>
                  <a:pt x="6060" y="6844"/>
                  <a:pt x="6366" y="6931"/>
                  <a:pt x="6393" y="7210"/>
                </a:cubicBezTo>
                <a:cubicBezTo>
                  <a:pt x="6527" y="8430"/>
                  <a:pt x="5806" y="8382"/>
                  <a:pt x="5404" y="8919"/>
                </a:cubicBezTo>
                <a:cubicBezTo>
                  <a:pt x="5337" y="8903"/>
                  <a:pt x="4707" y="8988"/>
                  <a:pt x="4130" y="9095"/>
                </a:cubicBezTo>
                <a:cubicBezTo>
                  <a:pt x="3419" y="8778"/>
                  <a:pt x="3068" y="7651"/>
                  <a:pt x="2559" y="7281"/>
                </a:cubicBezTo>
                <a:cubicBezTo>
                  <a:pt x="2291" y="7082"/>
                  <a:pt x="3164" y="6834"/>
                  <a:pt x="3807" y="6544"/>
                </a:cubicBezTo>
                <a:cubicBezTo>
                  <a:pt x="4304" y="6323"/>
                  <a:pt x="4516" y="6228"/>
                  <a:pt x="5052" y="5964"/>
                </a:cubicBezTo>
                <a:cubicBezTo>
                  <a:pt x="5092" y="5946"/>
                  <a:pt x="5246" y="5898"/>
                  <a:pt x="5395" y="5887"/>
                </a:cubicBezTo>
                <a:close/>
              </a:path>
            </a:pathLst>
          </a:custGeom>
          <a:blipFill>
            <a:blip r:embed="rId7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0" name="Osobná vízia"/>
          <p:cNvSpPr txBox="1"/>
          <p:nvPr/>
        </p:nvSpPr>
        <p:spPr>
          <a:xfrm>
            <a:off x="4905584" y="2531125"/>
            <a:ext cx="1724932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800">
                <a:solidFill>
                  <a:schemeClr val="accent4">
                    <a:satOff val="15213"/>
                    <a:lumOff val="-20392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Osobná vízia</a:t>
            </a:r>
          </a:p>
        </p:txBody>
      </p:sp>
      <p:sp>
        <p:nvSpPr>
          <p:cNvPr id="191" name="Túžba"/>
          <p:cNvSpPr txBox="1"/>
          <p:nvPr/>
        </p:nvSpPr>
        <p:spPr>
          <a:xfrm rot="20220000">
            <a:off x="7596309" y="4978424"/>
            <a:ext cx="759657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Túžba</a:t>
            </a:r>
          </a:p>
        </p:txBody>
      </p:sp>
      <p:sp>
        <p:nvSpPr>
          <p:cNvPr id="192" name="Potreba"/>
          <p:cNvSpPr txBox="1"/>
          <p:nvPr/>
        </p:nvSpPr>
        <p:spPr>
          <a:xfrm>
            <a:off x="7886372" y="2766154"/>
            <a:ext cx="144644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6">
                    <a:hueOff val="18575284"/>
                    <a:lumOff val="11884"/>
                  </a:schemeClr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r>
              <a:t>Potreba</a:t>
            </a:r>
          </a:p>
        </p:txBody>
      </p:sp>
      <p:sp>
        <p:nvSpPr>
          <p:cNvPr id="193" name="Osobný…"/>
          <p:cNvSpPr txBox="1"/>
          <p:nvPr/>
        </p:nvSpPr>
        <p:spPr>
          <a:xfrm>
            <a:off x="2881393" y="3987801"/>
            <a:ext cx="102029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Osobný </a:t>
            </a:r>
          </a:p>
          <a:p>
            <a:pPr>
              <a:defRPr>
                <a:solidFill>
                  <a:srgbClr val="FFFFFF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postoj</a:t>
            </a:r>
          </a:p>
          <a:p>
            <a:pPr>
              <a:defRPr>
                <a:solidFill>
                  <a:srgbClr val="FFFFFF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prístup</a:t>
            </a:r>
          </a:p>
        </p:txBody>
      </p:sp>
      <p:sp>
        <p:nvSpPr>
          <p:cNvPr id="194" name="Boj"/>
          <p:cNvSpPr txBox="1"/>
          <p:nvPr/>
        </p:nvSpPr>
        <p:spPr>
          <a:xfrm>
            <a:off x="10525564" y="4597400"/>
            <a:ext cx="46665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Boj</a:t>
            </a:r>
          </a:p>
        </p:txBody>
      </p:sp>
      <p:pic>
        <p:nvPicPr>
          <p:cNvPr id="195" name="disbalance.jpeg" descr="disbalance.jpeg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20794594">
            <a:off x="5407984" y="6222699"/>
            <a:ext cx="2957139" cy="2274849"/>
          </a:xfrm>
          <a:prstGeom prst="rect">
            <a:avLst/>
          </a:prstGeom>
        </p:spPr>
      </p:pic>
      <p:sp>
        <p:nvSpPr>
          <p:cNvPr id="196" name="Myšlienky"/>
          <p:cNvSpPr txBox="1"/>
          <p:nvPr/>
        </p:nvSpPr>
        <p:spPr>
          <a:xfrm>
            <a:off x="6684048" y="2140694"/>
            <a:ext cx="2200722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6">
                    <a:hueOff val="18575284"/>
                    <a:lumOff val="11884"/>
                  </a:schemeClr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r>
              <a:t>Myšlienky</a:t>
            </a:r>
          </a:p>
        </p:txBody>
      </p:sp>
      <p:sp>
        <p:nvSpPr>
          <p:cNvPr id="197" name="Emócie"/>
          <p:cNvSpPr txBox="1"/>
          <p:nvPr/>
        </p:nvSpPr>
        <p:spPr>
          <a:xfrm>
            <a:off x="4923730" y="4196575"/>
            <a:ext cx="2200722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6">
                    <a:hueOff val="18575284"/>
                    <a:lumOff val="11884"/>
                  </a:schemeClr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r>
              <a:t>Emócie</a:t>
            </a:r>
          </a:p>
        </p:txBody>
      </p:sp>
      <p:sp>
        <p:nvSpPr>
          <p:cNvPr id="198" name="Rovnováha"/>
          <p:cNvSpPr txBox="1"/>
          <p:nvPr/>
        </p:nvSpPr>
        <p:spPr>
          <a:xfrm rot="752908">
            <a:off x="9666985" y="8499035"/>
            <a:ext cx="11992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Rovnováha</a:t>
            </a:r>
          </a:p>
        </p:txBody>
      </p:sp>
      <p:sp>
        <p:nvSpPr>
          <p:cNvPr id="199" name="Nerovnováha"/>
          <p:cNvSpPr txBox="1"/>
          <p:nvPr/>
        </p:nvSpPr>
        <p:spPr>
          <a:xfrm rot="20700000">
            <a:off x="6586307" y="8333393"/>
            <a:ext cx="139236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Nerovnováha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204" name="Na pomyselnej ceste nikdy nie sme sami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 defTabSz="370331">
              <a:tabLst>
                <a:tab pos="1206500" algn="l"/>
              </a:tabLst>
              <a:defRPr sz="5508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effectLst>
                  <a:outerShdw blurRad="20574" dist="20574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Na pomyselnej ceste nikdy nie sme sami</a:t>
            </a:r>
          </a:p>
        </p:txBody>
      </p:sp>
      <p:sp>
        <p:nvSpPr>
          <p:cNvPr id="205" name="Elipsa"/>
          <p:cNvSpPr/>
          <p:nvPr/>
        </p:nvSpPr>
        <p:spPr>
          <a:xfrm>
            <a:off x="2305029" y="3681473"/>
            <a:ext cx="5398170" cy="5081153"/>
          </a:xfrm>
          <a:prstGeom prst="ellipse">
            <a:avLst/>
          </a:prstGeom>
          <a:ln w="25400">
            <a:solidFill>
              <a:schemeClr val="accent2">
                <a:hueOff val="-490471"/>
                <a:satOff val="2728"/>
                <a:lumOff val="-2039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6" name="Elipsa"/>
          <p:cNvSpPr/>
          <p:nvPr/>
        </p:nvSpPr>
        <p:spPr>
          <a:xfrm>
            <a:off x="5479258" y="3681473"/>
            <a:ext cx="5233272" cy="5081153"/>
          </a:xfrm>
          <a:prstGeom prst="ellipse">
            <a:avLst/>
          </a:prstGeom>
          <a:ln w="25400">
            <a:solidFill>
              <a:schemeClr val="accent2">
                <a:hueOff val="-490471"/>
                <a:satOff val="2728"/>
                <a:lumOff val="-2039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7" name="Spoločné potreby"/>
          <p:cNvSpPr txBox="1"/>
          <p:nvPr/>
        </p:nvSpPr>
        <p:spPr>
          <a:xfrm>
            <a:off x="5514408" y="5143093"/>
            <a:ext cx="2236054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Spoločné potreby</a:t>
            </a:r>
          </a:p>
        </p:txBody>
      </p:sp>
      <p:sp>
        <p:nvSpPr>
          <p:cNvPr id="208" name="Moje potreby"/>
          <p:cNvSpPr txBox="1"/>
          <p:nvPr/>
        </p:nvSpPr>
        <p:spPr>
          <a:xfrm>
            <a:off x="8134687" y="4897307"/>
            <a:ext cx="2236053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t>Moje potreby</a:t>
            </a:r>
          </a:p>
        </p:txBody>
      </p:sp>
      <p:sp>
        <p:nvSpPr>
          <p:cNvPr id="209" name="Niekoho potreby"/>
          <p:cNvSpPr txBox="1"/>
          <p:nvPr/>
        </p:nvSpPr>
        <p:spPr>
          <a:xfrm>
            <a:off x="2641864" y="4848200"/>
            <a:ext cx="2236054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252969"/>
                </a:solidFill>
              </a:defRPr>
            </a:lvl1pPr>
          </a:lstStyle>
          <a:p>
            <a:r>
              <a:t>Niekoho potreby</a:t>
            </a:r>
          </a:p>
        </p:txBody>
      </p:sp>
      <p:sp>
        <p:nvSpPr>
          <p:cNvPr id="210" name="Tak ako je previazané spolu všetko v prírode,…"/>
          <p:cNvSpPr txBox="1"/>
          <p:nvPr/>
        </p:nvSpPr>
        <p:spPr>
          <a:xfrm>
            <a:off x="3769888" y="2169147"/>
            <a:ext cx="6246392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Savoye LET"/>
                <a:ea typeface="Savoye LET"/>
                <a:cs typeface="Savoye LET"/>
                <a:sym typeface="Savoye LET"/>
              </a:defRPr>
            </a:pPr>
            <a:r>
              <a:t>Tak ako je previazané spolu všetko v prírode,</a:t>
            </a:r>
          </a:p>
          <a:p>
            <a:pPr>
              <a:defRPr>
                <a:latin typeface="Savoye LET"/>
                <a:ea typeface="Savoye LET"/>
                <a:cs typeface="Savoye LET"/>
                <a:sym typeface="Savoye LET"/>
              </a:defRPr>
            </a:pPr>
            <a:r>
              <a:t>často sú previazané aj naše spoločné cesty v pracovnom prostredí.</a:t>
            </a:r>
          </a:p>
        </p:txBody>
      </p:sp>
      <p:sp>
        <p:nvSpPr>
          <p:cNvPr id="211" name="Žena"/>
          <p:cNvSpPr/>
          <p:nvPr/>
        </p:nvSpPr>
        <p:spPr>
          <a:xfrm>
            <a:off x="3453760" y="5968259"/>
            <a:ext cx="612263" cy="1532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7" h="21451" extrusionOk="0">
                <a:moveTo>
                  <a:pt x="10767" y="3"/>
                </a:moveTo>
                <a:cubicBezTo>
                  <a:pt x="10163" y="-15"/>
                  <a:pt x="9173" y="50"/>
                  <a:pt x="8379" y="485"/>
                </a:cubicBezTo>
                <a:cubicBezTo>
                  <a:pt x="7869" y="770"/>
                  <a:pt x="7992" y="989"/>
                  <a:pt x="7147" y="1709"/>
                </a:cubicBezTo>
                <a:cubicBezTo>
                  <a:pt x="6047" y="2649"/>
                  <a:pt x="7909" y="2821"/>
                  <a:pt x="6636" y="3320"/>
                </a:cubicBezTo>
                <a:cubicBezTo>
                  <a:pt x="6113" y="3525"/>
                  <a:pt x="6502" y="3869"/>
                  <a:pt x="6502" y="3869"/>
                </a:cubicBezTo>
                <a:cubicBezTo>
                  <a:pt x="6394" y="3885"/>
                  <a:pt x="6207" y="3880"/>
                  <a:pt x="6099" y="3896"/>
                </a:cubicBezTo>
                <a:cubicBezTo>
                  <a:pt x="5550" y="3950"/>
                  <a:pt x="4864" y="4024"/>
                  <a:pt x="4314" y="4395"/>
                </a:cubicBezTo>
                <a:cubicBezTo>
                  <a:pt x="3537" y="4916"/>
                  <a:pt x="1662" y="6006"/>
                  <a:pt x="254" y="6893"/>
                </a:cubicBezTo>
                <a:cubicBezTo>
                  <a:pt x="241" y="6904"/>
                  <a:pt x="226" y="6914"/>
                  <a:pt x="212" y="6920"/>
                </a:cubicBezTo>
                <a:cubicBezTo>
                  <a:pt x="186" y="6941"/>
                  <a:pt x="160" y="6962"/>
                  <a:pt x="133" y="6978"/>
                </a:cubicBezTo>
                <a:cubicBezTo>
                  <a:pt x="-28" y="7113"/>
                  <a:pt x="-54" y="7253"/>
                  <a:pt x="120" y="7398"/>
                </a:cubicBezTo>
                <a:cubicBezTo>
                  <a:pt x="402" y="7629"/>
                  <a:pt x="494" y="7843"/>
                  <a:pt x="883" y="8241"/>
                </a:cubicBezTo>
                <a:cubicBezTo>
                  <a:pt x="1258" y="8633"/>
                  <a:pt x="2132" y="9064"/>
                  <a:pt x="2789" y="9483"/>
                </a:cubicBezTo>
                <a:cubicBezTo>
                  <a:pt x="2950" y="9591"/>
                  <a:pt x="2935" y="9681"/>
                  <a:pt x="3351" y="9923"/>
                </a:cubicBezTo>
                <a:cubicBezTo>
                  <a:pt x="3579" y="10057"/>
                  <a:pt x="3967" y="10040"/>
                  <a:pt x="3820" y="10040"/>
                </a:cubicBezTo>
                <a:cubicBezTo>
                  <a:pt x="4182" y="10051"/>
                  <a:pt x="4546" y="10004"/>
                  <a:pt x="4532" y="10025"/>
                </a:cubicBezTo>
                <a:cubicBezTo>
                  <a:pt x="4331" y="10627"/>
                  <a:pt x="4437" y="11347"/>
                  <a:pt x="4692" y="12094"/>
                </a:cubicBezTo>
                <a:cubicBezTo>
                  <a:pt x="4839" y="12561"/>
                  <a:pt x="6473" y="15069"/>
                  <a:pt x="6527" y="15493"/>
                </a:cubicBezTo>
                <a:cubicBezTo>
                  <a:pt x="6688" y="17357"/>
                  <a:pt x="7279" y="18781"/>
                  <a:pt x="7641" y="19603"/>
                </a:cubicBezTo>
                <a:cubicBezTo>
                  <a:pt x="7668" y="19651"/>
                  <a:pt x="7723" y="19673"/>
                  <a:pt x="7763" y="19673"/>
                </a:cubicBezTo>
                <a:cubicBezTo>
                  <a:pt x="7790" y="19673"/>
                  <a:pt x="7857" y="19684"/>
                  <a:pt x="7951" y="19700"/>
                </a:cubicBezTo>
                <a:cubicBezTo>
                  <a:pt x="7965" y="20098"/>
                  <a:pt x="8258" y="20001"/>
                  <a:pt x="7775" y="20313"/>
                </a:cubicBezTo>
                <a:cubicBezTo>
                  <a:pt x="7494" y="20495"/>
                  <a:pt x="6838" y="20688"/>
                  <a:pt x="6891" y="21026"/>
                </a:cubicBezTo>
                <a:cubicBezTo>
                  <a:pt x="6905" y="21150"/>
                  <a:pt x="6973" y="21215"/>
                  <a:pt x="7214" y="21307"/>
                </a:cubicBezTo>
                <a:cubicBezTo>
                  <a:pt x="7536" y="21419"/>
                  <a:pt x="8649" y="21585"/>
                  <a:pt x="9694" y="21268"/>
                </a:cubicBezTo>
                <a:cubicBezTo>
                  <a:pt x="10231" y="21107"/>
                  <a:pt x="9893" y="20801"/>
                  <a:pt x="10000" y="20672"/>
                </a:cubicBezTo>
                <a:cubicBezTo>
                  <a:pt x="10148" y="20511"/>
                  <a:pt x="10348" y="20420"/>
                  <a:pt x="10214" y="20027"/>
                </a:cubicBezTo>
                <a:cubicBezTo>
                  <a:pt x="10187" y="19947"/>
                  <a:pt x="10096" y="19803"/>
                  <a:pt x="10042" y="19690"/>
                </a:cubicBezTo>
                <a:cubicBezTo>
                  <a:pt x="10176" y="19669"/>
                  <a:pt x="10281" y="19642"/>
                  <a:pt x="10281" y="19609"/>
                </a:cubicBezTo>
                <a:cubicBezTo>
                  <a:pt x="10294" y="19174"/>
                  <a:pt x="10309" y="18942"/>
                  <a:pt x="10268" y="18287"/>
                </a:cubicBezTo>
                <a:cubicBezTo>
                  <a:pt x="10228" y="17798"/>
                  <a:pt x="10243" y="17454"/>
                  <a:pt x="10176" y="16944"/>
                </a:cubicBezTo>
                <a:cubicBezTo>
                  <a:pt x="10109" y="16390"/>
                  <a:pt x="10015" y="16449"/>
                  <a:pt x="9908" y="15896"/>
                </a:cubicBezTo>
                <a:cubicBezTo>
                  <a:pt x="9868" y="15660"/>
                  <a:pt x="9825" y="15434"/>
                  <a:pt x="9879" y="15193"/>
                </a:cubicBezTo>
                <a:cubicBezTo>
                  <a:pt x="9892" y="15101"/>
                  <a:pt x="9987" y="14456"/>
                  <a:pt x="10000" y="14365"/>
                </a:cubicBezTo>
                <a:cubicBezTo>
                  <a:pt x="10027" y="13312"/>
                  <a:pt x="10097" y="12899"/>
                  <a:pt x="10231" y="11852"/>
                </a:cubicBezTo>
                <a:cubicBezTo>
                  <a:pt x="10257" y="11766"/>
                  <a:pt x="10376" y="11717"/>
                  <a:pt x="10469" y="11803"/>
                </a:cubicBezTo>
                <a:cubicBezTo>
                  <a:pt x="11207" y="12464"/>
                  <a:pt x="11555" y="12812"/>
                  <a:pt x="12145" y="13452"/>
                </a:cubicBezTo>
                <a:cubicBezTo>
                  <a:pt x="12615" y="13962"/>
                  <a:pt x="13770" y="15290"/>
                  <a:pt x="13851" y="15532"/>
                </a:cubicBezTo>
                <a:cubicBezTo>
                  <a:pt x="13985" y="15978"/>
                  <a:pt x="14184" y="16417"/>
                  <a:pt x="14345" y="16965"/>
                </a:cubicBezTo>
                <a:cubicBezTo>
                  <a:pt x="14640" y="17948"/>
                  <a:pt x="15661" y="19270"/>
                  <a:pt x="15795" y="19517"/>
                </a:cubicBezTo>
                <a:cubicBezTo>
                  <a:pt x="15822" y="19565"/>
                  <a:pt x="15834" y="19592"/>
                  <a:pt x="15874" y="19630"/>
                </a:cubicBezTo>
                <a:cubicBezTo>
                  <a:pt x="15888" y="19640"/>
                  <a:pt x="16007" y="19658"/>
                  <a:pt x="16168" y="19663"/>
                </a:cubicBezTo>
                <a:cubicBezTo>
                  <a:pt x="16221" y="19851"/>
                  <a:pt x="16234" y="20173"/>
                  <a:pt x="15912" y="20420"/>
                </a:cubicBezTo>
                <a:cubicBezTo>
                  <a:pt x="15631" y="20641"/>
                  <a:pt x="16113" y="20946"/>
                  <a:pt x="16113" y="20946"/>
                </a:cubicBezTo>
                <a:cubicBezTo>
                  <a:pt x="16408" y="21042"/>
                  <a:pt x="16743" y="21091"/>
                  <a:pt x="17186" y="21080"/>
                </a:cubicBezTo>
                <a:cubicBezTo>
                  <a:pt x="17615" y="21075"/>
                  <a:pt x="17884" y="21161"/>
                  <a:pt x="17978" y="21187"/>
                </a:cubicBezTo>
                <a:cubicBezTo>
                  <a:pt x="18031" y="21204"/>
                  <a:pt x="18057" y="21209"/>
                  <a:pt x="18057" y="21209"/>
                </a:cubicBezTo>
                <a:cubicBezTo>
                  <a:pt x="18057" y="21209"/>
                  <a:pt x="19373" y="21440"/>
                  <a:pt x="20848" y="21344"/>
                </a:cubicBezTo>
                <a:cubicBezTo>
                  <a:pt x="21478" y="21317"/>
                  <a:pt x="21546" y="21161"/>
                  <a:pt x="21104" y="20946"/>
                </a:cubicBezTo>
                <a:cubicBezTo>
                  <a:pt x="20447" y="20618"/>
                  <a:pt x="19682" y="20571"/>
                  <a:pt x="19361" y="20367"/>
                </a:cubicBezTo>
                <a:cubicBezTo>
                  <a:pt x="18771" y="19991"/>
                  <a:pt x="18409" y="19910"/>
                  <a:pt x="18288" y="19620"/>
                </a:cubicBezTo>
                <a:cubicBezTo>
                  <a:pt x="18449" y="19598"/>
                  <a:pt x="18543" y="19583"/>
                  <a:pt x="18543" y="19583"/>
                </a:cubicBezTo>
                <a:cubicBezTo>
                  <a:pt x="18543" y="19583"/>
                  <a:pt x="18461" y="19087"/>
                  <a:pt x="18368" y="18765"/>
                </a:cubicBezTo>
                <a:cubicBezTo>
                  <a:pt x="18126" y="17922"/>
                  <a:pt x="18046" y="17332"/>
                  <a:pt x="17965" y="16870"/>
                </a:cubicBezTo>
                <a:cubicBezTo>
                  <a:pt x="17831" y="16053"/>
                  <a:pt x="17360" y="15671"/>
                  <a:pt x="17253" y="15402"/>
                </a:cubicBezTo>
                <a:cubicBezTo>
                  <a:pt x="16851" y="14452"/>
                  <a:pt x="16690" y="14372"/>
                  <a:pt x="16449" y="13378"/>
                </a:cubicBezTo>
                <a:cubicBezTo>
                  <a:pt x="16408" y="13195"/>
                  <a:pt x="16221" y="11911"/>
                  <a:pt x="15912" y="11159"/>
                </a:cubicBezTo>
                <a:cubicBezTo>
                  <a:pt x="15738" y="10734"/>
                  <a:pt x="15405" y="10370"/>
                  <a:pt x="15137" y="9967"/>
                </a:cubicBezTo>
                <a:cubicBezTo>
                  <a:pt x="15218" y="10096"/>
                  <a:pt x="15269" y="9913"/>
                  <a:pt x="15564" y="9886"/>
                </a:cubicBezTo>
                <a:cubicBezTo>
                  <a:pt x="16208" y="9832"/>
                  <a:pt x="16476" y="9686"/>
                  <a:pt x="16838" y="9498"/>
                </a:cubicBezTo>
                <a:cubicBezTo>
                  <a:pt x="17723" y="9020"/>
                  <a:pt x="20312" y="7812"/>
                  <a:pt x="20714" y="7469"/>
                </a:cubicBezTo>
                <a:cubicBezTo>
                  <a:pt x="20888" y="7318"/>
                  <a:pt x="21195" y="7000"/>
                  <a:pt x="21208" y="6839"/>
                </a:cubicBezTo>
                <a:cubicBezTo>
                  <a:pt x="21222" y="6646"/>
                  <a:pt x="20727" y="6421"/>
                  <a:pt x="20580" y="6292"/>
                </a:cubicBezTo>
                <a:cubicBezTo>
                  <a:pt x="20379" y="6120"/>
                  <a:pt x="19881" y="5825"/>
                  <a:pt x="19599" y="5669"/>
                </a:cubicBezTo>
                <a:cubicBezTo>
                  <a:pt x="18889" y="5277"/>
                  <a:pt x="18528" y="5179"/>
                  <a:pt x="17496" y="4690"/>
                </a:cubicBezTo>
                <a:cubicBezTo>
                  <a:pt x="17335" y="4615"/>
                  <a:pt x="16586" y="4008"/>
                  <a:pt x="15862" y="3884"/>
                </a:cubicBezTo>
                <a:cubicBezTo>
                  <a:pt x="15192" y="3766"/>
                  <a:pt x="13968" y="3767"/>
                  <a:pt x="13968" y="3767"/>
                </a:cubicBezTo>
                <a:cubicBezTo>
                  <a:pt x="14116" y="3536"/>
                  <a:pt x="13620" y="3418"/>
                  <a:pt x="13620" y="3149"/>
                </a:cubicBezTo>
                <a:cubicBezTo>
                  <a:pt x="13620" y="2607"/>
                  <a:pt x="15057" y="2853"/>
                  <a:pt x="13729" y="1365"/>
                </a:cubicBezTo>
                <a:cubicBezTo>
                  <a:pt x="13595" y="1220"/>
                  <a:pt x="13324" y="554"/>
                  <a:pt x="12426" y="334"/>
                </a:cubicBezTo>
                <a:cubicBezTo>
                  <a:pt x="12305" y="302"/>
                  <a:pt x="12051" y="279"/>
                  <a:pt x="11957" y="236"/>
                </a:cubicBezTo>
                <a:cubicBezTo>
                  <a:pt x="11796" y="172"/>
                  <a:pt x="11555" y="87"/>
                  <a:pt x="11219" y="38"/>
                </a:cubicBezTo>
                <a:cubicBezTo>
                  <a:pt x="11126" y="25"/>
                  <a:pt x="10968" y="9"/>
                  <a:pt x="10767" y="3"/>
                </a:cubicBezTo>
                <a:close/>
                <a:moveTo>
                  <a:pt x="15514" y="5645"/>
                </a:moveTo>
                <a:cubicBezTo>
                  <a:pt x="15647" y="5640"/>
                  <a:pt x="15796" y="5665"/>
                  <a:pt x="15967" y="5723"/>
                </a:cubicBezTo>
                <a:cubicBezTo>
                  <a:pt x="16731" y="5981"/>
                  <a:pt x="18812" y="6904"/>
                  <a:pt x="18812" y="7022"/>
                </a:cubicBezTo>
                <a:cubicBezTo>
                  <a:pt x="18812" y="7113"/>
                  <a:pt x="18490" y="7365"/>
                  <a:pt x="17806" y="7838"/>
                </a:cubicBezTo>
                <a:cubicBezTo>
                  <a:pt x="17350" y="8155"/>
                  <a:pt x="16894" y="8365"/>
                  <a:pt x="16264" y="8763"/>
                </a:cubicBezTo>
                <a:cubicBezTo>
                  <a:pt x="16224" y="8790"/>
                  <a:pt x="15967" y="8972"/>
                  <a:pt x="15686" y="8961"/>
                </a:cubicBezTo>
                <a:cubicBezTo>
                  <a:pt x="15686" y="8961"/>
                  <a:pt x="15299" y="8919"/>
                  <a:pt x="14923" y="8817"/>
                </a:cubicBezTo>
                <a:cubicBezTo>
                  <a:pt x="14575" y="8720"/>
                  <a:pt x="14186" y="8736"/>
                  <a:pt x="14186" y="8758"/>
                </a:cubicBezTo>
                <a:cubicBezTo>
                  <a:pt x="14186" y="8763"/>
                  <a:pt x="13824" y="8521"/>
                  <a:pt x="13851" y="8021"/>
                </a:cubicBezTo>
                <a:cubicBezTo>
                  <a:pt x="13891" y="7054"/>
                  <a:pt x="14277" y="6722"/>
                  <a:pt x="14559" y="6340"/>
                </a:cubicBezTo>
                <a:cubicBezTo>
                  <a:pt x="14861" y="5938"/>
                  <a:pt x="15116" y="5661"/>
                  <a:pt x="15514" y="5645"/>
                </a:cubicBezTo>
                <a:close/>
                <a:moveTo>
                  <a:pt x="5395" y="5887"/>
                </a:moveTo>
                <a:cubicBezTo>
                  <a:pt x="5545" y="5876"/>
                  <a:pt x="5689" y="5902"/>
                  <a:pt x="5722" y="6028"/>
                </a:cubicBezTo>
                <a:cubicBezTo>
                  <a:pt x="5749" y="6120"/>
                  <a:pt x="5832" y="6280"/>
                  <a:pt x="5886" y="6414"/>
                </a:cubicBezTo>
                <a:cubicBezTo>
                  <a:pt x="6060" y="6844"/>
                  <a:pt x="6366" y="6931"/>
                  <a:pt x="6393" y="7210"/>
                </a:cubicBezTo>
                <a:cubicBezTo>
                  <a:pt x="6527" y="8430"/>
                  <a:pt x="5806" y="8382"/>
                  <a:pt x="5404" y="8919"/>
                </a:cubicBezTo>
                <a:cubicBezTo>
                  <a:pt x="5337" y="8903"/>
                  <a:pt x="4707" y="8988"/>
                  <a:pt x="4130" y="9095"/>
                </a:cubicBezTo>
                <a:cubicBezTo>
                  <a:pt x="3419" y="8778"/>
                  <a:pt x="3068" y="7651"/>
                  <a:pt x="2559" y="7281"/>
                </a:cubicBezTo>
                <a:cubicBezTo>
                  <a:pt x="2291" y="7082"/>
                  <a:pt x="3164" y="6834"/>
                  <a:pt x="3807" y="6544"/>
                </a:cubicBezTo>
                <a:cubicBezTo>
                  <a:pt x="4304" y="6323"/>
                  <a:pt x="4516" y="6228"/>
                  <a:pt x="5052" y="5964"/>
                </a:cubicBezTo>
                <a:cubicBezTo>
                  <a:pt x="5092" y="5946"/>
                  <a:pt x="5246" y="5898"/>
                  <a:pt x="5395" y="5887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2" name="Muž"/>
          <p:cNvSpPr/>
          <p:nvPr/>
        </p:nvSpPr>
        <p:spPr>
          <a:xfrm>
            <a:off x="9198847" y="5968596"/>
            <a:ext cx="593442" cy="1532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3" name="Muž"/>
          <p:cNvSpPr/>
          <p:nvPr/>
        </p:nvSpPr>
        <p:spPr>
          <a:xfrm>
            <a:off x="6745530" y="6305498"/>
            <a:ext cx="295107" cy="761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02" extrusionOk="0">
                <a:moveTo>
                  <a:pt x="10246" y="10"/>
                </a:moveTo>
                <a:cubicBezTo>
                  <a:pt x="9651" y="39"/>
                  <a:pt x="9052" y="142"/>
                  <a:pt x="8490" y="331"/>
                </a:cubicBezTo>
                <a:cubicBezTo>
                  <a:pt x="7409" y="697"/>
                  <a:pt x="7827" y="1471"/>
                  <a:pt x="7827" y="1471"/>
                </a:cubicBezTo>
                <a:cubicBezTo>
                  <a:pt x="7827" y="1471"/>
                  <a:pt x="7467" y="1472"/>
                  <a:pt x="7689" y="1837"/>
                </a:cubicBezTo>
                <a:cubicBezTo>
                  <a:pt x="7827" y="2069"/>
                  <a:pt x="7730" y="2122"/>
                  <a:pt x="8174" y="2197"/>
                </a:cubicBezTo>
                <a:cubicBezTo>
                  <a:pt x="8285" y="2477"/>
                  <a:pt x="8629" y="2493"/>
                  <a:pt x="8629" y="2983"/>
                </a:cubicBezTo>
                <a:cubicBezTo>
                  <a:pt x="8629" y="2988"/>
                  <a:pt x="8355" y="2978"/>
                  <a:pt x="8161" y="3134"/>
                </a:cubicBezTo>
                <a:cubicBezTo>
                  <a:pt x="8106" y="3177"/>
                  <a:pt x="8049" y="3322"/>
                  <a:pt x="7827" y="3359"/>
                </a:cubicBezTo>
                <a:cubicBezTo>
                  <a:pt x="6842" y="3542"/>
                  <a:pt x="4636" y="3731"/>
                  <a:pt x="4095" y="3941"/>
                </a:cubicBezTo>
                <a:cubicBezTo>
                  <a:pt x="3332" y="4237"/>
                  <a:pt x="185" y="6557"/>
                  <a:pt x="185" y="6783"/>
                </a:cubicBezTo>
                <a:cubicBezTo>
                  <a:pt x="185" y="7133"/>
                  <a:pt x="112" y="7369"/>
                  <a:pt x="306" y="7546"/>
                </a:cubicBezTo>
                <a:cubicBezTo>
                  <a:pt x="1138" y="8300"/>
                  <a:pt x="2140" y="9548"/>
                  <a:pt x="3388" y="10139"/>
                </a:cubicBezTo>
                <a:cubicBezTo>
                  <a:pt x="3555" y="10220"/>
                  <a:pt x="3874" y="10313"/>
                  <a:pt x="4290" y="10366"/>
                </a:cubicBezTo>
                <a:cubicBezTo>
                  <a:pt x="4706" y="10420"/>
                  <a:pt x="5414" y="10539"/>
                  <a:pt x="5400" y="10636"/>
                </a:cubicBezTo>
                <a:cubicBezTo>
                  <a:pt x="5261" y="11507"/>
                  <a:pt x="4984" y="13595"/>
                  <a:pt x="4775" y="14591"/>
                </a:cubicBezTo>
                <a:cubicBezTo>
                  <a:pt x="4637" y="15242"/>
                  <a:pt x="4526" y="15984"/>
                  <a:pt x="4429" y="16447"/>
                </a:cubicBezTo>
                <a:cubicBezTo>
                  <a:pt x="4262" y="17244"/>
                  <a:pt x="4221" y="18180"/>
                  <a:pt x="3666" y="19165"/>
                </a:cubicBezTo>
                <a:cubicBezTo>
                  <a:pt x="3416" y="19617"/>
                  <a:pt x="2972" y="20214"/>
                  <a:pt x="3250" y="20214"/>
                </a:cubicBezTo>
                <a:cubicBezTo>
                  <a:pt x="2833" y="20612"/>
                  <a:pt x="1236" y="20827"/>
                  <a:pt x="432" y="20913"/>
                </a:cubicBezTo>
                <a:cubicBezTo>
                  <a:pt x="154" y="20940"/>
                  <a:pt x="-25" y="21043"/>
                  <a:pt x="3" y="21156"/>
                </a:cubicBezTo>
                <a:lnTo>
                  <a:pt x="29" y="21225"/>
                </a:lnTo>
                <a:cubicBezTo>
                  <a:pt x="43" y="21311"/>
                  <a:pt x="324" y="21344"/>
                  <a:pt x="393" y="21344"/>
                </a:cubicBezTo>
                <a:cubicBezTo>
                  <a:pt x="837" y="21376"/>
                  <a:pt x="2207" y="21461"/>
                  <a:pt x="3206" y="21305"/>
                </a:cubicBezTo>
                <a:cubicBezTo>
                  <a:pt x="4371" y="21128"/>
                  <a:pt x="5857" y="21247"/>
                  <a:pt x="7008" y="21188"/>
                </a:cubicBezTo>
                <a:cubicBezTo>
                  <a:pt x="7355" y="21171"/>
                  <a:pt x="7398" y="20692"/>
                  <a:pt x="7259" y="20471"/>
                </a:cubicBezTo>
                <a:cubicBezTo>
                  <a:pt x="7218" y="20407"/>
                  <a:pt x="7134" y="20375"/>
                  <a:pt x="7134" y="20375"/>
                </a:cubicBezTo>
                <a:lnTo>
                  <a:pt x="7190" y="20412"/>
                </a:lnTo>
                <a:cubicBezTo>
                  <a:pt x="7773" y="20434"/>
                  <a:pt x="8367" y="17905"/>
                  <a:pt x="8742" y="15860"/>
                </a:cubicBezTo>
                <a:cubicBezTo>
                  <a:pt x="8908" y="14999"/>
                  <a:pt x="10033" y="13116"/>
                  <a:pt x="10394" y="12497"/>
                </a:cubicBezTo>
                <a:cubicBezTo>
                  <a:pt x="10421" y="12443"/>
                  <a:pt x="10630" y="12443"/>
                  <a:pt x="10658" y="12497"/>
                </a:cubicBezTo>
                <a:cubicBezTo>
                  <a:pt x="10880" y="12987"/>
                  <a:pt x="11168" y="14031"/>
                  <a:pt x="11473" y="14757"/>
                </a:cubicBezTo>
                <a:cubicBezTo>
                  <a:pt x="11542" y="14924"/>
                  <a:pt x="11753" y="15564"/>
                  <a:pt x="11781" y="15968"/>
                </a:cubicBezTo>
                <a:cubicBezTo>
                  <a:pt x="11892" y="17206"/>
                  <a:pt x="11572" y="19842"/>
                  <a:pt x="12002" y="20175"/>
                </a:cubicBezTo>
                <a:cubicBezTo>
                  <a:pt x="12002" y="20175"/>
                  <a:pt x="11906" y="20682"/>
                  <a:pt x="11490" y="21053"/>
                </a:cubicBezTo>
                <a:cubicBezTo>
                  <a:pt x="10908" y="21575"/>
                  <a:pt x="13763" y="21580"/>
                  <a:pt x="14568" y="21381"/>
                </a:cubicBezTo>
                <a:cubicBezTo>
                  <a:pt x="15608" y="21128"/>
                  <a:pt x="14986" y="20682"/>
                  <a:pt x="15028" y="20488"/>
                </a:cubicBezTo>
                <a:cubicBezTo>
                  <a:pt x="15125" y="20316"/>
                  <a:pt x="15333" y="20316"/>
                  <a:pt x="15444" y="19950"/>
                </a:cubicBezTo>
                <a:cubicBezTo>
                  <a:pt x="15763" y="18841"/>
                  <a:pt x="15485" y="17442"/>
                  <a:pt x="15513" y="16318"/>
                </a:cubicBezTo>
                <a:cubicBezTo>
                  <a:pt x="15527" y="15946"/>
                  <a:pt x="15886" y="15230"/>
                  <a:pt x="15886" y="14229"/>
                </a:cubicBezTo>
                <a:cubicBezTo>
                  <a:pt x="15886" y="13223"/>
                  <a:pt x="15888" y="12330"/>
                  <a:pt x="15721" y="11431"/>
                </a:cubicBezTo>
                <a:cubicBezTo>
                  <a:pt x="15610" y="10839"/>
                  <a:pt x="16110" y="10802"/>
                  <a:pt x="15652" y="10044"/>
                </a:cubicBezTo>
                <a:cubicBezTo>
                  <a:pt x="17247" y="10108"/>
                  <a:pt x="17453" y="10054"/>
                  <a:pt x="17967" y="9801"/>
                </a:cubicBezTo>
                <a:cubicBezTo>
                  <a:pt x="19312" y="9123"/>
                  <a:pt x="20798" y="7585"/>
                  <a:pt x="21062" y="7321"/>
                </a:cubicBezTo>
                <a:cubicBezTo>
                  <a:pt x="21575" y="7278"/>
                  <a:pt x="21546" y="6846"/>
                  <a:pt x="21296" y="6534"/>
                </a:cubicBezTo>
                <a:cubicBezTo>
                  <a:pt x="21226" y="6453"/>
                  <a:pt x="20909" y="6465"/>
                  <a:pt x="20854" y="6384"/>
                </a:cubicBezTo>
                <a:cubicBezTo>
                  <a:pt x="20424" y="5755"/>
                  <a:pt x="17691" y="4302"/>
                  <a:pt x="17247" y="3990"/>
                </a:cubicBezTo>
                <a:cubicBezTo>
                  <a:pt x="16859" y="3715"/>
                  <a:pt x="14264" y="3516"/>
                  <a:pt x="13376" y="3381"/>
                </a:cubicBezTo>
                <a:cubicBezTo>
                  <a:pt x="13237" y="3360"/>
                  <a:pt x="13085" y="3300"/>
                  <a:pt x="13029" y="3247"/>
                </a:cubicBezTo>
                <a:cubicBezTo>
                  <a:pt x="13001" y="3225"/>
                  <a:pt x="12988" y="3204"/>
                  <a:pt x="12960" y="3183"/>
                </a:cubicBezTo>
                <a:cubicBezTo>
                  <a:pt x="12724" y="2984"/>
                  <a:pt x="12392" y="2989"/>
                  <a:pt x="12392" y="2989"/>
                </a:cubicBezTo>
                <a:cubicBezTo>
                  <a:pt x="12350" y="2839"/>
                  <a:pt x="12319" y="2714"/>
                  <a:pt x="12444" y="2628"/>
                </a:cubicBezTo>
                <a:cubicBezTo>
                  <a:pt x="12610" y="2504"/>
                  <a:pt x="12750" y="2364"/>
                  <a:pt x="12847" y="2219"/>
                </a:cubicBezTo>
                <a:cubicBezTo>
                  <a:pt x="13041" y="2203"/>
                  <a:pt x="13196" y="2213"/>
                  <a:pt x="13376" y="1933"/>
                </a:cubicBezTo>
                <a:cubicBezTo>
                  <a:pt x="13445" y="1810"/>
                  <a:pt x="13748" y="1482"/>
                  <a:pt x="13276" y="1471"/>
                </a:cubicBezTo>
                <a:cubicBezTo>
                  <a:pt x="13373" y="1245"/>
                  <a:pt x="13679" y="444"/>
                  <a:pt x="12500" y="272"/>
                </a:cubicBezTo>
                <a:cubicBezTo>
                  <a:pt x="12154" y="223"/>
                  <a:pt x="12141" y="153"/>
                  <a:pt x="11989" y="126"/>
                </a:cubicBezTo>
                <a:cubicBezTo>
                  <a:pt x="11434" y="23"/>
                  <a:pt x="10841" y="-20"/>
                  <a:pt x="10246" y="10"/>
                </a:cubicBezTo>
                <a:close/>
                <a:moveTo>
                  <a:pt x="16042" y="6038"/>
                </a:moveTo>
                <a:cubicBezTo>
                  <a:pt x="16175" y="6060"/>
                  <a:pt x="16316" y="6123"/>
                  <a:pt x="16371" y="6147"/>
                </a:cubicBezTo>
                <a:cubicBezTo>
                  <a:pt x="17342" y="6567"/>
                  <a:pt x="18104" y="6825"/>
                  <a:pt x="18201" y="6955"/>
                </a:cubicBezTo>
                <a:cubicBezTo>
                  <a:pt x="18270" y="7186"/>
                  <a:pt x="18326" y="7449"/>
                  <a:pt x="18326" y="7449"/>
                </a:cubicBezTo>
                <a:cubicBezTo>
                  <a:pt x="18326" y="7449"/>
                  <a:pt x="17454" y="9005"/>
                  <a:pt x="17052" y="9124"/>
                </a:cubicBezTo>
                <a:cubicBezTo>
                  <a:pt x="16802" y="9205"/>
                  <a:pt x="15790" y="8946"/>
                  <a:pt x="15236" y="8972"/>
                </a:cubicBezTo>
                <a:cubicBezTo>
                  <a:pt x="15236" y="8703"/>
                  <a:pt x="15249" y="8450"/>
                  <a:pt x="15305" y="7950"/>
                </a:cubicBezTo>
                <a:cubicBezTo>
                  <a:pt x="15374" y="7347"/>
                  <a:pt x="15692" y="6443"/>
                  <a:pt x="15747" y="6174"/>
                </a:cubicBezTo>
                <a:cubicBezTo>
                  <a:pt x="15782" y="6034"/>
                  <a:pt x="15908" y="6016"/>
                  <a:pt x="16042" y="6038"/>
                </a:cubicBezTo>
                <a:close/>
                <a:moveTo>
                  <a:pt x="5001" y="6053"/>
                </a:moveTo>
                <a:cubicBezTo>
                  <a:pt x="5137" y="6043"/>
                  <a:pt x="5286" y="6074"/>
                  <a:pt x="5317" y="6131"/>
                </a:cubicBezTo>
                <a:cubicBezTo>
                  <a:pt x="5456" y="6389"/>
                  <a:pt x="5454" y="6740"/>
                  <a:pt x="5551" y="7133"/>
                </a:cubicBezTo>
                <a:cubicBezTo>
                  <a:pt x="5704" y="7752"/>
                  <a:pt x="5968" y="8369"/>
                  <a:pt x="5898" y="8735"/>
                </a:cubicBezTo>
                <a:cubicBezTo>
                  <a:pt x="5870" y="8918"/>
                  <a:pt x="5912" y="9091"/>
                  <a:pt x="5898" y="9107"/>
                </a:cubicBezTo>
                <a:cubicBezTo>
                  <a:pt x="5898" y="9107"/>
                  <a:pt x="5413" y="9295"/>
                  <a:pt x="5205" y="9322"/>
                </a:cubicBezTo>
                <a:cubicBezTo>
                  <a:pt x="4899" y="9355"/>
                  <a:pt x="4593" y="9462"/>
                  <a:pt x="4537" y="9430"/>
                </a:cubicBezTo>
                <a:cubicBezTo>
                  <a:pt x="4149" y="9150"/>
                  <a:pt x="3152" y="7622"/>
                  <a:pt x="3042" y="7385"/>
                </a:cubicBezTo>
                <a:cubicBezTo>
                  <a:pt x="3097" y="7251"/>
                  <a:pt x="3139" y="7062"/>
                  <a:pt x="3167" y="6965"/>
                </a:cubicBezTo>
                <a:cubicBezTo>
                  <a:pt x="3181" y="6922"/>
                  <a:pt x="3206" y="6884"/>
                  <a:pt x="3276" y="6852"/>
                </a:cubicBezTo>
                <a:cubicBezTo>
                  <a:pt x="3539" y="6701"/>
                  <a:pt x="4330" y="6260"/>
                  <a:pt x="4871" y="6077"/>
                </a:cubicBezTo>
                <a:cubicBezTo>
                  <a:pt x="4909" y="6063"/>
                  <a:pt x="4955" y="6057"/>
                  <a:pt x="5001" y="6053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4" name="Žena"/>
          <p:cNvSpPr/>
          <p:nvPr/>
        </p:nvSpPr>
        <p:spPr>
          <a:xfrm>
            <a:off x="6330786" y="6314185"/>
            <a:ext cx="295108" cy="738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7" h="21451" extrusionOk="0">
                <a:moveTo>
                  <a:pt x="10767" y="3"/>
                </a:moveTo>
                <a:cubicBezTo>
                  <a:pt x="10163" y="-15"/>
                  <a:pt x="9173" y="50"/>
                  <a:pt x="8379" y="485"/>
                </a:cubicBezTo>
                <a:cubicBezTo>
                  <a:pt x="7869" y="770"/>
                  <a:pt x="7992" y="989"/>
                  <a:pt x="7147" y="1709"/>
                </a:cubicBezTo>
                <a:cubicBezTo>
                  <a:pt x="6047" y="2649"/>
                  <a:pt x="7909" y="2821"/>
                  <a:pt x="6636" y="3320"/>
                </a:cubicBezTo>
                <a:cubicBezTo>
                  <a:pt x="6113" y="3525"/>
                  <a:pt x="6502" y="3869"/>
                  <a:pt x="6502" y="3869"/>
                </a:cubicBezTo>
                <a:cubicBezTo>
                  <a:pt x="6394" y="3885"/>
                  <a:pt x="6207" y="3880"/>
                  <a:pt x="6099" y="3896"/>
                </a:cubicBezTo>
                <a:cubicBezTo>
                  <a:pt x="5550" y="3950"/>
                  <a:pt x="4864" y="4024"/>
                  <a:pt x="4314" y="4395"/>
                </a:cubicBezTo>
                <a:cubicBezTo>
                  <a:pt x="3537" y="4916"/>
                  <a:pt x="1662" y="6006"/>
                  <a:pt x="254" y="6893"/>
                </a:cubicBezTo>
                <a:cubicBezTo>
                  <a:pt x="241" y="6904"/>
                  <a:pt x="226" y="6914"/>
                  <a:pt x="212" y="6920"/>
                </a:cubicBezTo>
                <a:cubicBezTo>
                  <a:pt x="186" y="6941"/>
                  <a:pt x="160" y="6962"/>
                  <a:pt x="133" y="6978"/>
                </a:cubicBezTo>
                <a:cubicBezTo>
                  <a:pt x="-28" y="7113"/>
                  <a:pt x="-54" y="7253"/>
                  <a:pt x="120" y="7398"/>
                </a:cubicBezTo>
                <a:cubicBezTo>
                  <a:pt x="402" y="7629"/>
                  <a:pt x="494" y="7843"/>
                  <a:pt x="883" y="8241"/>
                </a:cubicBezTo>
                <a:cubicBezTo>
                  <a:pt x="1258" y="8633"/>
                  <a:pt x="2132" y="9064"/>
                  <a:pt x="2789" y="9483"/>
                </a:cubicBezTo>
                <a:cubicBezTo>
                  <a:pt x="2950" y="9591"/>
                  <a:pt x="2935" y="9681"/>
                  <a:pt x="3351" y="9923"/>
                </a:cubicBezTo>
                <a:cubicBezTo>
                  <a:pt x="3579" y="10057"/>
                  <a:pt x="3967" y="10040"/>
                  <a:pt x="3820" y="10040"/>
                </a:cubicBezTo>
                <a:cubicBezTo>
                  <a:pt x="4182" y="10051"/>
                  <a:pt x="4546" y="10004"/>
                  <a:pt x="4532" y="10025"/>
                </a:cubicBezTo>
                <a:cubicBezTo>
                  <a:pt x="4331" y="10627"/>
                  <a:pt x="4437" y="11347"/>
                  <a:pt x="4692" y="12094"/>
                </a:cubicBezTo>
                <a:cubicBezTo>
                  <a:pt x="4839" y="12561"/>
                  <a:pt x="6473" y="15069"/>
                  <a:pt x="6527" y="15493"/>
                </a:cubicBezTo>
                <a:cubicBezTo>
                  <a:pt x="6688" y="17357"/>
                  <a:pt x="7279" y="18781"/>
                  <a:pt x="7641" y="19603"/>
                </a:cubicBezTo>
                <a:cubicBezTo>
                  <a:pt x="7668" y="19651"/>
                  <a:pt x="7723" y="19673"/>
                  <a:pt x="7763" y="19673"/>
                </a:cubicBezTo>
                <a:cubicBezTo>
                  <a:pt x="7790" y="19673"/>
                  <a:pt x="7857" y="19684"/>
                  <a:pt x="7951" y="19700"/>
                </a:cubicBezTo>
                <a:cubicBezTo>
                  <a:pt x="7965" y="20098"/>
                  <a:pt x="8258" y="20001"/>
                  <a:pt x="7775" y="20313"/>
                </a:cubicBezTo>
                <a:cubicBezTo>
                  <a:pt x="7494" y="20495"/>
                  <a:pt x="6838" y="20688"/>
                  <a:pt x="6891" y="21026"/>
                </a:cubicBezTo>
                <a:cubicBezTo>
                  <a:pt x="6905" y="21150"/>
                  <a:pt x="6973" y="21215"/>
                  <a:pt x="7214" y="21307"/>
                </a:cubicBezTo>
                <a:cubicBezTo>
                  <a:pt x="7536" y="21419"/>
                  <a:pt x="8649" y="21585"/>
                  <a:pt x="9694" y="21268"/>
                </a:cubicBezTo>
                <a:cubicBezTo>
                  <a:pt x="10231" y="21107"/>
                  <a:pt x="9893" y="20801"/>
                  <a:pt x="10000" y="20672"/>
                </a:cubicBezTo>
                <a:cubicBezTo>
                  <a:pt x="10148" y="20511"/>
                  <a:pt x="10348" y="20420"/>
                  <a:pt x="10214" y="20027"/>
                </a:cubicBezTo>
                <a:cubicBezTo>
                  <a:pt x="10187" y="19947"/>
                  <a:pt x="10096" y="19803"/>
                  <a:pt x="10042" y="19690"/>
                </a:cubicBezTo>
                <a:cubicBezTo>
                  <a:pt x="10176" y="19669"/>
                  <a:pt x="10281" y="19642"/>
                  <a:pt x="10281" y="19609"/>
                </a:cubicBezTo>
                <a:cubicBezTo>
                  <a:pt x="10294" y="19174"/>
                  <a:pt x="10309" y="18942"/>
                  <a:pt x="10268" y="18287"/>
                </a:cubicBezTo>
                <a:cubicBezTo>
                  <a:pt x="10228" y="17798"/>
                  <a:pt x="10243" y="17454"/>
                  <a:pt x="10176" y="16944"/>
                </a:cubicBezTo>
                <a:cubicBezTo>
                  <a:pt x="10109" y="16390"/>
                  <a:pt x="10015" y="16449"/>
                  <a:pt x="9908" y="15896"/>
                </a:cubicBezTo>
                <a:cubicBezTo>
                  <a:pt x="9868" y="15660"/>
                  <a:pt x="9825" y="15434"/>
                  <a:pt x="9879" y="15193"/>
                </a:cubicBezTo>
                <a:cubicBezTo>
                  <a:pt x="9892" y="15101"/>
                  <a:pt x="9987" y="14456"/>
                  <a:pt x="10000" y="14365"/>
                </a:cubicBezTo>
                <a:cubicBezTo>
                  <a:pt x="10027" y="13312"/>
                  <a:pt x="10097" y="12899"/>
                  <a:pt x="10231" y="11852"/>
                </a:cubicBezTo>
                <a:cubicBezTo>
                  <a:pt x="10257" y="11766"/>
                  <a:pt x="10376" y="11717"/>
                  <a:pt x="10469" y="11803"/>
                </a:cubicBezTo>
                <a:cubicBezTo>
                  <a:pt x="11207" y="12464"/>
                  <a:pt x="11555" y="12812"/>
                  <a:pt x="12145" y="13452"/>
                </a:cubicBezTo>
                <a:cubicBezTo>
                  <a:pt x="12615" y="13962"/>
                  <a:pt x="13770" y="15290"/>
                  <a:pt x="13851" y="15532"/>
                </a:cubicBezTo>
                <a:cubicBezTo>
                  <a:pt x="13985" y="15978"/>
                  <a:pt x="14184" y="16417"/>
                  <a:pt x="14345" y="16965"/>
                </a:cubicBezTo>
                <a:cubicBezTo>
                  <a:pt x="14640" y="17948"/>
                  <a:pt x="15661" y="19270"/>
                  <a:pt x="15795" y="19517"/>
                </a:cubicBezTo>
                <a:cubicBezTo>
                  <a:pt x="15822" y="19565"/>
                  <a:pt x="15834" y="19592"/>
                  <a:pt x="15874" y="19630"/>
                </a:cubicBezTo>
                <a:cubicBezTo>
                  <a:pt x="15888" y="19640"/>
                  <a:pt x="16007" y="19658"/>
                  <a:pt x="16168" y="19663"/>
                </a:cubicBezTo>
                <a:cubicBezTo>
                  <a:pt x="16221" y="19851"/>
                  <a:pt x="16234" y="20173"/>
                  <a:pt x="15912" y="20420"/>
                </a:cubicBezTo>
                <a:cubicBezTo>
                  <a:pt x="15631" y="20641"/>
                  <a:pt x="16113" y="20946"/>
                  <a:pt x="16113" y="20946"/>
                </a:cubicBezTo>
                <a:cubicBezTo>
                  <a:pt x="16408" y="21042"/>
                  <a:pt x="16743" y="21091"/>
                  <a:pt x="17186" y="21080"/>
                </a:cubicBezTo>
                <a:cubicBezTo>
                  <a:pt x="17615" y="21075"/>
                  <a:pt x="17884" y="21161"/>
                  <a:pt x="17978" y="21187"/>
                </a:cubicBezTo>
                <a:cubicBezTo>
                  <a:pt x="18031" y="21204"/>
                  <a:pt x="18057" y="21209"/>
                  <a:pt x="18057" y="21209"/>
                </a:cubicBezTo>
                <a:cubicBezTo>
                  <a:pt x="18057" y="21209"/>
                  <a:pt x="19373" y="21440"/>
                  <a:pt x="20848" y="21344"/>
                </a:cubicBezTo>
                <a:cubicBezTo>
                  <a:pt x="21478" y="21317"/>
                  <a:pt x="21546" y="21161"/>
                  <a:pt x="21104" y="20946"/>
                </a:cubicBezTo>
                <a:cubicBezTo>
                  <a:pt x="20447" y="20618"/>
                  <a:pt x="19682" y="20571"/>
                  <a:pt x="19361" y="20367"/>
                </a:cubicBezTo>
                <a:cubicBezTo>
                  <a:pt x="18771" y="19991"/>
                  <a:pt x="18409" y="19910"/>
                  <a:pt x="18288" y="19620"/>
                </a:cubicBezTo>
                <a:cubicBezTo>
                  <a:pt x="18449" y="19598"/>
                  <a:pt x="18543" y="19583"/>
                  <a:pt x="18543" y="19583"/>
                </a:cubicBezTo>
                <a:cubicBezTo>
                  <a:pt x="18543" y="19583"/>
                  <a:pt x="18461" y="19087"/>
                  <a:pt x="18368" y="18765"/>
                </a:cubicBezTo>
                <a:cubicBezTo>
                  <a:pt x="18126" y="17922"/>
                  <a:pt x="18046" y="17332"/>
                  <a:pt x="17965" y="16870"/>
                </a:cubicBezTo>
                <a:cubicBezTo>
                  <a:pt x="17831" y="16053"/>
                  <a:pt x="17360" y="15671"/>
                  <a:pt x="17253" y="15402"/>
                </a:cubicBezTo>
                <a:cubicBezTo>
                  <a:pt x="16851" y="14452"/>
                  <a:pt x="16690" y="14372"/>
                  <a:pt x="16449" y="13378"/>
                </a:cubicBezTo>
                <a:cubicBezTo>
                  <a:pt x="16408" y="13195"/>
                  <a:pt x="16221" y="11911"/>
                  <a:pt x="15912" y="11159"/>
                </a:cubicBezTo>
                <a:cubicBezTo>
                  <a:pt x="15738" y="10734"/>
                  <a:pt x="15405" y="10370"/>
                  <a:pt x="15137" y="9967"/>
                </a:cubicBezTo>
                <a:cubicBezTo>
                  <a:pt x="15218" y="10096"/>
                  <a:pt x="15269" y="9913"/>
                  <a:pt x="15564" y="9886"/>
                </a:cubicBezTo>
                <a:cubicBezTo>
                  <a:pt x="16208" y="9832"/>
                  <a:pt x="16476" y="9686"/>
                  <a:pt x="16838" y="9498"/>
                </a:cubicBezTo>
                <a:cubicBezTo>
                  <a:pt x="17723" y="9020"/>
                  <a:pt x="20312" y="7812"/>
                  <a:pt x="20714" y="7469"/>
                </a:cubicBezTo>
                <a:cubicBezTo>
                  <a:pt x="20888" y="7318"/>
                  <a:pt x="21195" y="7000"/>
                  <a:pt x="21208" y="6839"/>
                </a:cubicBezTo>
                <a:cubicBezTo>
                  <a:pt x="21222" y="6646"/>
                  <a:pt x="20727" y="6421"/>
                  <a:pt x="20580" y="6292"/>
                </a:cubicBezTo>
                <a:cubicBezTo>
                  <a:pt x="20379" y="6120"/>
                  <a:pt x="19881" y="5825"/>
                  <a:pt x="19599" y="5669"/>
                </a:cubicBezTo>
                <a:cubicBezTo>
                  <a:pt x="18889" y="5277"/>
                  <a:pt x="18528" y="5179"/>
                  <a:pt x="17496" y="4690"/>
                </a:cubicBezTo>
                <a:cubicBezTo>
                  <a:pt x="17335" y="4615"/>
                  <a:pt x="16586" y="4008"/>
                  <a:pt x="15862" y="3884"/>
                </a:cubicBezTo>
                <a:cubicBezTo>
                  <a:pt x="15192" y="3766"/>
                  <a:pt x="13968" y="3767"/>
                  <a:pt x="13968" y="3767"/>
                </a:cubicBezTo>
                <a:cubicBezTo>
                  <a:pt x="14116" y="3536"/>
                  <a:pt x="13620" y="3418"/>
                  <a:pt x="13620" y="3149"/>
                </a:cubicBezTo>
                <a:cubicBezTo>
                  <a:pt x="13620" y="2607"/>
                  <a:pt x="15057" y="2853"/>
                  <a:pt x="13729" y="1365"/>
                </a:cubicBezTo>
                <a:cubicBezTo>
                  <a:pt x="13595" y="1220"/>
                  <a:pt x="13324" y="554"/>
                  <a:pt x="12426" y="334"/>
                </a:cubicBezTo>
                <a:cubicBezTo>
                  <a:pt x="12305" y="302"/>
                  <a:pt x="12051" y="279"/>
                  <a:pt x="11957" y="236"/>
                </a:cubicBezTo>
                <a:cubicBezTo>
                  <a:pt x="11796" y="172"/>
                  <a:pt x="11555" y="87"/>
                  <a:pt x="11219" y="38"/>
                </a:cubicBezTo>
                <a:cubicBezTo>
                  <a:pt x="11126" y="25"/>
                  <a:pt x="10968" y="9"/>
                  <a:pt x="10767" y="3"/>
                </a:cubicBezTo>
                <a:close/>
                <a:moveTo>
                  <a:pt x="15514" y="5645"/>
                </a:moveTo>
                <a:cubicBezTo>
                  <a:pt x="15647" y="5640"/>
                  <a:pt x="15796" y="5665"/>
                  <a:pt x="15967" y="5723"/>
                </a:cubicBezTo>
                <a:cubicBezTo>
                  <a:pt x="16731" y="5981"/>
                  <a:pt x="18812" y="6904"/>
                  <a:pt x="18812" y="7022"/>
                </a:cubicBezTo>
                <a:cubicBezTo>
                  <a:pt x="18812" y="7113"/>
                  <a:pt x="18490" y="7365"/>
                  <a:pt x="17806" y="7838"/>
                </a:cubicBezTo>
                <a:cubicBezTo>
                  <a:pt x="17350" y="8155"/>
                  <a:pt x="16894" y="8365"/>
                  <a:pt x="16264" y="8763"/>
                </a:cubicBezTo>
                <a:cubicBezTo>
                  <a:pt x="16224" y="8790"/>
                  <a:pt x="15967" y="8972"/>
                  <a:pt x="15686" y="8961"/>
                </a:cubicBezTo>
                <a:cubicBezTo>
                  <a:pt x="15686" y="8961"/>
                  <a:pt x="15299" y="8919"/>
                  <a:pt x="14923" y="8817"/>
                </a:cubicBezTo>
                <a:cubicBezTo>
                  <a:pt x="14575" y="8720"/>
                  <a:pt x="14186" y="8736"/>
                  <a:pt x="14186" y="8758"/>
                </a:cubicBezTo>
                <a:cubicBezTo>
                  <a:pt x="14186" y="8763"/>
                  <a:pt x="13824" y="8521"/>
                  <a:pt x="13851" y="8021"/>
                </a:cubicBezTo>
                <a:cubicBezTo>
                  <a:pt x="13891" y="7054"/>
                  <a:pt x="14277" y="6722"/>
                  <a:pt x="14559" y="6340"/>
                </a:cubicBezTo>
                <a:cubicBezTo>
                  <a:pt x="14861" y="5938"/>
                  <a:pt x="15116" y="5661"/>
                  <a:pt x="15514" y="5645"/>
                </a:cubicBezTo>
                <a:close/>
                <a:moveTo>
                  <a:pt x="5395" y="5887"/>
                </a:moveTo>
                <a:cubicBezTo>
                  <a:pt x="5545" y="5876"/>
                  <a:pt x="5689" y="5902"/>
                  <a:pt x="5722" y="6028"/>
                </a:cubicBezTo>
                <a:cubicBezTo>
                  <a:pt x="5749" y="6120"/>
                  <a:pt x="5832" y="6280"/>
                  <a:pt x="5886" y="6414"/>
                </a:cubicBezTo>
                <a:cubicBezTo>
                  <a:pt x="6060" y="6844"/>
                  <a:pt x="6366" y="6931"/>
                  <a:pt x="6393" y="7210"/>
                </a:cubicBezTo>
                <a:cubicBezTo>
                  <a:pt x="6527" y="8430"/>
                  <a:pt x="5806" y="8382"/>
                  <a:pt x="5404" y="8919"/>
                </a:cubicBezTo>
                <a:cubicBezTo>
                  <a:pt x="5337" y="8903"/>
                  <a:pt x="4707" y="8988"/>
                  <a:pt x="4130" y="9095"/>
                </a:cubicBezTo>
                <a:cubicBezTo>
                  <a:pt x="3419" y="8778"/>
                  <a:pt x="3068" y="7651"/>
                  <a:pt x="2559" y="7281"/>
                </a:cubicBezTo>
                <a:cubicBezTo>
                  <a:pt x="2291" y="7082"/>
                  <a:pt x="3164" y="6834"/>
                  <a:pt x="3807" y="6544"/>
                </a:cubicBezTo>
                <a:cubicBezTo>
                  <a:pt x="4304" y="6323"/>
                  <a:pt x="4516" y="6228"/>
                  <a:pt x="5052" y="5964"/>
                </a:cubicBezTo>
                <a:cubicBezTo>
                  <a:pt x="5092" y="5946"/>
                  <a:pt x="5246" y="5898"/>
                  <a:pt x="5395" y="5887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5" name="Byť spokojný/á"/>
          <p:cNvSpPr/>
          <p:nvPr/>
        </p:nvSpPr>
        <p:spPr>
          <a:xfrm>
            <a:off x="9612546" y="3941703"/>
            <a:ext cx="1270001" cy="1270001"/>
          </a:xfrm>
          <a:prstGeom prst="ellipse">
            <a:avLst/>
          </a:prstGeom>
          <a:solidFill>
            <a:srgbClr val="DB4B4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Byť spokojný/á</a:t>
            </a:r>
          </a:p>
        </p:txBody>
      </p:sp>
      <p:sp>
        <p:nvSpPr>
          <p:cNvPr id="216" name="Preciťovať radosť"/>
          <p:cNvSpPr/>
          <p:nvPr/>
        </p:nvSpPr>
        <p:spPr>
          <a:xfrm>
            <a:off x="10167141" y="5946479"/>
            <a:ext cx="1270001" cy="1270001"/>
          </a:xfrm>
          <a:prstGeom prst="ellipse">
            <a:avLst/>
          </a:prstGeom>
          <a:solidFill>
            <a:srgbClr val="DB771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000000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Preciťovať radosť</a:t>
            </a:r>
          </a:p>
        </p:txBody>
      </p:sp>
      <p:sp>
        <p:nvSpPr>
          <p:cNvPr id="217" name="Mať priestor na sebarealizáciu"/>
          <p:cNvSpPr/>
          <p:nvPr/>
        </p:nvSpPr>
        <p:spPr>
          <a:xfrm>
            <a:off x="7940754" y="3253078"/>
            <a:ext cx="1270001" cy="1270001"/>
          </a:xfrm>
          <a:prstGeom prst="ellipse">
            <a:avLst/>
          </a:prstGeom>
          <a:solidFill>
            <a:schemeClr val="accent3">
              <a:satOff val="-13269"/>
              <a:lumOff val="-1411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Mať priestor na sebarealizáciu</a:t>
            </a:r>
          </a:p>
        </p:txBody>
      </p:sp>
      <p:sp>
        <p:nvSpPr>
          <p:cNvPr id="218" name="Ísť v súlade s firemnou víziou a stratégiou"/>
          <p:cNvSpPr/>
          <p:nvPr/>
        </p:nvSpPr>
        <p:spPr>
          <a:xfrm>
            <a:off x="1662806" y="5587049"/>
            <a:ext cx="1270001" cy="1270001"/>
          </a:xfrm>
          <a:prstGeom prst="ellipse">
            <a:avLst/>
          </a:prstGeom>
          <a:solidFill>
            <a:schemeClr val="accent2">
              <a:hueOff val="-211702"/>
              <a:satOff val="1205"/>
              <a:lumOff val="-12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Ísť v súlade s firemnou víziou a stratégiou</a:t>
            </a:r>
          </a:p>
        </p:txBody>
      </p:sp>
      <p:sp>
        <p:nvSpPr>
          <p:cNvPr id="219" name="Byť zdravý/á"/>
          <p:cNvSpPr/>
          <p:nvPr/>
        </p:nvSpPr>
        <p:spPr>
          <a:xfrm>
            <a:off x="9037504" y="7541600"/>
            <a:ext cx="1270001" cy="1270001"/>
          </a:xfrm>
          <a:prstGeom prst="ellipse">
            <a:avLst/>
          </a:prstGeom>
          <a:solidFill>
            <a:srgbClr val="AEDB7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080808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Byť zdravý/á</a:t>
            </a:r>
          </a:p>
        </p:txBody>
      </p:sp>
      <p:sp>
        <p:nvSpPr>
          <p:cNvPr id="220" name="Tvoriť spoločné hodnoty"/>
          <p:cNvSpPr/>
          <p:nvPr/>
        </p:nvSpPr>
        <p:spPr>
          <a:xfrm>
            <a:off x="2246891" y="7424431"/>
            <a:ext cx="1270001" cy="1270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Tvoriť spoločné hodnoty</a:t>
            </a:r>
          </a:p>
        </p:txBody>
      </p:sp>
      <p:sp>
        <p:nvSpPr>
          <p:cNvPr id="221" name="Plniť očakávania…"/>
          <p:cNvSpPr/>
          <p:nvPr/>
        </p:nvSpPr>
        <p:spPr>
          <a:xfrm>
            <a:off x="3378949" y="3253078"/>
            <a:ext cx="1270001" cy="1270001"/>
          </a:xfrm>
          <a:prstGeom prst="ellipse">
            <a:avLst/>
          </a:prstGeom>
          <a:solidFill>
            <a:srgbClr val="B29DC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 sz="1000">
                <a:solidFill>
                  <a:srgbClr val="000000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t>Plniť očakávania </a:t>
            </a:r>
          </a:p>
          <a:p>
            <a:pPr>
              <a:defRPr sz="1000">
                <a:solidFill>
                  <a:srgbClr val="000000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t>a úlohy</a:t>
            </a:r>
          </a:p>
        </p:txBody>
      </p:sp>
      <p:sp>
        <p:nvSpPr>
          <p:cNvPr id="222" name="Dosahovať výsledky"/>
          <p:cNvSpPr/>
          <p:nvPr/>
        </p:nvSpPr>
        <p:spPr>
          <a:xfrm>
            <a:off x="1884035" y="3941703"/>
            <a:ext cx="1270001" cy="1270001"/>
          </a:xfrm>
          <a:prstGeom prst="ellipse">
            <a:avLst/>
          </a:prstGeom>
          <a:solidFill>
            <a:srgbClr val="C9590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000000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Dosahovať výsledky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grpSp>
        <p:nvGrpSpPr>
          <p:cNvPr id="229" name="pôda.jpeg"/>
          <p:cNvGrpSpPr/>
          <p:nvPr/>
        </p:nvGrpSpPr>
        <p:grpSpPr>
          <a:xfrm>
            <a:off x="1017654" y="2396757"/>
            <a:ext cx="3269838" cy="2734328"/>
            <a:chOff x="0" y="0"/>
            <a:chExt cx="3269836" cy="2734327"/>
          </a:xfrm>
        </p:grpSpPr>
        <p:pic>
          <p:nvPicPr>
            <p:cNvPr id="228" name="pôda.jpeg" descr="pôda.jpeg"/>
            <p:cNvPicPr>
              <a:picLocks noChangeAspect="1"/>
            </p:cNvPicPr>
            <p:nvPr/>
          </p:nvPicPr>
          <p:blipFill>
            <a:blip r:embed="rId4"/>
            <a:srcRect r="19314"/>
            <a:stretch>
              <a:fillRect/>
            </a:stretch>
          </p:blipFill>
          <p:spPr>
            <a:xfrm>
              <a:off x="152400" y="152399"/>
              <a:ext cx="2965037" cy="244222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7" name="pôda.jpeg" descr="pôda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1"/>
              <a:ext cx="3269837" cy="2734329"/>
            </a:xfrm>
            <a:prstGeom prst="rect">
              <a:avLst/>
            </a:prstGeom>
            <a:effectLst/>
          </p:spPr>
        </p:pic>
      </p:grpSp>
      <p:grpSp>
        <p:nvGrpSpPr>
          <p:cNvPr id="232" name="voda.jpeg"/>
          <p:cNvGrpSpPr/>
          <p:nvPr/>
        </p:nvGrpSpPr>
        <p:grpSpPr>
          <a:xfrm>
            <a:off x="4266807" y="2360549"/>
            <a:ext cx="3351593" cy="2770536"/>
            <a:chOff x="0" y="0"/>
            <a:chExt cx="3351591" cy="2770534"/>
          </a:xfrm>
        </p:grpSpPr>
        <p:pic>
          <p:nvPicPr>
            <p:cNvPr id="231" name="voda.jpeg" descr="voda.jpeg"/>
            <p:cNvPicPr>
              <a:picLocks noChangeAspect="1"/>
            </p:cNvPicPr>
            <p:nvPr/>
          </p:nvPicPr>
          <p:blipFill>
            <a:blip r:embed="rId6"/>
            <a:srcRect l="13543" r="17614"/>
            <a:stretch>
              <a:fillRect/>
            </a:stretch>
          </p:blipFill>
          <p:spPr>
            <a:xfrm>
              <a:off x="152400" y="152399"/>
              <a:ext cx="3046792" cy="24784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0" name="voda.jpeg" descr="voda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" y="0"/>
              <a:ext cx="3351593" cy="2770535"/>
            </a:xfrm>
            <a:prstGeom prst="rect">
              <a:avLst/>
            </a:prstGeom>
            <a:effectLst/>
          </p:spPr>
        </p:pic>
      </p:grpSp>
      <p:grpSp>
        <p:nvGrpSpPr>
          <p:cNvPr id="235" name="kvet.jpeg"/>
          <p:cNvGrpSpPr/>
          <p:nvPr/>
        </p:nvGrpSpPr>
        <p:grpSpPr>
          <a:xfrm>
            <a:off x="4367862" y="5685807"/>
            <a:ext cx="3240068" cy="2959834"/>
            <a:chOff x="0" y="0"/>
            <a:chExt cx="3240067" cy="2959833"/>
          </a:xfrm>
        </p:grpSpPr>
        <p:pic>
          <p:nvPicPr>
            <p:cNvPr id="234" name="kvet.jpeg" descr="kvet.jpeg"/>
            <p:cNvPicPr>
              <a:picLocks noChangeAspect="1"/>
            </p:cNvPicPr>
            <p:nvPr/>
          </p:nvPicPr>
          <p:blipFill>
            <a:blip r:embed="rId8"/>
            <a:srcRect b="9114"/>
            <a:stretch>
              <a:fillRect/>
            </a:stretch>
          </p:blipFill>
          <p:spPr>
            <a:xfrm>
              <a:off x="152400" y="152400"/>
              <a:ext cx="2935268" cy="266773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3" name="kvet.jpeg" descr="kvet.jpe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" y="0"/>
              <a:ext cx="3240069" cy="2959834"/>
            </a:xfrm>
            <a:prstGeom prst="rect">
              <a:avLst/>
            </a:prstGeom>
            <a:effectLst/>
          </p:spPr>
        </p:pic>
      </p:grpSp>
      <p:grpSp>
        <p:nvGrpSpPr>
          <p:cNvPr id="238" name="pes a clovek.jpeg"/>
          <p:cNvGrpSpPr/>
          <p:nvPr/>
        </p:nvGrpSpPr>
        <p:grpSpPr>
          <a:xfrm>
            <a:off x="1054799" y="5672907"/>
            <a:ext cx="3351593" cy="2966520"/>
            <a:chOff x="0" y="0"/>
            <a:chExt cx="3351591" cy="2966518"/>
          </a:xfrm>
        </p:grpSpPr>
        <p:pic>
          <p:nvPicPr>
            <p:cNvPr id="237" name="pes a clovek.jpeg" descr="pes a clovek.jpeg"/>
            <p:cNvPicPr>
              <a:picLocks noChangeAspect="1"/>
            </p:cNvPicPr>
            <p:nvPr/>
          </p:nvPicPr>
          <p:blipFill>
            <a:blip r:embed="rId10"/>
            <a:srcRect l="25764" t="14777" r="19786"/>
            <a:stretch>
              <a:fillRect/>
            </a:stretch>
          </p:blipFill>
          <p:spPr>
            <a:xfrm>
              <a:off x="152400" y="152399"/>
              <a:ext cx="3046792" cy="267442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6" name="pes a clovek.jpeg" descr="pes a clovek.jpeg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1" y="0"/>
              <a:ext cx="3351593" cy="2966519"/>
            </a:xfrm>
            <a:prstGeom prst="rect">
              <a:avLst/>
            </a:prstGeom>
            <a:effectLst/>
          </p:spPr>
        </p:pic>
      </p:grpSp>
      <p:sp>
        <p:nvSpPr>
          <p:cNvPr id="239" name="O spoločníkoch na cest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spoločníkoch na ceste</a:t>
            </a:r>
          </a:p>
        </p:txBody>
      </p:sp>
      <p:sp>
        <p:nvSpPr>
          <p:cNvPr id="240" name="Vykročiť na pomyselnú trasu nám pomáhajú naše potreby a túžby.…"/>
          <p:cNvSpPr txBox="1"/>
          <p:nvPr/>
        </p:nvSpPr>
        <p:spPr>
          <a:xfrm>
            <a:off x="7742044" y="2850472"/>
            <a:ext cx="4692435" cy="5644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Vykročiť na pomyselnú trasu nám pomáhajú naše </a:t>
            </a:r>
            <a:r>
              <a:rPr i="1">
                <a:solidFill>
                  <a:schemeClr val="accent4">
                    <a:satOff val="15213"/>
                    <a:lumOff val="-20392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potreby a túžby.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endParaRPr i="1">
              <a:solidFill>
                <a:schemeClr val="accent4">
                  <a:satOff val="15213"/>
                  <a:lumOff val="-20392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Zvládať silný prúd, toho čo sa nám deje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a prežívať všetko tak, ako by sme chceli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nám pomáhajú naša </a:t>
            </a:r>
            <a:r>
              <a:rPr i="1">
                <a:solidFill>
                  <a:srgbClr val="37708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odvaha, vôľa a to, čo skutočne chceme.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defRPr sz="1800">
                <a:solidFill>
                  <a:srgbClr val="000000"/>
                </a:solidFill>
              </a:defRPr>
            </a:pP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Aby sme cestu zvládli a prešli ňou 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s radosťou, pokorou a v plnej j sile a kráse, je dôležité uvedomiť si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kam a akú </a:t>
            </a:r>
            <a:r>
              <a:rPr i="1">
                <a:solidFill>
                  <a:srgbClr val="C07AB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energiu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investujeme a sme ochotní vynaložiť.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A to všetko aj </a:t>
            </a:r>
            <a:r>
              <a:rPr i="1">
                <a:solidFill>
                  <a:srgbClr val="F759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 spoločnej ceste</a:t>
            </a:r>
            <a:r>
              <a:t>, kde kráčame, existujeme, spolupracujeme </a:t>
            </a:r>
            <a:r>
              <a:rPr i="1">
                <a:solidFill>
                  <a:srgbClr val="CE5C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každý vlastnou cestou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s cieľom 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zostať spokojný a v rovnováhe,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t>a to v akomkoľvek prostredí.</a:t>
            </a:r>
          </a:p>
        </p:txBody>
      </p:sp>
      <p:sp>
        <p:nvSpPr>
          <p:cNvPr id="241" name="stabilita  živiny"/>
          <p:cNvSpPr txBox="1"/>
          <p:nvPr/>
        </p:nvSpPr>
        <p:spPr>
          <a:xfrm>
            <a:off x="2251074" y="2539406"/>
            <a:ext cx="1892089" cy="700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lnSpc>
                <a:spcPct val="70000"/>
              </a:lnSpc>
              <a:defRPr sz="2300"/>
            </a:pPr>
            <a:r>
              <a:rPr>
                <a:solidFill>
                  <a:srgbClr val="000000"/>
                </a:solidFill>
              </a:rPr>
              <a:t>stabilita</a:t>
            </a:r>
            <a:r>
              <a:t> </a:t>
            </a:r>
            <a:r>
              <a:rPr>
                <a:solidFill>
                  <a:srgbClr val="FFFFFF"/>
                </a:solidFill>
              </a:rPr>
              <a:t> živiny </a:t>
            </a:r>
          </a:p>
        </p:txBody>
      </p:sp>
      <p:sp>
        <p:nvSpPr>
          <p:cNvPr id="242" name="sila…"/>
          <p:cNvSpPr txBox="1"/>
          <p:nvPr/>
        </p:nvSpPr>
        <p:spPr>
          <a:xfrm>
            <a:off x="4541934" y="2528492"/>
            <a:ext cx="2014894" cy="722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2100"/>
            </a:pPr>
            <a:r>
              <a:rPr>
                <a:solidFill>
                  <a:srgbClr val="000000"/>
                </a:solidFill>
              </a:rPr>
              <a:t>sila </a:t>
            </a:r>
          </a:p>
          <a:p>
            <a:pPr algn="l">
              <a:lnSpc>
                <a:spcPct val="90000"/>
              </a:lnSpc>
              <a:defRPr sz="2100"/>
            </a:pPr>
            <a:r>
              <a:rPr>
                <a:solidFill>
                  <a:srgbClr val="FFFFFF"/>
                </a:solidFill>
              </a:rPr>
              <a:t>plynulý tok</a:t>
            </a:r>
          </a:p>
        </p:txBody>
      </p:sp>
      <p:sp>
        <p:nvSpPr>
          <p:cNvPr id="243" name="Šípka 5"/>
          <p:cNvSpPr/>
          <p:nvPr/>
        </p:nvSpPr>
        <p:spPr>
          <a:xfrm>
            <a:off x="3479887" y="4318301"/>
            <a:ext cx="1791716" cy="1837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13" extrusionOk="0">
                <a:moveTo>
                  <a:pt x="10529" y="0"/>
                </a:moveTo>
                <a:lnTo>
                  <a:pt x="10529" y="2252"/>
                </a:lnTo>
                <a:cubicBezTo>
                  <a:pt x="6127" y="2290"/>
                  <a:pt x="2426" y="5063"/>
                  <a:pt x="1275" y="8842"/>
                </a:cubicBezTo>
                <a:lnTo>
                  <a:pt x="4596" y="10276"/>
                </a:lnTo>
                <a:cubicBezTo>
                  <a:pt x="5122" y="7645"/>
                  <a:pt x="7572" y="5648"/>
                  <a:pt x="10529" y="5607"/>
                </a:cubicBezTo>
                <a:lnTo>
                  <a:pt x="10529" y="7662"/>
                </a:lnTo>
                <a:lnTo>
                  <a:pt x="16091" y="3831"/>
                </a:lnTo>
                <a:lnTo>
                  <a:pt x="10529" y="0"/>
                </a:lnTo>
                <a:close/>
                <a:moveTo>
                  <a:pt x="17685" y="4997"/>
                </a:moveTo>
                <a:lnTo>
                  <a:pt x="14789" y="7046"/>
                </a:lnTo>
                <a:cubicBezTo>
                  <a:pt x="16783" y="8706"/>
                  <a:pt x="17443" y="11456"/>
                  <a:pt x="16235" y="13805"/>
                </a:cubicBezTo>
                <a:lnTo>
                  <a:pt x="14269" y="12888"/>
                </a:lnTo>
                <a:lnTo>
                  <a:pt x="15451" y="19251"/>
                </a:lnTo>
                <a:lnTo>
                  <a:pt x="21600" y="16307"/>
                </a:lnTo>
                <a:lnTo>
                  <a:pt x="19446" y="15303"/>
                </a:lnTo>
                <a:cubicBezTo>
                  <a:pt x="21285" y="11775"/>
                  <a:pt x="20457" y="7668"/>
                  <a:pt x="17685" y="4997"/>
                </a:cubicBezTo>
                <a:close/>
                <a:moveTo>
                  <a:pt x="972" y="10677"/>
                </a:moveTo>
                <a:lnTo>
                  <a:pt x="0" y="17074"/>
                </a:lnTo>
                <a:lnTo>
                  <a:pt x="2120" y="16006"/>
                </a:lnTo>
                <a:cubicBezTo>
                  <a:pt x="4403" y="19887"/>
                  <a:pt x="9288" y="21600"/>
                  <a:pt x="13647" y="20265"/>
                </a:cubicBezTo>
                <a:lnTo>
                  <a:pt x="12998" y="16913"/>
                </a:lnTo>
                <a:cubicBezTo>
                  <a:pt x="10149" y="18031"/>
                  <a:pt x="6810" y="16983"/>
                  <a:pt x="5281" y="14416"/>
                </a:cubicBezTo>
                <a:lnTo>
                  <a:pt x="7215" y="13443"/>
                </a:lnTo>
                <a:lnTo>
                  <a:pt x="972" y="10677"/>
                </a:lnTo>
                <a:close/>
              </a:path>
            </a:pathLst>
          </a:custGeom>
          <a:solidFill>
            <a:srgbClr val="99617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4" name="túžba"/>
          <p:cNvSpPr/>
          <p:nvPr/>
        </p:nvSpPr>
        <p:spPr>
          <a:xfrm>
            <a:off x="1267062" y="4058289"/>
            <a:ext cx="791145" cy="804328"/>
          </a:xfrm>
          <a:prstGeom prst="ellipse">
            <a:avLst/>
          </a:prstGeom>
          <a:solidFill>
            <a:schemeClr val="accent5">
              <a:satOff val="3041"/>
              <a:lumOff val="629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1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túžba</a:t>
            </a:r>
          </a:p>
        </p:txBody>
      </p:sp>
      <p:sp>
        <p:nvSpPr>
          <p:cNvPr id="245" name="myšlienka"/>
          <p:cNvSpPr/>
          <p:nvPr/>
        </p:nvSpPr>
        <p:spPr>
          <a:xfrm>
            <a:off x="2068818" y="4058289"/>
            <a:ext cx="791145" cy="804328"/>
          </a:xfrm>
          <a:prstGeom prst="ellipse">
            <a:avLst/>
          </a:prstGeom>
          <a:solidFill>
            <a:schemeClr val="accent5">
              <a:satOff val="3041"/>
              <a:lumOff val="629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myšlienka</a:t>
            </a:r>
          </a:p>
        </p:txBody>
      </p:sp>
      <p:sp>
        <p:nvSpPr>
          <p:cNvPr id="246" name="potreba"/>
          <p:cNvSpPr/>
          <p:nvPr/>
        </p:nvSpPr>
        <p:spPr>
          <a:xfrm>
            <a:off x="2944298" y="4058289"/>
            <a:ext cx="791145" cy="804328"/>
          </a:xfrm>
          <a:prstGeom prst="ellipse">
            <a:avLst/>
          </a:prstGeom>
          <a:solidFill>
            <a:schemeClr val="accent5">
              <a:satOff val="3041"/>
              <a:lumOff val="629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potreba</a:t>
            </a:r>
          </a:p>
        </p:txBody>
      </p:sp>
      <p:sp>
        <p:nvSpPr>
          <p:cNvPr id="247" name="odvaha"/>
          <p:cNvSpPr/>
          <p:nvPr/>
        </p:nvSpPr>
        <p:spPr>
          <a:xfrm>
            <a:off x="4966268" y="4030067"/>
            <a:ext cx="791144" cy="804328"/>
          </a:xfrm>
          <a:prstGeom prst="ellipse">
            <a:avLst/>
          </a:prstGeom>
          <a:solidFill>
            <a:srgbClr val="47A4C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odvaha</a:t>
            </a:r>
          </a:p>
        </p:txBody>
      </p:sp>
      <p:sp>
        <p:nvSpPr>
          <p:cNvPr id="248" name="vôla"/>
          <p:cNvSpPr/>
          <p:nvPr/>
        </p:nvSpPr>
        <p:spPr>
          <a:xfrm>
            <a:off x="5773569" y="4030067"/>
            <a:ext cx="791145" cy="804328"/>
          </a:xfrm>
          <a:prstGeom prst="ellipse">
            <a:avLst/>
          </a:prstGeom>
          <a:solidFill>
            <a:srgbClr val="47A4C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vôla</a:t>
            </a:r>
          </a:p>
        </p:txBody>
      </p:sp>
      <p:sp>
        <p:nvSpPr>
          <p:cNvPr id="249" name="ochota"/>
          <p:cNvSpPr/>
          <p:nvPr/>
        </p:nvSpPr>
        <p:spPr>
          <a:xfrm>
            <a:off x="6696457" y="4030067"/>
            <a:ext cx="791145" cy="804328"/>
          </a:xfrm>
          <a:prstGeom prst="ellipse">
            <a:avLst/>
          </a:prstGeom>
          <a:solidFill>
            <a:srgbClr val="47A4C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ochota</a:t>
            </a:r>
          </a:p>
        </p:txBody>
      </p:sp>
      <p:sp>
        <p:nvSpPr>
          <p:cNvPr id="250" name="PÔDA"/>
          <p:cNvSpPr txBox="1"/>
          <p:nvPr/>
        </p:nvSpPr>
        <p:spPr>
          <a:xfrm>
            <a:off x="1201738" y="2444848"/>
            <a:ext cx="118719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PÔDA</a:t>
            </a:r>
          </a:p>
        </p:txBody>
      </p:sp>
      <p:sp>
        <p:nvSpPr>
          <p:cNvPr id="251" name="VODA"/>
          <p:cNvSpPr txBox="1"/>
          <p:nvPr/>
        </p:nvSpPr>
        <p:spPr>
          <a:xfrm>
            <a:off x="6195197" y="2444848"/>
            <a:ext cx="116586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VODA</a:t>
            </a:r>
          </a:p>
        </p:txBody>
      </p:sp>
      <p:sp>
        <p:nvSpPr>
          <p:cNvPr id="252" name="RASTLINA"/>
          <p:cNvSpPr txBox="1"/>
          <p:nvPr/>
        </p:nvSpPr>
        <p:spPr>
          <a:xfrm>
            <a:off x="5520753" y="7954824"/>
            <a:ext cx="1963294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RASTLINA</a:t>
            </a:r>
          </a:p>
        </p:txBody>
      </p:sp>
      <p:sp>
        <p:nvSpPr>
          <p:cNvPr id="253" name="diverztia…"/>
          <p:cNvSpPr txBox="1"/>
          <p:nvPr/>
        </p:nvSpPr>
        <p:spPr>
          <a:xfrm>
            <a:off x="1816120" y="5859164"/>
            <a:ext cx="2418547" cy="72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 algn="r">
              <a:defRPr sz="2000">
                <a:solidFill>
                  <a:srgbClr val="000000"/>
                </a:solidFill>
              </a:defRPr>
            </a:pPr>
            <a:r>
              <a:t>diverztia </a:t>
            </a:r>
          </a:p>
          <a:p>
            <a:pPr algn="r">
              <a:defRPr sz="2000">
                <a:solidFill>
                  <a:srgbClr val="000000"/>
                </a:solidFill>
              </a:defRPr>
            </a:pPr>
            <a:r>
              <a:t>celok</a:t>
            </a:r>
          </a:p>
        </p:txBody>
      </p:sp>
      <p:sp>
        <p:nvSpPr>
          <p:cNvPr id="254" name="ŽIVOČÍCH"/>
          <p:cNvSpPr txBox="1"/>
          <p:nvPr/>
        </p:nvSpPr>
        <p:spPr>
          <a:xfrm>
            <a:off x="1396563" y="7954824"/>
            <a:ext cx="1913764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ŽIVOČÍCH</a:t>
            </a:r>
          </a:p>
        </p:txBody>
      </p:sp>
      <p:sp>
        <p:nvSpPr>
          <p:cNvPr id="255" name="energia"/>
          <p:cNvSpPr/>
          <p:nvPr/>
        </p:nvSpPr>
        <p:spPr>
          <a:xfrm>
            <a:off x="4608541" y="7695788"/>
            <a:ext cx="889462" cy="804328"/>
          </a:xfrm>
          <a:prstGeom prst="ellipse">
            <a:avLst/>
          </a:prstGeom>
          <a:solidFill>
            <a:srgbClr val="3F58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energia</a:t>
            </a:r>
          </a:p>
        </p:txBody>
      </p:sp>
      <p:sp>
        <p:nvSpPr>
          <p:cNvPr id="256" name="spokojnosť"/>
          <p:cNvSpPr/>
          <p:nvPr/>
        </p:nvSpPr>
        <p:spPr>
          <a:xfrm>
            <a:off x="3345205" y="7695788"/>
            <a:ext cx="889462" cy="804328"/>
          </a:xfrm>
          <a:prstGeom prst="ellipse">
            <a:avLst/>
          </a:prstGeom>
          <a:solidFill>
            <a:srgbClr val="3F58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1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spokojnosť</a:t>
            </a:r>
          </a:p>
        </p:txBody>
      </p:sp>
      <p:sp>
        <p:nvSpPr>
          <p:cNvPr id="257" name="produktivita…"/>
          <p:cNvSpPr txBox="1"/>
          <p:nvPr/>
        </p:nvSpPr>
        <p:spPr>
          <a:xfrm>
            <a:off x="4501204" y="5859164"/>
            <a:ext cx="2096353" cy="72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 algn="l">
              <a:defRPr sz="2000">
                <a:solidFill>
                  <a:srgbClr val="000000"/>
                </a:solidFill>
              </a:defRPr>
            </a:pPr>
            <a:r>
              <a:t>produktivita</a:t>
            </a:r>
          </a:p>
          <a:p>
            <a:pPr algn="l">
              <a:defRPr sz="2000">
                <a:solidFill>
                  <a:srgbClr val="000000"/>
                </a:solidFill>
              </a:defRPr>
            </a:pPr>
            <a:r>
              <a:t>prosperita</a:t>
            </a:r>
          </a:p>
        </p:txBody>
      </p:sp>
      <p:sp>
        <p:nvSpPr>
          <p:cNvPr id="258" name="Čo ak to však v praxi nefunguje?"/>
          <p:cNvSpPr txBox="1"/>
          <p:nvPr/>
        </p:nvSpPr>
        <p:spPr>
          <a:xfrm>
            <a:off x="8427502" y="8497536"/>
            <a:ext cx="358110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/>
            </a:lvl1pPr>
          </a:lstStyle>
          <a:p>
            <a:r>
              <a:rPr dirty="0" err="1"/>
              <a:t>Čo</a:t>
            </a:r>
            <a:r>
              <a:rPr dirty="0"/>
              <a:t> </a:t>
            </a:r>
            <a:r>
              <a:rPr dirty="0" err="1"/>
              <a:t>ak</a:t>
            </a:r>
            <a:r>
              <a:rPr dirty="0"/>
              <a:t> to  v </a:t>
            </a:r>
            <a:r>
              <a:rPr dirty="0" err="1"/>
              <a:t>praxi</a:t>
            </a:r>
            <a:r>
              <a:rPr dirty="0"/>
              <a:t> </a:t>
            </a:r>
            <a:r>
              <a:rPr dirty="0" err="1"/>
              <a:t>nefunguje</a:t>
            </a:r>
            <a:r>
              <a:rPr dirty="0"/>
              <a:t>?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22" y="2287015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76981" y="4391269"/>
            <a:ext cx="11711238" cy="1614514"/>
          </a:xfrm>
          <a:prstGeom prst="rect">
            <a:avLst/>
          </a:prstGeom>
        </p:spPr>
      </p:pic>
      <p:sp>
        <p:nvSpPr>
          <p:cNvPr id="263" name="O náročných úsekoch a ako ich zvládať"/>
          <p:cNvSpPr txBox="1"/>
          <p:nvPr/>
        </p:nvSpPr>
        <p:spPr>
          <a:xfrm>
            <a:off x="1087810" y="4576571"/>
            <a:ext cx="11489580" cy="124391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tabLst>
                <a:tab pos="1485900" algn="l"/>
              </a:tabLst>
              <a:defRPr sz="68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náročných úsekoch a ako ich zvládať</a:t>
            </a:r>
          </a:p>
        </p:txBody>
      </p:sp>
      <p:sp>
        <p:nvSpPr>
          <p:cNvPr id="264" name="o tom čo nám dáva silu…"/>
          <p:cNvSpPr txBox="1"/>
          <p:nvPr/>
        </p:nvSpPr>
        <p:spPr>
          <a:xfrm>
            <a:off x="4293840" y="6356275"/>
            <a:ext cx="507751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9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rPr sz="2000" dirty="0"/>
              <a:t>o tom </a:t>
            </a:r>
            <a:r>
              <a:rPr sz="2000" dirty="0" err="1"/>
              <a:t>čo</a:t>
            </a:r>
            <a:r>
              <a:rPr sz="2000" dirty="0"/>
              <a:t> </a:t>
            </a:r>
            <a:r>
              <a:rPr sz="2000" dirty="0" err="1"/>
              <a:t>nám</a:t>
            </a:r>
            <a:r>
              <a:rPr sz="2000" dirty="0"/>
              <a:t> </a:t>
            </a:r>
            <a:r>
              <a:rPr sz="2000" dirty="0" err="1"/>
              <a:t>dáva</a:t>
            </a:r>
            <a:r>
              <a:rPr sz="2000" dirty="0"/>
              <a:t> </a:t>
            </a:r>
            <a:r>
              <a:rPr sz="2000" dirty="0" err="1"/>
              <a:t>silu</a:t>
            </a:r>
            <a:endParaRPr sz="2000" dirty="0"/>
          </a:p>
          <a:p>
            <a:pPr>
              <a:defRPr sz="19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rPr sz="2000" dirty="0" err="1"/>
              <a:t>zvládať</a:t>
            </a:r>
            <a:r>
              <a:rPr sz="2000" dirty="0"/>
              <a:t> </a:t>
            </a:r>
            <a:r>
              <a:rPr sz="2000" dirty="0" err="1"/>
              <a:t>náročné</a:t>
            </a:r>
            <a:r>
              <a:rPr sz="2000" dirty="0"/>
              <a:t> </a:t>
            </a:r>
            <a:r>
              <a:rPr sz="2000" dirty="0" err="1"/>
              <a:t>úseky</a:t>
            </a:r>
            <a:r>
              <a:rPr sz="2000" dirty="0"/>
              <a:t> </a:t>
            </a:r>
            <a:r>
              <a:rPr sz="2000" dirty="0" err="1"/>
              <a:t>počas</a:t>
            </a:r>
            <a:r>
              <a:rPr sz="2000" dirty="0"/>
              <a:t> </a:t>
            </a:r>
            <a:r>
              <a:rPr sz="2000" dirty="0" err="1"/>
              <a:t>vlatnej</a:t>
            </a:r>
            <a:r>
              <a:rPr sz="2000" dirty="0"/>
              <a:t> </a:t>
            </a:r>
            <a:r>
              <a:rPr sz="2000" dirty="0" err="1"/>
              <a:t>cesty</a:t>
            </a:r>
            <a:endParaRPr sz="2000" dirty="0"/>
          </a:p>
          <a:p>
            <a:pPr>
              <a:defRPr sz="19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rPr sz="2000" dirty="0"/>
              <a:t>a </a:t>
            </a:r>
            <a:r>
              <a:rPr sz="2000" dirty="0" err="1"/>
              <a:t>spoločne</a:t>
            </a:r>
            <a:r>
              <a:rPr sz="2000" dirty="0"/>
              <a:t> </a:t>
            </a:r>
            <a:r>
              <a:rPr sz="2000" dirty="0" err="1"/>
              <a:t>zároveň</a:t>
            </a:r>
            <a:r>
              <a:rPr sz="2000" dirty="0"/>
              <a:t>,</a:t>
            </a:r>
          </a:p>
          <a:p>
            <a:pPr>
              <a:defRPr sz="1900">
                <a:solidFill>
                  <a:schemeClr val="accent6">
                    <a:hueOff val="-660000"/>
                    <a:satOff val="8439"/>
                    <a:lumOff val="-19222"/>
                  </a:schemeClr>
                </a:solidFill>
              </a:defRPr>
            </a:pPr>
            <a:r>
              <a:rPr sz="2000" dirty="0"/>
              <a:t>v </a:t>
            </a:r>
            <a:r>
              <a:rPr sz="2000" dirty="0" err="1"/>
              <a:t>pracovnom</a:t>
            </a:r>
            <a:r>
              <a:rPr sz="2000" dirty="0"/>
              <a:t> </a:t>
            </a:r>
            <a:r>
              <a:rPr sz="2000" dirty="0" err="1"/>
              <a:t>prostredí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269" name="Spolu vlastnou cestou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Spolu vlastnou cestou</a:t>
            </a:r>
          </a:p>
        </p:txBody>
      </p:sp>
      <p:grpSp>
        <p:nvGrpSpPr>
          <p:cNvPr id="272" name="vrchol.jpeg"/>
          <p:cNvGrpSpPr/>
          <p:nvPr/>
        </p:nvGrpSpPr>
        <p:grpSpPr>
          <a:xfrm rot="21265389">
            <a:off x="1571734" y="2533687"/>
            <a:ext cx="4936780" cy="3629199"/>
            <a:chOff x="0" y="0"/>
            <a:chExt cx="5928975" cy="4040612"/>
          </a:xfrm>
        </p:grpSpPr>
        <p:pic>
          <p:nvPicPr>
            <p:cNvPr id="271" name="vrchol.jpeg" descr="vrchol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152400"/>
              <a:ext cx="5624176" cy="374851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0" name="vrchol.jpeg" descr="vrchol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928976" cy="4040613"/>
            </a:xfrm>
            <a:prstGeom prst="rect">
              <a:avLst/>
            </a:prstGeom>
            <a:effectLst/>
          </p:spPr>
        </p:pic>
      </p:grpSp>
      <p:sp>
        <p:nvSpPr>
          <p:cNvPr id="273" name="Aj najnáročnejšia cesta na vrchol prináša esenciu krásy. A preto, existuje iba jeden spôsob ako sa k nej dostať a zažiť, či precítiť ju .…"/>
          <p:cNvSpPr txBox="1"/>
          <p:nvPr/>
        </p:nvSpPr>
        <p:spPr>
          <a:xfrm rot="540000">
            <a:off x="7468450" y="4335721"/>
            <a:ext cx="4165297" cy="3334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 err="1"/>
              <a:t>Aj</a:t>
            </a:r>
            <a:r>
              <a:rPr dirty="0"/>
              <a:t> </a:t>
            </a:r>
            <a:r>
              <a:rPr dirty="0" err="1"/>
              <a:t>najnáročnejšia</a:t>
            </a:r>
            <a:r>
              <a:rPr dirty="0"/>
              <a:t> cesta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vrchol</a:t>
            </a:r>
            <a:r>
              <a:rPr dirty="0"/>
              <a:t> </a:t>
            </a:r>
            <a:r>
              <a:rPr dirty="0" err="1"/>
              <a:t>prináša</a:t>
            </a:r>
            <a:r>
              <a:rPr dirty="0"/>
              <a:t> </a:t>
            </a:r>
            <a:r>
              <a:rPr dirty="0" err="1"/>
              <a:t>esenciu</a:t>
            </a:r>
            <a:r>
              <a:rPr dirty="0"/>
              <a:t> </a:t>
            </a:r>
            <a:r>
              <a:rPr dirty="0" err="1"/>
              <a:t>krásy</a:t>
            </a:r>
            <a:r>
              <a:rPr dirty="0"/>
              <a:t>. A </a:t>
            </a:r>
            <a:r>
              <a:rPr dirty="0" err="1"/>
              <a:t>preto</a:t>
            </a:r>
            <a:r>
              <a:rPr dirty="0"/>
              <a:t>, </a:t>
            </a:r>
            <a:r>
              <a:rPr dirty="0" err="1"/>
              <a:t>existuje</a:t>
            </a:r>
            <a:r>
              <a:rPr dirty="0"/>
              <a:t> </a:t>
            </a:r>
            <a:r>
              <a:rPr dirty="0" err="1"/>
              <a:t>iba</a:t>
            </a:r>
            <a:r>
              <a:rPr dirty="0"/>
              <a:t> </a:t>
            </a:r>
            <a:r>
              <a:rPr dirty="0" err="1"/>
              <a:t>jeden</a:t>
            </a:r>
            <a:r>
              <a:rPr dirty="0"/>
              <a:t> </a:t>
            </a:r>
            <a:r>
              <a:rPr dirty="0" err="1"/>
              <a:t>spôsob</a:t>
            </a:r>
            <a:r>
              <a:rPr dirty="0"/>
              <a:t> </a:t>
            </a:r>
            <a:r>
              <a:rPr dirty="0" err="1"/>
              <a:t>ako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k </a:t>
            </a:r>
            <a:r>
              <a:rPr dirty="0" err="1"/>
              <a:t>nej</a:t>
            </a:r>
            <a:r>
              <a:rPr dirty="0"/>
              <a:t> </a:t>
            </a:r>
            <a:r>
              <a:rPr dirty="0" err="1"/>
              <a:t>dostať</a:t>
            </a:r>
            <a:r>
              <a:rPr dirty="0"/>
              <a:t> a </a:t>
            </a:r>
            <a:r>
              <a:rPr dirty="0" err="1"/>
              <a:t>zažiť</a:t>
            </a:r>
            <a:r>
              <a:rPr dirty="0"/>
              <a:t>, </a:t>
            </a:r>
            <a:r>
              <a:rPr dirty="0" err="1"/>
              <a:t>či</a:t>
            </a:r>
            <a:r>
              <a:rPr dirty="0"/>
              <a:t> </a:t>
            </a:r>
            <a:r>
              <a:rPr dirty="0" err="1"/>
              <a:t>precítiť</a:t>
            </a:r>
            <a:r>
              <a:rPr dirty="0"/>
              <a:t> </a:t>
            </a:r>
            <a:r>
              <a:rPr dirty="0" err="1"/>
              <a:t>ju</a:t>
            </a:r>
            <a:r>
              <a:rPr dirty="0"/>
              <a:t> .</a:t>
            </a:r>
            <a:endParaRPr lang="sk-SK" dirty="0"/>
          </a:p>
          <a:p>
            <a:pPr>
              <a:defRPr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/>
              <a:t>A je to to 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prerestaneme</a:t>
            </a:r>
            <a:r>
              <a:rPr dirty="0"/>
              <a:t> </a:t>
            </a:r>
            <a:r>
              <a:rPr dirty="0" err="1"/>
              <a:t>trápiť</a:t>
            </a:r>
            <a:r>
              <a:rPr dirty="0"/>
              <a:t> </a:t>
            </a:r>
            <a:r>
              <a:rPr dirty="0" err="1"/>
              <a:t>všetkým</a:t>
            </a:r>
            <a:r>
              <a:rPr dirty="0"/>
              <a:t>, </a:t>
            </a:r>
            <a:r>
              <a:rPr dirty="0" err="1"/>
              <a:t>čo</a:t>
            </a:r>
            <a:r>
              <a:rPr dirty="0"/>
              <a:t> </a:t>
            </a:r>
            <a:r>
              <a:rPr dirty="0" err="1"/>
              <a:t>udržiava</a:t>
            </a:r>
            <a:r>
              <a:rPr dirty="0"/>
              <a:t> </a:t>
            </a:r>
            <a:r>
              <a:rPr dirty="0" err="1"/>
              <a:t>našu</a:t>
            </a:r>
            <a:r>
              <a:rPr dirty="0"/>
              <a:t> </a:t>
            </a:r>
            <a:r>
              <a:rPr dirty="0" err="1"/>
              <a:t>myseľ</a:t>
            </a:r>
            <a:r>
              <a:rPr dirty="0"/>
              <a:t> </a:t>
            </a:r>
            <a:r>
              <a:rPr dirty="0" err="1"/>
              <a:t>dolu</a:t>
            </a:r>
            <a:r>
              <a:rPr dirty="0"/>
              <a:t>, </a:t>
            </a:r>
          </a:p>
          <a:p>
            <a:pPr>
              <a:defRPr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 err="1"/>
              <a:t>ďaleko</a:t>
            </a:r>
            <a:r>
              <a:rPr dirty="0"/>
              <a:t> od </a:t>
            </a:r>
            <a:r>
              <a:rPr dirty="0" err="1"/>
              <a:t>nášho</a:t>
            </a:r>
            <a:r>
              <a:rPr dirty="0"/>
              <a:t> </a:t>
            </a:r>
            <a:r>
              <a:rPr dirty="0" err="1"/>
              <a:t>cieľa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sit.jpeg" descr="sit.jpeg"/>
          <p:cNvPicPr>
            <a:picLocks noChangeAspect="1"/>
          </p:cNvPicPr>
          <p:nvPr/>
        </p:nvPicPr>
        <p:blipFill>
          <a:blip r:embed="rId2">
            <a:alphaModFix amt="53332"/>
          </a:blip>
          <a:stretch>
            <a:fillRect/>
          </a:stretch>
        </p:blipFill>
        <p:spPr>
          <a:xfrm>
            <a:off x="4691507" y="2831606"/>
            <a:ext cx="3621786" cy="2897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zelenž klob£k2.png" descr="zelenž klob£k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Obdĺžnik" descr="Obdĺžnik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280" name="Spolu vlastnou cestou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Spolu vlastnou cestou</a:t>
            </a:r>
          </a:p>
        </p:txBody>
      </p:sp>
      <p:grpSp>
        <p:nvGrpSpPr>
          <p:cNvPr id="283" name="volba.jpg"/>
          <p:cNvGrpSpPr/>
          <p:nvPr/>
        </p:nvGrpSpPr>
        <p:grpSpPr>
          <a:xfrm>
            <a:off x="804701" y="5764456"/>
            <a:ext cx="11811738" cy="3831437"/>
            <a:chOff x="0" y="0"/>
            <a:chExt cx="11811737" cy="3831435"/>
          </a:xfrm>
        </p:grpSpPr>
        <p:pic>
          <p:nvPicPr>
            <p:cNvPr id="282" name="volba.jpg" descr="volba.jpg"/>
            <p:cNvPicPr>
              <a:picLocks noChangeAspect="1"/>
            </p:cNvPicPr>
            <p:nvPr/>
          </p:nvPicPr>
          <p:blipFill>
            <a:blip r:embed="rId5"/>
            <a:srcRect t="32860" b="8967"/>
            <a:stretch>
              <a:fillRect/>
            </a:stretch>
          </p:blipFill>
          <p:spPr>
            <a:xfrm>
              <a:off x="152399" y="152400"/>
              <a:ext cx="11506938" cy="35393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1" name="volba.jpg" descr="volba.jpg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-1"/>
              <a:ext cx="11811739" cy="3831437"/>
            </a:xfrm>
            <a:prstGeom prst="rect">
              <a:avLst/>
            </a:prstGeom>
            <a:effectLst/>
          </p:spPr>
        </p:pic>
      </p:grpSp>
      <p:sp>
        <p:nvSpPr>
          <p:cNvPr id="284" name="CESTA Z KOPCA"/>
          <p:cNvSpPr txBox="1"/>
          <p:nvPr/>
        </p:nvSpPr>
        <p:spPr>
          <a:xfrm>
            <a:off x="1660810" y="5180516"/>
            <a:ext cx="3107056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CESTA Z KOPCA</a:t>
            </a:r>
          </a:p>
        </p:txBody>
      </p:sp>
      <p:sp>
        <p:nvSpPr>
          <p:cNvPr id="285" name="CESTA NA VRCHOL"/>
          <p:cNvSpPr txBox="1"/>
          <p:nvPr/>
        </p:nvSpPr>
        <p:spPr>
          <a:xfrm>
            <a:off x="8236934" y="5180516"/>
            <a:ext cx="362178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CESTA NA VRCHOL</a:t>
            </a:r>
          </a:p>
        </p:txBody>
      </p:sp>
      <p:sp>
        <p:nvSpPr>
          <p:cNvPr id="286" name="Boje: akéhokoľvek druhu…"/>
          <p:cNvSpPr txBox="1"/>
          <p:nvPr/>
        </p:nvSpPr>
        <p:spPr>
          <a:xfrm>
            <a:off x="1317504" y="2390247"/>
            <a:ext cx="4000094" cy="2530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600"/>
            </a:pPr>
            <a:r>
              <a:t>Boje: akéhokoľvek druhu</a:t>
            </a:r>
          </a:p>
          <a:p>
            <a:pPr>
              <a:defRPr sz="2600"/>
            </a:pPr>
            <a:r>
              <a:t>Koncentrácia na dôvody</a:t>
            </a:r>
          </a:p>
          <a:p>
            <a:pPr>
              <a:defRPr sz="2600"/>
            </a:pPr>
            <a:r>
              <a:t>Podozrievanie</a:t>
            </a:r>
          </a:p>
          <a:p>
            <a:pPr>
              <a:defRPr sz="2600"/>
            </a:pPr>
            <a:r>
              <a:t>Hľadanie vinníkov</a:t>
            </a:r>
          </a:p>
          <a:p>
            <a:pPr>
              <a:defRPr sz="2600"/>
            </a:pPr>
            <a:r>
              <a:t>Lahostajnosť</a:t>
            </a:r>
          </a:p>
          <a:p>
            <a:pPr>
              <a:defRPr sz="2600"/>
            </a:pPr>
            <a:r>
              <a:t>…</a:t>
            </a:r>
          </a:p>
        </p:txBody>
      </p:sp>
      <p:sp>
        <p:nvSpPr>
          <p:cNvPr id="287" name="Prijatie aktuálneho stavu…"/>
          <p:cNvSpPr txBox="1"/>
          <p:nvPr/>
        </p:nvSpPr>
        <p:spPr>
          <a:xfrm>
            <a:off x="7944872" y="2390247"/>
            <a:ext cx="3974669" cy="2530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600"/>
            </a:pPr>
            <a:r>
              <a:t>Prijatie aktuálneho stavu</a:t>
            </a:r>
          </a:p>
          <a:p>
            <a:pPr>
              <a:defRPr sz="2600"/>
            </a:pPr>
            <a:r>
              <a:t>Koncentrácia na riešenia</a:t>
            </a:r>
          </a:p>
          <a:p>
            <a:pPr>
              <a:defRPr sz="2600"/>
            </a:pPr>
            <a:r>
              <a:t>Povzbudenie</a:t>
            </a:r>
          </a:p>
          <a:p>
            <a:pPr>
              <a:defRPr sz="2600"/>
            </a:pPr>
            <a:r>
              <a:t>Hľadanie možností</a:t>
            </a:r>
          </a:p>
          <a:p>
            <a:pPr>
              <a:defRPr sz="2600"/>
            </a:pPr>
            <a:r>
              <a:t>Záujem</a:t>
            </a:r>
          </a:p>
          <a:p>
            <a:pPr>
              <a:defRPr sz="2600"/>
            </a:pPr>
            <a:r>
              <a:t>…</a:t>
            </a:r>
          </a:p>
        </p:txBody>
      </p:sp>
      <p:sp>
        <p:nvSpPr>
          <p:cNvPr id="288" name="Ktorou cestou  skutočne chcem ísť?"/>
          <p:cNvSpPr txBox="1"/>
          <p:nvPr/>
        </p:nvSpPr>
        <p:spPr>
          <a:xfrm>
            <a:off x="5207397" y="6035480"/>
            <a:ext cx="3006345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r>
              <a:t>Ktorou cestou  skutočne chcem ísť?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polu vlastnou cestou - na vrchol…"/>
          <p:cNvSpPr txBox="1">
            <a:spLocks noGrp="1"/>
          </p:cNvSpPr>
          <p:nvPr>
            <p:ph type="title"/>
          </p:nvPr>
        </p:nvSpPr>
        <p:spPr>
          <a:xfrm>
            <a:off x="1399670" y="825845"/>
            <a:ext cx="9575801" cy="124391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Spolu vlastnou cestou - na vrchol…</a:t>
            </a:r>
          </a:p>
        </p:txBody>
      </p:sp>
      <p:pic>
        <p:nvPicPr>
          <p:cNvPr id="291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grpSp>
        <p:nvGrpSpPr>
          <p:cNvPr id="296" name="úspech - cieľ našej cesty…"/>
          <p:cNvGrpSpPr/>
          <p:nvPr/>
        </p:nvGrpSpPr>
        <p:grpSpPr>
          <a:xfrm>
            <a:off x="4382328" y="2663642"/>
            <a:ext cx="4119614" cy="4863373"/>
            <a:chOff x="0" y="0"/>
            <a:chExt cx="4119612" cy="4863371"/>
          </a:xfrm>
        </p:grpSpPr>
        <p:sp>
          <p:nvSpPr>
            <p:cNvPr id="295" name="úspech - cieľ našej cesty…"/>
            <p:cNvSpPr txBox="1"/>
            <p:nvPr/>
          </p:nvSpPr>
          <p:spPr>
            <a:xfrm>
              <a:off x="152400" y="152400"/>
              <a:ext cx="3814813" cy="4571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lnSpc>
                  <a:spcPct val="120000"/>
                </a:lnSpc>
                <a:defRPr sz="170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/>
            </a:p>
            <a:p>
              <a:pPr marL="409574" indent="-409574" algn="l">
                <a:lnSpc>
                  <a:spcPct val="150000"/>
                </a:lnSpc>
                <a:buSzPct val="35000"/>
                <a:buBlip>
                  <a:blip r:embed="rId4"/>
                </a:buBlip>
                <a:defRPr sz="1700">
                  <a:solidFill>
                    <a:srgbClr val="4F608B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b="1" i="1">
                  <a:latin typeface="Helvetica Neue"/>
                  <a:ea typeface="Helvetica Neue"/>
                  <a:cs typeface="Helvetica Neue"/>
                  <a:sym typeface="Helvetica Neue"/>
                </a:rPr>
                <a:t>úspech</a:t>
              </a:r>
              <a:r>
                <a:t> - cieľ našej cesty</a:t>
              </a:r>
            </a:p>
            <a:p>
              <a:pPr marL="409574" indent="-409574" algn="l">
                <a:lnSpc>
                  <a:spcPct val="150000"/>
                </a:lnSpc>
                <a:buSzPct val="35000"/>
                <a:buBlip>
                  <a:blip r:embed="rId4"/>
                </a:buBlip>
                <a:defRPr sz="1700">
                  <a:solidFill>
                    <a:srgbClr val="4F608B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b="1" i="1">
                  <a:latin typeface="Helvetica Neue"/>
                  <a:ea typeface="Helvetica Neue"/>
                  <a:cs typeface="Helvetica Neue"/>
                  <a:sym typeface="Helvetica Neue"/>
                </a:rPr>
                <a:t>viera</a:t>
              </a:r>
              <a:r>
                <a:t> - byť si vedomý/á čo chcem</a:t>
              </a:r>
            </a:p>
            <a:p>
              <a:pPr marL="409574" indent="-409574" algn="l">
                <a:lnSpc>
                  <a:spcPct val="150000"/>
                </a:lnSpc>
                <a:buSzPct val="35000"/>
                <a:buBlip>
                  <a:blip r:embed="rId4"/>
                </a:buBlip>
                <a:defRPr sz="1700">
                  <a:solidFill>
                    <a:srgbClr val="4F608B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b="1" i="1">
                  <a:latin typeface="Helvetica Neue"/>
                  <a:ea typeface="Helvetica Neue"/>
                  <a:cs typeface="Helvetica Neue"/>
                  <a:sym typeface="Helvetica Neue"/>
                </a:rPr>
                <a:t>disciplína</a:t>
              </a:r>
              <a:r>
                <a:t> - byť si vedomý toho čo ma to učí, prečo sa mi to deje</a:t>
              </a:r>
            </a:p>
            <a:p>
              <a:pPr marL="409574" indent="-409574" algn="l">
                <a:lnSpc>
                  <a:spcPct val="150000"/>
                </a:lnSpc>
                <a:buSzPct val="35000"/>
                <a:buBlip>
                  <a:blip r:embed="rId4"/>
                </a:buBlip>
                <a:defRPr sz="1700">
                  <a:solidFill>
                    <a:srgbClr val="4F608B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b="1" i="1">
                  <a:latin typeface="Helvetica Neue"/>
                  <a:ea typeface="Helvetica Neue"/>
                  <a:cs typeface="Helvetica Neue"/>
                  <a:sym typeface="Helvetica Neue"/>
                </a:rPr>
                <a:t>vytrvalosť</a:t>
              </a:r>
              <a:r>
                <a:t> - zdolať vlastné a vonkajší limity pády - keď nás to bolí tak rastieme</a:t>
              </a:r>
            </a:p>
            <a:p>
              <a:pPr marL="409574" indent="-409574" algn="l">
                <a:lnSpc>
                  <a:spcPct val="150000"/>
                </a:lnSpc>
                <a:buSzPct val="35000"/>
                <a:buBlip>
                  <a:blip r:embed="rId4"/>
                </a:buBlip>
                <a:defRPr sz="1700">
                  <a:solidFill>
                    <a:srgbClr val="4F608B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b="1" i="1">
                  <a:latin typeface="Helvetica Neue"/>
                  <a:ea typeface="Helvetica Neue"/>
                  <a:cs typeface="Helvetica Neue"/>
                  <a:sym typeface="Helvetica Neue"/>
                </a:rPr>
                <a:t>odhodlanie</a:t>
              </a:r>
              <a:r>
                <a:t> - ísť ďalej aj keď máme strach</a:t>
              </a:r>
            </a:p>
            <a:p>
              <a:pPr marL="409574" indent="-409574" algn="l">
                <a:lnSpc>
                  <a:spcPct val="150000"/>
                </a:lnSpc>
                <a:buSzPct val="35000"/>
                <a:buBlip>
                  <a:blip r:embed="rId4"/>
                </a:buBlip>
                <a:defRPr sz="1700">
                  <a:solidFill>
                    <a:srgbClr val="4F608B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b="1" i="1">
                  <a:latin typeface="Helvetica Neue"/>
                  <a:ea typeface="Helvetica Neue"/>
                  <a:cs typeface="Helvetica Neue"/>
                  <a:sym typeface="Helvetica Neue"/>
                </a:rPr>
                <a:t>túžba</a:t>
              </a:r>
              <a:r>
                <a:t> - mať vnútornú spokojnosť, pocit energie a radosti</a:t>
              </a:r>
            </a:p>
          </p:txBody>
        </p:sp>
        <p:pic>
          <p:nvPicPr>
            <p:cNvPr id="294" name="úspech - cieľ našej cesty… &#10;úspech - cieľ našej cesty&#10;viera - byť si vedomý/á čo chcem&#10;disciplína - byť si vedomý toho čo ma to učí, prečo sa mi to deje&#10;vytrvalosť - zdolať vlastné a vonkajší limity pády - keď nás to bolí tak rastieme&#10;odhodlanie - ísť ďalej aj keď máme strach&#10;túžba - mať vnútornú spokojnosť, pocit energie a radosti" descr="úspech - cieľ našej cesty… úspech - cieľ našej cestyviera - byť si vedomý/á čo chcemdisciplína - byť si vedomý toho čo ma to učí, prečo sa mi to dejevytrvalosť - zdolať vlastné a vonkajší limity pády - keď nás to bolí tak rastiemeodhodlanie - ísť ďalej aj keď máme strachtúžba - mať vnútornú spokojnosť, pocit energie a radosti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119613" cy="4863372"/>
            </a:xfrm>
            <a:prstGeom prst="rect">
              <a:avLst/>
            </a:prstGeom>
            <a:effectLst/>
          </p:spPr>
        </p:pic>
      </p:grpSp>
      <p:grpSp>
        <p:nvGrpSpPr>
          <p:cNvPr id="299" name="ladovec.jpg"/>
          <p:cNvGrpSpPr/>
          <p:nvPr/>
        </p:nvGrpSpPr>
        <p:grpSpPr>
          <a:xfrm>
            <a:off x="1280103" y="2625597"/>
            <a:ext cx="2968700" cy="4863374"/>
            <a:chOff x="0" y="0"/>
            <a:chExt cx="2968699" cy="4863372"/>
          </a:xfrm>
        </p:grpSpPr>
        <p:pic>
          <p:nvPicPr>
            <p:cNvPr id="298" name="ladovec.jpg" descr="ladovec.jpg"/>
            <p:cNvPicPr>
              <a:picLocks noChangeAspect="1"/>
            </p:cNvPicPr>
            <p:nvPr/>
          </p:nvPicPr>
          <p:blipFill>
            <a:blip r:embed="rId6"/>
            <a:srcRect l="15900" t="8622" r="50574" b="8622"/>
            <a:stretch>
              <a:fillRect/>
            </a:stretch>
          </p:blipFill>
          <p:spPr>
            <a:xfrm>
              <a:off x="152400" y="152400"/>
              <a:ext cx="2663900" cy="45712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7" name="ladovec.jpg" descr="ladovec.jp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-1"/>
              <a:ext cx="2968700" cy="4863374"/>
            </a:xfrm>
            <a:prstGeom prst="rect">
              <a:avLst/>
            </a:prstGeom>
            <a:effectLst/>
          </p:spPr>
        </p:pic>
      </p:grpSp>
      <p:sp>
        <p:nvSpPr>
          <p:cNvPr id="300" name="správne návyky"/>
          <p:cNvSpPr txBox="1"/>
          <p:nvPr/>
        </p:nvSpPr>
        <p:spPr>
          <a:xfrm>
            <a:off x="9475332" y="6250354"/>
            <a:ext cx="213542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BB5BC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správne návyky</a:t>
            </a:r>
          </a:p>
        </p:txBody>
      </p:sp>
      <p:sp>
        <p:nvSpPr>
          <p:cNvPr id="301" name="aktivita"/>
          <p:cNvSpPr txBox="1"/>
          <p:nvPr/>
        </p:nvSpPr>
        <p:spPr>
          <a:xfrm>
            <a:off x="10034335" y="5418486"/>
            <a:ext cx="1017423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7DD02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aktivita</a:t>
            </a:r>
          </a:p>
        </p:txBody>
      </p:sp>
      <p:sp>
        <p:nvSpPr>
          <p:cNvPr id="302" name="práca s emócami"/>
          <p:cNvSpPr txBox="1"/>
          <p:nvPr/>
        </p:nvSpPr>
        <p:spPr>
          <a:xfrm>
            <a:off x="9350973" y="4596006"/>
            <a:ext cx="238414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2647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práca s emócami</a:t>
            </a:r>
          </a:p>
        </p:txBody>
      </p:sp>
      <p:sp>
        <p:nvSpPr>
          <p:cNvPr id="303" name="sklamanie"/>
          <p:cNvSpPr txBox="1"/>
          <p:nvPr/>
        </p:nvSpPr>
        <p:spPr>
          <a:xfrm>
            <a:off x="9833929" y="7732862"/>
            <a:ext cx="1418235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669E8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sklamanie</a:t>
            </a:r>
          </a:p>
        </p:txBody>
      </p:sp>
      <p:sp>
        <p:nvSpPr>
          <p:cNvPr id="304" name="pochybnosti"/>
          <p:cNvSpPr txBox="1"/>
          <p:nvPr/>
        </p:nvSpPr>
        <p:spPr>
          <a:xfrm>
            <a:off x="9681529" y="6991608"/>
            <a:ext cx="1723035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346A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pochybnosti</a:t>
            </a:r>
          </a:p>
        </p:txBody>
      </p:sp>
      <p:sp>
        <p:nvSpPr>
          <p:cNvPr id="305" name="odmietnutia"/>
          <p:cNvSpPr txBox="1"/>
          <p:nvPr/>
        </p:nvSpPr>
        <p:spPr>
          <a:xfrm>
            <a:off x="9718257" y="8356339"/>
            <a:ext cx="164957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E66D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odmietnutia</a:t>
            </a:r>
          </a:p>
        </p:txBody>
      </p:sp>
      <p:sp>
        <p:nvSpPr>
          <p:cNvPr id="306" name="práca s myšlienkami"/>
          <p:cNvSpPr txBox="1"/>
          <p:nvPr/>
        </p:nvSpPr>
        <p:spPr>
          <a:xfrm>
            <a:off x="9350973" y="3657053"/>
            <a:ext cx="2773072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chemeClr val="accent2">
                    <a:hueOff val="-211702"/>
                    <a:satOff val="1205"/>
                    <a:lumOff val="-12352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práca s myšlienkami</a:t>
            </a:r>
          </a:p>
        </p:txBody>
      </p:sp>
      <p:sp>
        <p:nvSpPr>
          <p:cNvPr id="307" name="A čo nám v našom príbehu…"/>
          <p:cNvSpPr txBox="1"/>
          <p:nvPr/>
        </p:nvSpPr>
        <p:spPr>
          <a:xfrm>
            <a:off x="8783426" y="2643718"/>
            <a:ext cx="3519241" cy="9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3700">
                <a:solidFill>
                  <a:srgbClr val="287082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A čo nám v našom príbehu </a:t>
            </a:r>
          </a:p>
          <a:p>
            <a:pPr>
              <a:lnSpc>
                <a:spcPct val="60000"/>
              </a:lnSpc>
              <a:defRPr sz="3700">
                <a:solidFill>
                  <a:srgbClr val="287082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dáva najviac zabrať?</a:t>
            </a:r>
          </a:p>
        </p:txBody>
      </p:sp>
      <p:sp>
        <p:nvSpPr>
          <p:cNvPr id="308" name="A všetko to začína s našim rozhodnutím"/>
          <p:cNvSpPr txBox="1"/>
          <p:nvPr/>
        </p:nvSpPr>
        <p:spPr>
          <a:xfrm>
            <a:off x="1706362" y="8120902"/>
            <a:ext cx="6146484" cy="473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 všetko to začína s našim rozhodnutím</a:t>
            </a:r>
          </a:p>
        </p:txBody>
      </p:sp>
      <p:sp>
        <p:nvSpPr>
          <p:cNvPr id="309" name="naše lekcie a skúšky"/>
          <p:cNvSpPr txBox="1"/>
          <p:nvPr/>
        </p:nvSpPr>
        <p:spPr>
          <a:xfrm>
            <a:off x="9159407" y="8979817"/>
            <a:ext cx="3156205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satOff val="3041"/>
                    <a:lumOff val="6293"/>
                  </a:schemeClr>
                </a:solidFill>
                <a:latin typeface="Snell Roundhand Bold"/>
                <a:ea typeface="Snell Roundhand Bold"/>
                <a:cs typeface="Snell Roundhand Bold"/>
                <a:sym typeface="Snell Roundhand Bold"/>
              </a:defRPr>
            </a:lvl1pPr>
          </a:lstStyle>
          <a:p>
            <a:r>
              <a:t>naše lekcie a skúšky</a:t>
            </a:r>
          </a:p>
        </p:txBody>
      </p:sp>
      <p:sp>
        <p:nvSpPr>
          <p:cNvPr id="310" name="+"/>
          <p:cNvSpPr txBox="1"/>
          <p:nvPr/>
        </p:nvSpPr>
        <p:spPr>
          <a:xfrm>
            <a:off x="10371596" y="4904009"/>
            <a:ext cx="34290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311" name="+"/>
          <p:cNvSpPr txBox="1"/>
          <p:nvPr/>
        </p:nvSpPr>
        <p:spPr>
          <a:xfrm>
            <a:off x="10371596" y="5777187"/>
            <a:ext cx="34290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312" name="+"/>
          <p:cNvSpPr txBox="1"/>
          <p:nvPr/>
        </p:nvSpPr>
        <p:spPr>
          <a:xfrm>
            <a:off x="10371596" y="6594234"/>
            <a:ext cx="34290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313" name="+"/>
          <p:cNvSpPr txBox="1"/>
          <p:nvPr/>
        </p:nvSpPr>
        <p:spPr>
          <a:xfrm>
            <a:off x="10371596" y="7378502"/>
            <a:ext cx="34290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314" name="+"/>
          <p:cNvSpPr txBox="1"/>
          <p:nvPr/>
        </p:nvSpPr>
        <p:spPr>
          <a:xfrm>
            <a:off x="10371596" y="7996711"/>
            <a:ext cx="34290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315" name="+"/>
          <p:cNvSpPr txBox="1"/>
          <p:nvPr/>
        </p:nvSpPr>
        <p:spPr>
          <a:xfrm>
            <a:off x="10371596" y="4149345"/>
            <a:ext cx="34290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316" name="="/>
          <p:cNvSpPr txBox="1"/>
          <p:nvPr/>
        </p:nvSpPr>
        <p:spPr>
          <a:xfrm>
            <a:off x="10371596" y="8645805"/>
            <a:ext cx="34290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t>=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grpSp>
        <p:nvGrpSpPr>
          <p:cNvPr id="323" name="pôda.jpeg"/>
          <p:cNvGrpSpPr/>
          <p:nvPr/>
        </p:nvGrpSpPr>
        <p:grpSpPr>
          <a:xfrm>
            <a:off x="929186" y="3919779"/>
            <a:ext cx="2634776" cy="2211244"/>
            <a:chOff x="0" y="0"/>
            <a:chExt cx="2634775" cy="2211242"/>
          </a:xfrm>
        </p:grpSpPr>
        <p:pic>
          <p:nvPicPr>
            <p:cNvPr id="322" name="pôda.jpeg" descr="pôda.jpeg"/>
            <p:cNvPicPr>
              <a:picLocks noChangeAspect="1"/>
            </p:cNvPicPr>
            <p:nvPr/>
          </p:nvPicPr>
          <p:blipFill>
            <a:blip r:embed="rId4"/>
            <a:srcRect r="19314"/>
            <a:stretch>
              <a:fillRect/>
            </a:stretch>
          </p:blipFill>
          <p:spPr>
            <a:xfrm>
              <a:off x="152400" y="152399"/>
              <a:ext cx="2329976" cy="19191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1" name="pôda.jpeg" descr="pôda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2634776" cy="2211243"/>
            </a:xfrm>
            <a:prstGeom prst="rect">
              <a:avLst/>
            </a:prstGeom>
            <a:effectLst/>
          </p:spPr>
        </p:pic>
      </p:grpSp>
      <p:sp>
        <p:nvSpPr>
          <p:cNvPr id="324" name="Spolu vlastnou cestou - z kopca…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355613" cy="1256002"/>
          </a:xfrm>
          <a:prstGeom prst="rect">
            <a:avLst/>
          </a:prstGeom>
        </p:spPr>
        <p:txBody>
          <a:bodyPr anchor="b"/>
          <a:lstStyle>
            <a:lvl1pPr algn="l" defTabSz="434340">
              <a:tabLst>
                <a:tab pos="1409700" algn="l"/>
              </a:tabLst>
              <a:defRPr sz="6460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effectLst>
                  <a:outerShdw blurRad="24130" dist="2413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Spolu vlastnou cestou - z kopca…</a:t>
            </a:r>
          </a:p>
        </p:txBody>
      </p:sp>
      <p:sp>
        <p:nvSpPr>
          <p:cNvPr id="325" name="Ako všetko ustáť  v “prúde a toku” rozbúrených situácii, emócii tak, aby sme to na spoločnej ceste zvládli?"/>
          <p:cNvSpPr txBox="1"/>
          <p:nvPr/>
        </p:nvSpPr>
        <p:spPr>
          <a:xfrm>
            <a:off x="3923219" y="6721095"/>
            <a:ext cx="2161789" cy="1607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"/>
            </a:pPr>
            <a:endParaRPr/>
          </a:p>
          <a:p>
            <a:pPr>
              <a:defRPr sz="1400"/>
            </a:pPr>
            <a:r>
              <a:rPr>
                <a:solidFill>
                  <a:srgbClr val="377C8A"/>
                </a:solidFill>
              </a:rPr>
              <a:t>Ako</a:t>
            </a:r>
            <a:r>
              <a:t> všetko ustáť  v </a:t>
            </a:r>
            <a:r>
              <a:rPr>
                <a:solidFill>
                  <a:srgbClr val="288F99"/>
                </a:solidFill>
              </a:rPr>
              <a:t>“prúde a toku” </a:t>
            </a:r>
            <a:r>
              <a:t>rozbúrených situácii, emócii tak, aby sme to na spoločnej ceste zvládli?</a:t>
            </a:r>
          </a:p>
        </p:txBody>
      </p:sp>
      <p:sp>
        <p:nvSpPr>
          <p:cNvPr id="326" name="Kedy  môže prísť vzájomné porozumenie a pocit harmónie celku?"/>
          <p:cNvSpPr txBox="1"/>
          <p:nvPr/>
        </p:nvSpPr>
        <p:spPr>
          <a:xfrm>
            <a:off x="10031861" y="6933426"/>
            <a:ext cx="1892089" cy="96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"/>
            </a:pPr>
            <a:r>
              <a:rPr>
                <a:solidFill>
                  <a:srgbClr val="975F84"/>
                </a:solidFill>
              </a:rPr>
              <a:t>Kedy</a:t>
            </a:r>
            <a:r>
              <a:t>  môže prísť vzájomné porozumenie a pocit harmónie celku?</a:t>
            </a:r>
          </a:p>
        </p:txBody>
      </p:sp>
      <p:grpSp>
        <p:nvGrpSpPr>
          <p:cNvPr id="329" name="vlna.jpeg"/>
          <p:cNvGrpSpPr/>
          <p:nvPr/>
        </p:nvGrpSpPr>
        <p:grpSpPr>
          <a:xfrm>
            <a:off x="3647282" y="3919779"/>
            <a:ext cx="2713664" cy="2211244"/>
            <a:chOff x="0" y="0"/>
            <a:chExt cx="2713662" cy="2211243"/>
          </a:xfrm>
        </p:grpSpPr>
        <p:pic>
          <p:nvPicPr>
            <p:cNvPr id="328" name="vlna.jpeg" descr="vlna.jpeg"/>
            <p:cNvPicPr>
              <a:picLocks noChangeAspect="1"/>
            </p:cNvPicPr>
            <p:nvPr/>
          </p:nvPicPr>
          <p:blipFill>
            <a:blip r:embed="rId6"/>
            <a:srcRect l="16473"/>
            <a:stretch>
              <a:fillRect/>
            </a:stretch>
          </p:blipFill>
          <p:spPr>
            <a:xfrm>
              <a:off x="152399" y="152400"/>
              <a:ext cx="2408864" cy="19191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7" name="vlna.jpeg" descr="vlna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" y="0"/>
              <a:ext cx="2713664" cy="2211244"/>
            </a:xfrm>
            <a:prstGeom prst="rect">
              <a:avLst/>
            </a:prstGeom>
            <a:effectLst/>
          </p:spPr>
        </p:pic>
      </p:grpSp>
      <p:grpSp>
        <p:nvGrpSpPr>
          <p:cNvPr id="332" name="kvet.jpeg"/>
          <p:cNvGrpSpPr/>
          <p:nvPr/>
        </p:nvGrpSpPr>
        <p:grpSpPr>
          <a:xfrm>
            <a:off x="6504103" y="3919779"/>
            <a:ext cx="2863659" cy="2211244"/>
            <a:chOff x="0" y="0"/>
            <a:chExt cx="2863657" cy="2211242"/>
          </a:xfrm>
        </p:grpSpPr>
        <p:pic>
          <p:nvPicPr>
            <p:cNvPr id="331" name="kvet.jpeg" descr="kvet.jpe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400" y="152400"/>
              <a:ext cx="2558858" cy="19191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0" name="kvet.jpeg" descr="kvet.jpe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2863658" cy="2211243"/>
            </a:xfrm>
            <a:prstGeom prst="rect">
              <a:avLst/>
            </a:prstGeom>
            <a:effectLst/>
          </p:spPr>
        </p:pic>
      </p:grpSp>
      <p:grpSp>
        <p:nvGrpSpPr>
          <p:cNvPr id="335" name="sad.jpeg"/>
          <p:cNvGrpSpPr/>
          <p:nvPr/>
        </p:nvGrpSpPr>
        <p:grpSpPr>
          <a:xfrm>
            <a:off x="9510921" y="3893412"/>
            <a:ext cx="2933970" cy="2263978"/>
            <a:chOff x="0" y="0"/>
            <a:chExt cx="2933969" cy="2263976"/>
          </a:xfrm>
        </p:grpSpPr>
        <p:pic>
          <p:nvPicPr>
            <p:cNvPr id="334" name="sad.jpeg" descr="sad.jpe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2400" y="152400"/>
              <a:ext cx="2629170" cy="19718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3" name="sad.jpeg" descr="sad.jpeg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2933970" cy="2263977"/>
            </a:xfrm>
            <a:prstGeom prst="rect">
              <a:avLst/>
            </a:prstGeom>
            <a:effectLst/>
          </p:spPr>
        </p:pic>
      </p:grpSp>
      <p:sp>
        <p:nvSpPr>
          <p:cNvPr id="336" name="Čo sú vlastné, niekoho alebo spoločné potreby? Kde je tá zlatá stredná cesta?"/>
          <p:cNvSpPr txBox="1"/>
          <p:nvPr/>
        </p:nvSpPr>
        <p:spPr>
          <a:xfrm>
            <a:off x="1383704" y="6721095"/>
            <a:ext cx="1554957" cy="1607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"/>
            </a:pPr>
            <a:endParaRPr/>
          </a:p>
          <a:p>
            <a:pPr>
              <a:defRPr sz="1400"/>
            </a:pPr>
            <a:r>
              <a:rPr b="1">
                <a:solidFill>
                  <a:schemeClr val="accent4">
                    <a:satOff val="15213"/>
                    <a:lumOff val="-20392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Čo</a:t>
            </a:r>
            <a:r>
              <a:t> sú vlastné, niekoho alebo spoločné potreby? Kde je tá zlatá stredná cesta?</a:t>
            </a:r>
          </a:p>
        </p:txBody>
      </p:sp>
      <p:sp>
        <p:nvSpPr>
          <p:cNvPr id="337" name="Prečo nám zdravý vzťah k práci, produktivita a spoločná prosperita môžu  pomôcť opäť “kvitnúť a byť v plnej kráse”?"/>
          <p:cNvSpPr txBox="1"/>
          <p:nvPr/>
        </p:nvSpPr>
        <p:spPr>
          <a:xfrm>
            <a:off x="6922357" y="6613144"/>
            <a:ext cx="2027151" cy="1823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"/>
            </a:pPr>
            <a:endParaRPr/>
          </a:p>
          <a:p>
            <a:pPr>
              <a:defRPr sz="1400"/>
            </a:pPr>
            <a:r>
              <a:rPr b="1">
                <a:solidFill>
                  <a:schemeClr val="accent2">
                    <a:hueOff val="-490471"/>
                    <a:satOff val="2728"/>
                    <a:lumOff val="-20392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Prečo</a:t>
            </a:r>
            <a:r>
              <a:t> nám zdravý vzťah k práci, produktivita a spoločná prosperita môžu  pomôcť opäť “kvitnúť a byť v plnej kráse”?</a:t>
            </a:r>
          </a:p>
        </p:txBody>
      </p:sp>
      <p:sp>
        <p:nvSpPr>
          <p:cNvPr id="338" name="Ak sme sa ocitli na pomyslenej ceste z kopca, pomôcť nám môžu aj správne otázky. Nielenže, kto sa pýta veľa vie ale zaviesť nás môžu presne tam kam potrebujeme. Tak skúsme to aj my, či nám troch pomôžu."/>
          <p:cNvSpPr txBox="1"/>
          <p:nvPr/>
        </p:nvSpPr>
        <p:spPr>
          <a:xfrm>
            <a:off x="2045477" y="2525006"/>
            <a:ext cx="9162317" cy="141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100"/>
            </a:pPr>
            <a:r>
              <a:rPr i="1">
                <a:solidFill>
                  <a:srgbClr val="8F451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Ak sme sa ocitli na pomyslenej ceste z kopca</a:t>
            </a:r>
            <a:r>
              <a:t>, pomôcť nám môžu aj správne otázky. Nielenže, kto sa pýta veľa vie ale zaviesť nás môžu presne tam kam potrebujeme. Tak skúsme to aj my, či nám troch pomôžu.</a:t>
            </a:r>
          </a:p>
        </p:txBody>
      </p:sp>
      <p:sp>
        <p:nvSpPr>
          <p:cNvPr id="339" name="SÚLAD"/>
          <p:cNvSpPr txBox="1"/>
          <p:nvPr/>
        </p:nvSpPr>
        <p:spPr>
          <a:xfrm>
            <a:off x="1554487" y="6242276"/>
            <a:ext cx="1384174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SÚLAD</a:t>
            </a:r>
          </a:p>
        </p:txBody>
      </p:sp>
      <p:sp>
        <p:nvSpPr>
          <p:cNvPr id="340" name="KRÍZOVÝ STAV"/>
          <p:cNvSpPr txBox="1"/>
          <p:nvPr/>
        </p:nvSpPr>
        <p:spPr>
          <a:xfrm>
            <a:off x="3547669" y="6242276"/>
            <a:ext cx="2765680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KRÍZOVÝ STAV</a:t>
            </a:r>
          </a:p>
        </p:txBody>
      </p:sp>
      <p:sp>
        <p:nvSpPr>
          <p:cNvPr id="341" name="POMOC"/>
          <p:cNvSpPr txBox="1"/>
          <p:nvPr/>
        </p:nvSpPr>
        <p:spPr>
          <a:xfrm>
            <a:off x="7439564" y="6242276"/>
            <a:ext cx="1561339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POMOC</a:t>
            </a:r>
          </a:p>
        </p:txBody>
      </p:sp>
      <p:sp>
        <p:nvSpPr>
          <p:cNvPr id="342" name="JEDNOTA"/>
          <p:cNvSpPr txBox="1"/>
          <p:nvPr/>
        </p:nvSpPr>
        <p:spPr>
          <a:xfrm>
            <a:off x="10028439" y="6242276"/>
            <a:ext cx="1843660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JEDNOTA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347" name="O tom čo nás posilňuj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tom čo nás posilňuje</a:t>
            </a:r>
          </a:p>
        </p:txBody>
      </p:sp>
      <p:pic>
        <p:nvPicPr>
          <p:cNvPr id="348" name="smer.jpg" descr="sm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00" y="2233747"/>
            <a:ext cx="5740533" cy="5740533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1. Ak sa zastavíme…"/>
          <p:cNvSpPr txBox="1"/>
          <p:nvPr/>
        </p:nvSpPr>
        <p:spPr>
          <a:xfrm>
            <a:off x="6420751" y="2108008"/>
            <a:ext cx="6116120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1. Ak sa zastavíme  </a:t>
            </a:r>
          </a:p>
          <a:p>
            <a:pPr algn="l"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2. Vyberieme si pre seba:</a:t>
            </a:r>
          </a:p>
          <a:p>
            <a:pPr algn="l"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  prirodzenú cestu, ktorá má elemnty toho:</a:t>
            </a:r>
          </a:p>
          <a:p>
            <a:pPr marL="395922" indent="-395922" algn="l">
              <a:lnSpc>
                <a:spcPct val="70000"/>
              </a:lnSpc>
              <a:buSzPct val="35000"/>
              <a:buBlip>
                <a:blip r:embed="rId5"/>
              </a:buBlip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čo nás vyživuje (pôda)</a:t>
            </a:r>
          </a:p>
          <a:p>
            <a:pPr marL="395922" indent="-395922" algn="l">
              <a:lnSpc>
                <a:spcPct val="70000"/>
              </a:lnSpc>
              <a:buSzPct val="35000"/>
              <a:buBlip>
                <a:blip r:embed="rId5"/>
              </a:buBlip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čo nám dáva silu (voda)</a:t>
            </a:r>
          </a:p>
          <a:p>
            <a:pPr marL="395922" indent="-395922" algn="l">
              <a:lnSpc>
                <a:spcPct val="70000"/>
              </a:lnSpc>
              <a:buSzPct val="35000"/>
              <a:buBlip>
                <a:blip r:embed="rId5"/>
              </a:buBlip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čo v nás podporuje energiu pre osobný  rozkvet (rastlina)</a:t>
            </a:r>
          </a:p>
          <a:p>
            <a:pPr marL="395922" indent="-395922" algn="l">
              <a:lnSpc>
                <a:spcPct val="70000"/>
              </a:lnSpc>
              <a:buSzPct val="35000"/>
              <a:buBlip>
                <a:blip r:embed="rId5"/>
              </a:buBlip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čo prináša prosperitu nielen pre nás ale i pre okolie (bytosť)</a:t>
            </a:r>
          </a:p>
          <a:p>
            <a:pPr algn="l">
              <a:lnSpc>
                <a:spcPct val="7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endParaRPr/>
          </a:p>
          <a:p>
            <a:pPr algn="l">
              <a:lnSpc>
                <a:spcPct val="7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prirodzenú cestu, ktorá nás volá a je pre nás atraktívna</a:t>
            </a:r>
          </a:p>
          <a:p>
            <a:pPr algn="l">
              <a:lnSpc>
                <a:spcPct val="7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t> A k tejto ceste nás môže zaviesť jedine vnútorný kompas, ktorý je ten najprirodzenejší ukazovateľ správneho smeru. No ale ak ich je na ceste viac, treba zadať iba tie správne súradnice.</a:t>
            </a:r>
          </a:p>
        </p:txBody>
      </p:sp>
      <p:sp>
        <p:nvSpPr>
          <p:cNvPr id="350" name="Tak podme ich naladiť spoločne"/>
          <p:cNvSpPr txBox="1"/>
          <p:nvPr/>
        </p:nvSpPr>
        <p:spPr>
          <a:xfrm>
            <a:off x="6112895" y="6946215"/>
            <a:ext cx="6116119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Tak podme ich naladiť spoločne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3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355" name="O tom čo nás posilňuj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tom čo nás posilňuje</a:t>
            </a:r>
          </a:p>
        </p:txBody>
      </p:sp>
      <p:grpSp>
        <p:nvGrpSpPr>
          <p:cNvPr id="358" name="pôda.jpeg"/>
          <p:cNvGrpSpPr/>
          <p:nvPr/>
        </p:nvGrpSpPr>
        <p:grpSpPr>
          <a:xfrm>
            <a:off x="4195890" y="3374025"/>
            <a:ext cx="2291242" cy="1928283"/>
            <a:chOff x="0" y="0"/>
            <a:chExt cx="2291240" cy="1928281"/>
          </a:xfrm>
        </p:grpSpPr>
        <p:pic>
          <p:nvPicPr>
            <p:cNvPr id="357" name="pôda.jpeg" descr="pôda.jpeg"/>
            <p:cNvPicPr>
              <a:picLocks noChangeAspect="1"/>
            </p:cNvPicPr>
            <p:nvPr/>
          </p:nvPicPr>
          <p:blipFill>
            <a:blip r:embed="rId4"/>
            <a:srcRect r="19314"/>
            <a:stretch>
              <a:fillRect/>
            </a:stretch>
          </p:blipFill>
          <p:spPr>
            <a:xfrm>
              <a:off x="152400" y="152399"/>
              <a:ext cx="1986441" cy="163618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6" name="pôda.jpeg" descr="pôda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2291242" cy="1928282"/>
            </a:xfrm>
            <a:prstGeom prst="rect">
              <a:avLst/>
            </a:prstGeom>
            <a:effectLst/>
          </p:spPr>
        </p:pic>
      </p:grpSp>
      <p:grpSp>
        <p:nvGrpSpPr>
          <p:cNvPr id="361" name="voda.jpeg"/>
          <p:cNvGrpSpPr/>
          <p:nvPr/>
        </p:nvGrpSpPr>
        <p:grpSpPr>
          <a:xfrm>
            <a:off x="6640699" y="3366991"/>
            <a:ext cx="2275354" cy="1895061"/>
            <a:chOff x="0" y="0"/>
            <a:chExt cx="2275352" cy="1895059"/>
          </a:xfrm>
        </p:grpSpPr>
        <p:pic>
          <p:nvPicPr>
            <p:cNvPr id="360" name="voda.jpeg" descr="voda.jpeg"/>
            <p:cNvPicPr>
              <a:picLocks noChangeAspect="1"/>
            </p:cNvPicPr>
            <p:nvPr/>
          </p:nvPicPr>
          <p:blipFill>
            <a:blip r:embed="rId6"/>
            <a:srcRect l="13543" r="17614"/>
            <a:stretch>
              <a:fillRect/>
            </a:stretch>
          </p:blipFill>
          <p:spPr>
            <a:xfrm>
              <a:off x="152400" y="152400"/>
              <a:ext cx="1970553" cy="160296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9" name="voda.jpeg" descr="voda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275353" cy="1895060"/>
            </a:xfrm>
            <a:prstGeom prst="rect">
              <a:avLst/>
            </a:prstGeom>
            <a:effectLst/>
          </p:spPr>
        </p:pic>
      </p:grpSp>
      <p:grpSp>
        <p:nvGrpSpPr>
          <p:cNvPr id="364" name="pes a clovek.jpeg"/>
          <p:cNvGrpSpPr/>
          <p:nvPr/>
        </p:nvGrpSpPr>
        <p:grpSpPr>
          <a:xfrm>
            <a:off x="4161675" y="5515310"/>
            <a:ext cx="2275353" cy="2021817"/>
            <a:chOff x="0" y="0"/>
            <a:chExt cx="2275352" cy="2021815"/>
          </a:xfrm>
        </p:grpSpPr>
        <p:pic>
          <p:nvPicPr>
            <p:cNvPr id="363" name="pes a clovek.jpeg" descr="pes a clovek.jpeg"/>
            <p:cNvPicPr>
              <a:picLocks noChangeAspect="1"/>
            </p:cNvPicPr>
            <p:nvPr/>
          </p:nvPicPr>
          <p:blipFill>
            <a:blip r:embed="rId8"/>
            <a:srcRect l="25764" t="14777" r="19786"/>
            <a:stretch>
              <a:fillRect/>
            </a:stretch>
          </p:blipFill>
          <p:spPr>
            <a:xfrm>
              <a:off x="152400" y="152400"/>
              <a:ext cx="1970553" cy="17297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2" name="pes a clovek.jpeg" descr="pes a clovek.jpe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" y="0"/>
              <a:ext cx="2275354" cy="2021816"/>
            </a:xfrm>
            <a:prstGeom prst="rect">
              <a:avLst/>
            </a:prstGeom>
            <a:effectLst/>
          </p:spPr>
        </p:pic>
      </p:grpSp>
      <p:grpSp>
        <p:nvGrpSpPr>
          <p:cNvPr id="367" name="kvet.jpeg"/>
          <p:cNvGrpSpPr/>
          <p:nvPr/>
        </p:nvGrpSpPr>
        <p:grpSpPr>
          <a:xfrm>
            <a:off x="6640699" y="5484694"/>
            <a:ext cx="2275353" cy="2083048"/>
            <a:chOff x="0" y="0"/>
            <a:chExt cx="2275352" cy="2083047"/>
          </a:xfrm>
        </p:grpSpPr>
        <p:pic>
          <p:nvPicPr>
            <p:cNvPr id="366" name="kvet.jpeg" descr="kvet.jpeg"/>
            <p:cNvPicPr>
              <a:picLocks noChangeAspect="1"/>
            </p:cNvPicPr>
            <p:nvPr/>
          </p:nvPicPr>
          <p:blipFill>
            <a:blip r:embed="rId10"/>
            <a:srcRect b="9114"/>
            <a:stretch>
              <a:fillRect/>
            </a:stretch>
          </p:blipFill>
          <p:spPr>
            <a:xfrm>
              <a:off x="152400" y="152400"/>
              <a:ext cx="1970553" cy="179094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5" name="kvet.jpeg" descr="kvet.jpeg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2275353" cy="2083048"/>
            </a:xfrm>
            <a:prstGeom prst="rect">
              <a:avLst/>
            </a:prstGeom>
            <a:effectLst/>
          </p:spPr>
        </p:pic>
      </p:grpSp>
      <p:sp>
        <p:nvSpPr>
          <p:cNvPr id="368" name="PÔDA"/>
          <p:cNvSpPr txBox="1"/>
          <p:nvPr/>
        </p:nvSpPr>
        <p:spPr>
          <a:xfrm>
            <a:off x="4747912" y="4147238"/>
            <a:ext cx="1187197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PÔDA</a:t>
            </a:r>
          </a:p>
        </p:txBody>
      </p:sp>
      <p:sp>
        <p:nvSpPr>
          <p:cNvPr id="369" name="VODA"/>
          <p:cNvSpPr txBox="1"/>
          <p:nvPr/>
        </p:nvSpPr>
        <p:spPr>
          <a:xfrm>
            <a:off x="7195445" y="4147238"/>
            <a:ext cx="116586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VODA</a:t>
            </a:r>
          </a:p>
        </p:txBody>
      </p:sp>
      <p:sp>
        <p:nvSpPr>
          <p:cNvPr id="370" name="RASTLINA"/>
          <p:cNvSpPr txBox="1"/>
          <p:nvPr/>
        </p:nvSpPr>
        <p:spPr>
          <a:xfrm>
            <a:off x="7043261" y="6536641"/>
            <a:ext cx="1470229" cy="436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000000"/>
                </a:solidFill>
              </a:defRPr>
            </a:lvl1pPr>
          </a:lstStyle>
          <a:p>
            <a:r>
              <a:t>RASTLINA</a:t>
            </a:r>
          </a:p>
        </p:txBody>
      </p:sp>
      <p:sp>
        <p:nvSpPr>
          <p:cNvPr id="371" name="BYTOSŤ"/>
          <p:cNvSpPr txBox="1"/>
          <p:nvPr/>
        </p:nvSpPr>
        <p:spPr>
          <a:xfrm>
            <a:off x="4690945" y="6536641"/>
            <a:ext cx="1216813" cy="436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BYTOSŤ</a:t>
            </a:r>
          </a:p>
        </p:txBody>
      </p:sp>
      <p:sp>
        <p:nvSpPr>
          <p:cNvPr id="373" name="A  TROCHU  SKÚSIME NALADIŤ ROVNAKÉ SÚRADNICE"/>
          <p:cNvSpPr txBox="1"/>
          <p:nvPr/>
        </p:nvSpPr>
        <p:spPr>
          <a:xfrm>
            <a:off x="1421682" y="7885338"/>
            <a:ext cx="1016143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A  TROCHU  SKÚSIME NALADIŤ ROVNAKÉ SÚRADNICE</a:t>
            </a:r>
            <a:endParaRPr lang="sk-SK" dirty="0"/>
          </a:p>
          <a:p>
            <a:r>
              <a:rPr lang="sk-SK" dirty="0"/>
              <a:t>AJ MY PODĽA PRÍRODNÝCH ELEMENTOV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378" name="O tom čo nás posilňuj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tom čo nás posilňuje</a:t>
            </a:r>
          </a:p>
        </p:txBody>
      </p:sp>
      <p:grpSp>
        <p:nvGrpSpPr>
          <p:cNvPr id="381" name="pôda.jpeg"/>
          <p:cNvGrpSpPr/>
          <p:nvPr/>
        </p:nvGrpSpPr>
        <p:grpSpPr>
          <a:xfrm>
            <a:off x="4195890" y="3350380"/>
            <a:ext cx="2291242" cy="1928283"/>
            <a:chOff x="0" y="0"/>
            <a:chExt cx="2291240" cy="1928281"/>
          </a:xfrm>
        </p:grpSpPr>
        <p:pic>
          <p:nvPicPr>
            <p:cNvPr id="380" name="pôda.jpeg" descr="pôda.jpeg"/>
            <p:cNvPicPr>
              <a:picLocks noChangeAspect="1"/>
            </p:cNvPicPr>
            <p:nvPr/>
          </p:nvPicPr>
          <p:blipFill>
            <a:blip r:embed="rId4"/>
            <a:srcRect r="19314"/>
            <a:stretch>
              <a:fillRect/>
            </a:stretch>
          </p:blipFill>
          <p:spPr>
            <a:xfrm>
              <a:off x="152400" y="152399"/>
              <a:ext cx="1986441" cy="163618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9" name="pôda.jpeg" descr="pôda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2291242" cy="1928282"/>
            </a:xfrm>
            <a:prstGeom prst="rect">
              <a:avLst/>
            </a:prstGeom>
            <a:effectLst/>
          </p:spPr>
        </p:pic>
      </p:grpSp>
      <p:grpSp>
        <p:nvGrpSpPr>
          <p:cNvPr id="384" name="voda.jpeg"/>
          <p:cNvGrpSpPr/>
          <p:nvPr/>
        </p:nvGrpSpPr>
        <p:grpSpPr>
          <a:xfrm>
            <a:off x="6640699" y="3366991"/>
            <a:ext cx="2275354" cy="1895061"/>
            <a:chOff x="0" y="0"/>
            <a:chExt cx="2275352" cy="1895059"/>
          </a:xfrm>
        </p:grpSpPr>
        <p:pic>
          <p:nvPicPr>
            <p:cNvPr id="383" name="voda.jpeg" descr="voda.jpeg"/>
            <p:cNvPicPr>
              <a:picLocks noChangeAspect="1"/>
            </p:cNvPicPr>
            <p:nvPr/>
          </p:nvPicPr>
          <p:blipFill>
            <a:blip r:embed="rId6"/>
            <a:srcRect l="13543" r="17614"/>
            <a:stretch>
              <a:fillRect/>
            </a:stretch>
          </p:blipFill>
          <p:spPr>
            <a:xfrm>
              <a:off x="152400" y="152400"/>
              <a:ext cx="1970553" cy="160296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2" name="voda.jpeg" descr="voda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275353" cy="1895060"/>
            </a:xfrm>
            <a:prstGeom prst="rect">
              <a:avLst/>
            </a:prstGeom>
            <a:effectLst/>
          </p:spPr>
        </p:pic>
      </p:grpSp>
      <p:grpSp>
        <p:nvGrpSpPr>
          <p:cNvPr id="387" name="pes a clovek.jpeg"/>
          <p:cNvGrpSpPr/>
          <p:nvPr/>
        </p:nvGrpSpPr>
        <p:grpSpPr>
          <a:xfrm>
            <a:off x="4161675" y="5515310"/>
            <a:ext cx="2275353" cy="2021817"/>
            <a:chOff x="0" y="0"/>
            <a:chExt cx="2275352" cy="2021815"/>
          </a:xfrm>
        </p:grpSpPr>
        <p:pic>
          <p:nvPicPr>
            <p:cNvPr id="386" name="pes a clovek.jpeg" descr="pes a clovek.jpeg"/>
            <p:cNvPicPr>
              <a:picLocks noChangeAspect="1"/>
            </p:cNvPicPr>
            <p:nvPr/>
          </p:nvPicPr>
          <p:blipFill>
            <a:blip r:embed="rId8"/>
            <a:srcRect l="25764" t="14777" r="19786"/>
            <a:stretch>
              <a:fillRect/>
            </a:stretch>
          </p:blipFill>
          <p:spPr>
            <a:xfrm>
              <a:off x="152400" y="152400"/>
              <a:ext cx="1970553" cy="17297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5" name="pes a clovek.jpeg" descr="pes a clovek.jpe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" y="0"/>
              <a:ext cx="2275354" cy="2021816"/>
            </a:xfrm>
            <a:prstGeom prst="rect">
              <a:avLst/>
            </a:prstGeom>
            <a:effectLst/>
          </p:spPr>
        </p:pic>
      </p:grpSp>
      <p:grpSp>
        <p:nvGrpSpPr>
          <p:cNvPr id="390" name="kvet.jpeg"/>
          <p:cNvGrpSpPr/>
          <p:nvPr/>
        </p:nvGrpSpPr>
        <p:grpSpPr>
          <a:xfrm>
            <a:off x="6640699" y="5484694"/>
            <a:ext cx="2275353" cy="2083048"/>
            <a:chOff x="0" y="0"/>
            <a:chExt cx="2275352" cy="2083047"/>
          </a:xfrm>
        </p:grpSpPr>
        <p:pic>
          <p:nvPicPr>
            <p:cNvPr id="389" name="kvet.jpeg" descr="kvet.jpeg"/>
            <p:cNvPicPr>
              <a:picLocks noChangeAspect="1"/>
            </p:cNvPicPr>
            <p:nvPr/>
          </p:nvPicPr>
          <p:blipFill>
            <a:blip r:embed="rId10"/>
            <a:srcRect b="9114"/>
            <a:stretch>
              <a:fillRect/>
            </a:stretch>
          </p:blipFill>
          <p:spPr>
            <a:xfrm>
              <a:off x="152400" y="152400"/>
              <a:ext cx="1970553" cy="179094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8" name="kvet.jpeg" descr="kvet.jpeg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2275353" cy="2083048"/>
            </a:xfrm>
            <a:prstGeom prst="rect">
              <a:avLst/>
            </a:prstGeom>
            <a:effectLst/>
          </p:spPr>
        </p:pic>
      </p:grpSp>
      <p:sp>
        <p:nvSpPr>
          <p:cNvPr id="391" name="PÔDA"/>
          <p:cNvSpPr txBox="1"/>
          <p:nvPr/>
        </p:nvSpPr>
        <p:spPr>
          <a:xfrm>
            <a:off x="4747912" y="3527148"/>
            <a:ext cx="118719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PÔDA</a:t>
            </a:r>
          </a:p>
        </p:txBody>
      </p:sp>
      <p:sp>
        <p:nvSpPr>
          <p:cNvPr id="392" name="VODA"/>
          <p:cNvSpPr txBox="1"/>
          <p:nvPr/>
        </p:nvSpPr>
        <p:spPr>
          <a:xfrm>
            <a:off x="7043261" y="3581918"/>
            <a:ext cx="116586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VODA</a:t>
            </a:r>
          </a:p>
        </p:txBody>
      </p:sp>
      <p:sp>
        <p:nvSpPr>
          <p:cNvPr id="393" name="RASTLINA"/>
          <p:cNvSpPr txBox="1"/>
          <p:nvPr/>
        </p:nvSpPr>
        <p:spPr>
          <a:xfrm>
            <a:off x="7043261" y="6755490"/>
            <a:ext cx="1470229" cy="436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000000"/>
                </a:solidFill>
              </a:defRPr>
            </a:lvl1pPr>
          </a:lstStyle>
          <a:p>
            <a:r>
              <a:t>RASTLINA</a:t>
            </a:r>
          </a:p>
        </p:txBody>
      </p:sp>
      <p:sp>
        <p:nvSpPr>
          <p:cNvPr id="394" name="BYTOSŤ"/>
          <p:cNvSpPr txBox="1"/>
          <p:nvPr/>
        </p:nvSpPr>
        <p:spPr>
          <a:xfrm>
            <a:off x="4733104" y="6755490"/>
            <a:ext cx="1216813" cy="436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BYTOSŤ</a:t>
            </a:r>
          </a:p>
        </p:txBody>
      </p:sp>
      <p:sp>
        <p:nvSpPr>
          <p:cNvPr id="395" name="ÚLOHOU BUDE ZAMERAŤ SA  PRÍNOS A VŠETKO,…"/>
          <p:cNvSpPr txBox="1"/>
          <p:nvPr/>
        </p:nvSpPr>
        <p:spPr>
          <a:xfrm>
            <a:off x="2803499" y="2255650"/>
            <a:ext cx="7397802" cy="57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/>
            </a:pPr>
            <a:r>
              <a:t>ÚLOHOU BUDE ZAMERAŤ SA  PRÍNOS A VŠETKO,</a:t>
            </a:r>
          </a:p>
          <a:p>
            <a:pPr>
              <a:defRPr sz="1600"/>
            </a:pPr>
            <a:r>
              <a:t>ČO NÁS OBOHACUJE V PRACOVNOM PROSTREDÍ NA MENTÁLNEJ ÚROVNI</a:t>
            </a:r>
          </a:p>
        </p:txBody>
      </p:sp>
      <p:sp>
        <p:nvSpPr>
          <p:cNvPr id="397" name="Čo všetko  vyživuje našu myseľ pre pozítívne nastavenie…"/>
          <p:cNvSpPr txBox="1"/>
          <p:nvPr/>
        </p:nvSpPr>
        <p:spPr>
          <a:xfrm>
            <a:off x="1489718" y="3216053"/>
            <a:ext cx="2291242" cy="1555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83422D"/>
                </a:solidFill>
              </a:defRPr>
            </a:pPr>
            <a:r>
              <a:t>Čo všetko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vyživuje</a:t>
            </a:r>
            <a:r>
              <a:t> našu myseľ pre pozítívne nastavenie</a:t>
            </a:r>
          </a:p>
          <a:p>
            <a:pPr>
              <a:defRPr sz="1800">
                <a:solidFill>
                  <a:srgbClr val="83422D"/>
                </a:solidFill>
              </a:defRPr>
            </a:pPr>
            <a:r>
              <a:t>v pracovnom prostredí</a:t>
            </a:r>
          </a:p>
        </p:txBody>
      </p:sp>
      <p:sp>
        <p:nvSpPr>
          <p:cNvPr id="398" name="Čo všetko  nás poháňa zdolávať a ustáť…"/>
          <p:cNvSpPr txBox="1"/>
          <p:nvPr/>
        </p:nvSpPr>
        <p:spPr>
          <a:xfrm>
            <a:off x="9098565" y="3230458"/>
            <a:ext cx="2684798" cy="1263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1F487F"/>
                </a:solidFill>
              </a:defRPr>
            </a:pPr>
            <a:r>
              <a:t>Čo všetko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nás poháňa zdolávať a ustáť </a:t>
            </a:r>
          </a:p>
          <a:p>
            <a:pPr>
              <a:defRPr sz="1800">
                <a:solidFill>
                  <a:srgbClr val="1F487F"/>
                </a:solidFill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náročné situácie</a:t>
            </a:r>
          </a:p>
          <a:p>
            <a:pPr>
              <a:defRPr sz="1800">
                <a:solidFill>
                  <a:srgbClr val="1F487F"/>
                </a:solidFill>
              </a:defRPr>
            </a:pPr>
            <a:r>
              <a:t>v pracovnom prostredí</a:t>
            </a:r>
          </a:p>
        </p:txBody>
      </p:sp>
      <p:sp>
        <p:nvSpPr>
          <p:cNvPr id="399" name="Čo všetko v oblasti prosperity nám prináša osobný postoj a prístup v pracovnom prostredí"/>
          <p:cNvSpPr txBox="1"/>
          <p:nvPr/>
        </p:nvSpPr>
        <p:spPr>
          <a:xfrm>
            <a:off x="9599756" y="5529025"/>
            <a:ext cx="2291242" cy="1847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2E6829"/>
                </a:solidFill>
              </a:defRPr>
            </a:pPr>
            <a:r>
              <a:t>Čo všetko v oblasti prosperity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nám prináša osobný postoj</a:t>
            </a:r>
            <a:r>
              <a:t> a prístup v pracovnom prostredí</a:t>
            </a:r>
          </a:p>
        </p:txBody>
      </p:sp>
      <p:sp>
        <p:nvSpPr>
          <p:cNvPr id="400" name="stabilita  živiny…"/>
          <p:cNvSpPr txBox="1"/>
          <p:nvPr/>
        </p:nvSpPr>
        <p:spPr>
          <a:xfrm>
            <a:off x="4464664" y="4130027"/>
            <a:ext cx="1892089" cy="951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70000"/>
              </a:lnSpc>
              <a:defRPr sz="2300">
                <a:solidFill>
                  <a:srgbClr val="FFFFFF"/>
                </a:solidFill>
              </a:defRPr>
            </a:pPr>
            <a:r>
              <a:t>stabilita  živiny</a:t>
            </a:r>
          </a:p>
          <a:p>
            <a:pPr>
              <a:lnSpc>
                <a:spcPct val="70000"/>
              </a:lnSpc>
              <a:defRPr sz="2300">
                <a:solidFill>
                  <a:srgbClr val="FFFFFF"/>
                </a:solidFill>
              </a:defRPr>
            </a:pPr>
            <a:r>
              <a:t>myseľ</a:t>
            </a:r>
          </a:p>
        </p:txBody>
      </p:sp>
      <p:sp>
        <p:nvSpPr>
          <p:cNvPr id="401" name="sila…"/>
          <p:cNvSpPr txBox="1"/>
          <p:nvPr/>
        </p:nvSpPr>
        <p:spPr>
          <a:xfrm>
            <a:off x="6720212" y="4095867"/>
            <a:ext cx="2014894" cy="1019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sz="2100"/>
            </a:pPr>
            <a:r>
              <a:rPr>
                <a:solidFill>
                  <a:srgbClr val="000000"/>
                </a:solidFill>
              </a:rPr>
              <a:t>sila </a:t>
            </a:r>
          </a:p>
          <a:p>
            <a:pPr>
              <a:lnSpc>
                <a:spcPct val="90000"/>
              </a:lnSpc>
              <a:defRPr sz="2100">
                <a:solidFill>
                  <a:srgbClr val="000000"/>
                </a:solidFill>
              </a:defRPr>
            </a:pPr>
            <a:r>
              <a:t>plynulý tok</a:t>
            </a:r>
          </a:p>
          <a:p>
            <a:pPr>
              <a:lnSpc>
                <a:spcPct val="90000"/>
              </a:lnSpc>
              <a:defRPr sz="2100">
                <a:solidFill>
                  <a:srgbClr val="000000"/>
                </a:solidFill>
              </a:defRPr>
            </a:pPr>
            <a:r>
              <a:t>energia</a:t>
            </a:r>
          </a:p>
        </p:txBody>
      </p:sp>
      <p:sp>
        <p:nvSpPr>
          <p:cNvPr id="402" name="produktivita…"/>
          <p:cNvSpPr txBox="1"/>
          <p:nvPr/>
        </p:nvSpPr>
        <p:spPr>
          <a:xfrm>
            <a:off x="6868460" y="5747017"/>
            <a:ext cx="1819833" cy="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produktivita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prosperita</a:t>
            </a:r>
          </a:p>
        </p:txBody>
      </p:sp>
      <p:sp>
        <p:nvSpPr>
          <p:cNvPr id="403" name="diverztia…"/>
          <p:cNvSpPr txBox="1"/>
          <p:nvPr/>
        </p:nvSpPr>
        <p:spPr>
          <a:xfrm>
            <a:off x="4596405" y="5741193"/>
            <a:ext cx="1216813" cy="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diverztia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celok</a:t>
            </a:r>
          </a:p>
        </p:txBody>
      </p:sp>
      <p:sp>
        <p:nvSpPr>
          <p:cNvPr id="404" name="Čo všetko  prináša vnímanie originality, diverzity pre jednotlivca a pre celok v pracovnom prostredí"/>
          <p:cNvSpPr txBox="1"/>
          <p:nvPr/>
        </p:nvSpPr>
        <p:spPr>
          <a:xfrm>
            <a:off x="1439001" y="5602434"/>
            <a:ext cx="2291242" cy="1847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833381"/>
                </a:solidFill>
              </a:defRPr>
            </a:pPr>
            <a:r>
              <a:t>Čo všetko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prináša</a:t>
            </a:r>
            <a:r>
              <a:t> vnímanie originality, diverzity pre jednotlivca a pre celok v pracovnom prostredí</a:t>
            </a:r>
          </a:p>
        </p:txBody>
      </p:sp>
      <p:grpSp>
        <p:nvGrpSpPr>
          <p:cNvPr id="407" name="Mini súťaž o zaujímavú cenu"/>
          <p:cNvGrpSpPr/>
          <p:nvPr/>
        </p:nvGrpSpPr>
        <p:grpSpPr>
          <a:xfrm rot="1380000">
            <a:off x="5530633" y="7406474"/>
            <a:ext cx="1758156" cy="1746384"/>
            <a:chOff x="0" y="0"/>
            <a:chExt cx="1758155" cy="1746382"/>
          </a:xfrm>
        </p:grpSpPr>
        <p:sp>
          <p:nvSpPr>
            <p:cNvPr id="406" name="Mini súťaž o zaujímavú cenu"/>
            <p:cNvSpPr/>
            <p:nvPr/>
          </p:nvSpPr>
          <p:spPr>
            <a:xfrm>
              <a:off x="101600" y="374782"/>
              <a:ext cx="1554956" cy="1270001"/>
            </a:xfrm>
            <a:prstGeom prst="rect">
              <a:avLst/>
            </a:prstGeom>
            <a:solidFill>
              <a:schemeClr val="accent2">
                <a:hueOff val="-211702"/>
                <a:satOff val="1205"/>
                <a:lumOff val="-12352"/>
              </a:scheme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800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avoye LET"/>
                  <a:ea typeface="Savoye LET"/>
                  <a:cs typeface="Savoye LET"/>
                  <a:sym typeface="Savoye LET"/>
                </a:defRPr>
              </a:lvl1pPr>
            </a:lstStyle>
            <a:p>
              <a:r>
                <a:t>Mini súťaž o zaujímavú cenu</a:t>
              </a:r>
            </a:p>
          </p:txBody>
        </p:sp>
        <p:pic>
          <p:nvPicPr>
            <p:cNvPr id="405" name="Mini súťaž o zaujímavú cenu Mini súťaž o zaujímavú cenu" descr="Mini súťaž o zaujímavú cenu Mini súťaž o zaujímavú cenu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1" y="-1"/>
              <a:ext cx="1758157" cy="174638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416" name="O tom čo nás posilňuj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tom čo nás posilňuje</a:t>
            </a:r>
          </a:p>
        </p:txBody>
      </p:sp>
      <p:grpSp>
        <p:nvGrpSpPr>
          <p:cNvPr id="419" name="Cena pre víťazný tím"/>
          <p:cNvGrpSpPr/>
          <p:nvPr/>
        </p:nvGrpSpPr>
        <p:grpSpPr>
          <a:xfrm rot="1380000">
            <a:off x="7610287" y="4207975"/>
            <a:ext cx="4441025" cy="3353351"/>
            <a:chOff x="0" y="0"/>
            <a:chExt cx="4441024" cy="3353349"/>
          </a:xfrm>
        </p:grpSpPr>
        <p:sp>
          <p:nvSpPr>
            <p:cNvPr id="418" name="Cena pre víťazný tím"/>
            <p:cNvSpPr/>
            <p:nvPr/>
          </p:nvSpPr>
          <p:spPr>
            <a:xfrm>
              <a:off x="101600" y="374782"/>
              <a:ext cx="4237825" cy="2876969"/>
            </a:xfrm>
            <a:prstGeom prst="rect">
              <a:avLst/>
            </a:prstGeom>
            <a:solidFill>
              <a:schemeClr val="accent2">
                <a:hueOff val="-211702"/>
                <a:satOff val="1205"/>
                <a:lumOff val="-12352"/>
              </a:scheme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200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avoye LET"/>
                  <a:ea typeface="Savoye LET"/>
                  <a:cs typeface="Savoye LET"/>
                  <a:sym typeface="Savoye LET"/>
                </a:defRPr>
              </a:lvl1pPr>
            </a:lstStyle>
            <a:p>
              <a:r>
                <a:t>Cena pre víťazný tím</a:t>
              </a:r>
            </a:p>
          </p:txBody>
        </p:sp>
        <p:pic>
          <p:nvPicPr>
            <p:cNvPr id="417" name="Cena pre víťazný tím Cena pre víťazný tím" descr="Cena pre víťazný tím Cena pre víťazný tím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441025" cy="3353351"/>
            </a:xfrm>
            <a:prstGeom prst="rect">
              <a:avLst/>
            </a:prstGeom>
            <a:effectLst/>
          </p:spPr>
        </p:pic>
      </p:grpSp>
      <p:sp>
        <p:nvSpPr>
          <p:cNvPr id="420" name="Na známosť sa všetkým dáva ,…"/>
          <p:cNvSpPr txBox="1"/>
          <p:nvPr/>
        </p:nvSpPr>
        <p:spPr>
          <a:xfrm>
            <a:off x="1713385" y="2746386"/>
            <a:ext cx="5367132" cy="589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Na známosť sa všetkým dáva , </a:t>
            </a:r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že výhra sa dnes odovzdáva.</a:t>
            </a:r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Kedže pracovné prostredie je veľká vec, je potrebné odomknúť prípadnú začarovanú klec.</a:t>
            </a:r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Vytvoriť tak priestor von,</a:t>
            </a:r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aby šťastný bol v práci ten, i on.</a:t>
            </a:r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endParaRPr/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A preto s výhoru podeliť sa máte, a to tak, že zdieľať spolu všetko krásne v pracovnom svete sa odhodláte, a túto štafetu  súťaže, zas len odovzdáte.</a:t>
            </a:r>
          </a:p>
          <a:p>
            <a:pPr>
              <a:defRPr sz="3200">
                <a:solidFill>
                  <a:srgbClr val="83422D"/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425" name="Ako zvládať náročné úseky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Ako zvládať náročné úseky</a:t>
            </a:r>
          </a:p>
        </p:txBody>
      </p:sp>
      <p:grpSp>
        <p:nvGrpSpPr>
          <p:cNvPr id="428" name="Obrázok"/>
          <p:cNvGrpSpPr/>
          <p:nvPr/>
        </p:nvGrpSpPr>
        <p:grpSpPr>
          <a:xfrm rot="1008139">
            <a:off x="7484914" y="3710399"/>
            <a:ext cx="4511359" cy="3258226"/>
            <a:chOff x="0" y="0"/>
            <a:chExt cx="4511358" cy="3258224"/>
          </a:xfrm>
        </p:grpSpPr>
        <p:pic>
          <p:nvPicPr>
            <p:cNvPr id="427" name="Obrázok" descr="Obrázok"/>
            <p:cNvPicPr>
              <a:picLocks noChangeAspect="1"/>
            </p:cNvPicPr>
            <p:nvPr/>
          </p:nvPicPr>
          <p:blipFill>
            <a:blip r:embed="rId4"/>
            <a:srcRect l="30567" t="28061" r="32455" b="28061"/>
            <a:stretch>
              <a:fillRect/>
            </a:stretch>
          </p:blipFill>
          <p:spPr>
            <a:xfrm>
              <a:off x="152400" y="152400"/>
              <a:ext cx="4206559" cy="29661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6" name="Obrázok" descr="Obrázok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1"/>
              <a:ext cx="4511359" cy="3258226"/>
            </a:xfrm>
            <a:prstGeom prst="rect">
              <a:avLst/>
            </a:prstGeom>
            <a:effectLst/>
          </p:spPr>
        </p:pic>
      </p:grpSp>
      <p:sp>
        <p:nvSpPr>
          <p:cNvPr id="430" name="Ak na našej ceste pociťujeme únavu:…"/>
          <p:cNvSpPr txBox="1"/>
          <p:nvPr/>
        </p:nvSpPr>
        <p:spPr>
          <a:xfrm>
            <a:off x="1209460" y="2621717"/>
            <a:ext cx="5808328" cy="5435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/>
              <a:t>Ak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našej</a:t>
            </a:r>
            <a:r>
              <a:rPr dirty="0"/>
              <a:t> </a:t>
            </a:r>
            <a:r>
              <a:rPr dirty="0" err="1"/>
              <a:t>ceste</a:t>
            </a:r>
            <a:r>
              <a:rPr dirty="0"/>
              <a:t> </a:t>
            </a:r>
            <a:r>
              <a:rPr dirty="0" err="1"/>
              <a:t>pociťujeme</a:t>
            </a:r>
            <a:r>
              <a:rPr dirty="0"/>
              <a:t> </a:t>
            </a:r>
            <a:r>
              <a:rPr dirty="0" err="1"/>
              <a:t>únavu</a:t>
            </a:r>
            <a:r>
              <a:rPr dirty="0"/>
              <a:t>:</a:t>
            </a:r>
          </a:p>
          <a:p>
            <a:pPr>
              <a:lnSpc>
                <a:spcPct val="12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 err="1"/>
              <a:t>prirodzene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zastavíme</a:t>
            </a:r>
            <a:r>
              <a:rPr dirty="0"/>
              <a:t>  </a:t>
            </a:r>
            <a:r>
              <a:rPr dirty="0" err="1"/>
              <a:t>alebo</a:t>
            </a:r>
            <a:r>
              <a:rPr dirty="0"/>
              <a:t> </a:t>
            </a:r>
            <a:r>
              <a:rPr dirty="0" err="1"/>
              <a:t>spomaľujeme</a:t>
            </a:r>
            <a:r>
              <a:rPr dirty="0"/>
              <a:t>. </a:t>
            </a:r>
          </a:p>
          <a:p>
            <a:pPr>
              <a:lnSpc>
                <a:spcPct val="12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 err="1"/>
              <a:t>Naše</a:t>
            </a:r>
            <a:r>
              <a:rPr dirty="0"/>
              <a:t> </a:t>
            </a:r>
            <a:r>
              <a:rPr dirty="0" err="1"/>
              <a:t>telo</a:t>
            </a:r>
            <a:r>
              <a:rPr dirty="0"/>
              <a:t> </a:t>
            </a:r>
            <a:r>
              <a:rPr dirty="0" err="1"/>
              <a:t>nám</a:t>
            </a:r>
            <a:r>
              <a:rPr dirty="0"/>
              <a:t> </a:t>
            </a:r>
            <a:r>
              <a:rPr dirty="0" err="1"/>
              <a:t>signalizuje</a:t>
            </a:r>
            <a:r>
              <a:rPr dirty="0"/>
              <a:t> </a:t>
            </a:r>
            <a:r>
              <a:rPr dirty="0" err="1"/>
              <a:t>potrebu</a:t>
            </a:r>
            <a:r>
              <a:rPr dirty="0"/>
              <a:t> </a:t>
            </a:r>
            <a:r>
              <a:rPr dirty="0" err="1"/>
              <a:t>zmeny</a:t>
            </a:r>
            <a:r>
              <a:rPr dirty="0"/>
              <a:t>, </a:t>
            </a:r>
          </a:p>
          <a:p>
            <a:pPr>
              <a:lnSpc>
                <a:spcPct val="12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 err="1"/>
              <a:t>ktorá</a:t>
            </a:r>
            <a:r>
              <a:rPr dirty="0"/>
              <a:t> je </a:t>
            </a:r>
            <a:r>
              <a:rPr dirty="0" err="1"/>
              <a:t>nutná</a:t>
            </a:r>
            <a:r>
              <a:rPr dirty="0"/>
              <a:t> </a:t>
            </a:r>
            <a:r>
              <a:rPr dirty="0" err="1"/>
              <a:t>preto</a:t>
            </a:r>
            <a:r>
              <a:rPr dirty="0"/>
              <a:t>,</a:t>
            </a:r>
          </a:p>
          <a:p>
            <a:pPr>
              <a:lnSpc>
                <a:spcPct val="120000"/>
              </a:lnSpc>
              <a:defRPr sz="2900">
                <a:latin typeface="Savoye LET"/>
                <a:ea typeface="Savoye LET"/>
                <a:cs typeface="Savoye LET"/>
                <a:sym typeface="Savoye LET"/>
              </a:defRPr>
            </a:pPr>
            <a:r>
              <a:rPr dirty="0"/>
              <a:t>aby </a:t>
            </a:r>
            <a:r>
              <a:rPr dirty="0" err="1"/>
              <a:t>sme</a:t>
            </a:r>
            <a:r>
              <a:rPr dirty="0"/>
              <a:t> </a:t>
            </a:r>
            <a:r>
              <a:rPr dirty="0" err="1"/>
              <a:t>zhodnotili</a:t>
            </a:r>
            <a:r>
              <a:rPr dirty="0"/>
              <a:t> , </a:t>
            </a:r>
            <a:r>
              <a:rPr dirty="0" err="1"/>
              <a:t>či</a:t>
            </a:r>
            <a:r>
              <a:rPr dirty="0"/>
              <a:t> </a:t>
            </a:r>
            <a:r>
              <a:rPr dirty="0" err="1"/>
              <a:t>ideme</a:t>
            </a:r>
            <a:r>
              <a:rPr dirty="0"/>
              <a:t> </a:t>
            </a:r>
            <a:r>
              <a:rPr dirty="0" err="1"/>
              <a:t>dobrým</a:t>
            </a:r>
            <a:r>
              <a:rPr dirty="0"/>
              <a:t> </a:t>
            </a:r>
            <a:r>
              <a:rPr dirty="0" err="1"/>
              <a:t>smerom</a:t>
            </a:r>
            <a:r>
              <a:rPr dirty="0"/>
              <a:t>, </a:t>
            </a:r>
            <a:r>
              <a:rPr dirty="0" err="1"/>
              <a:t>čo</a:t>
            </a:r>
            <a:r>
              <a:rPr dirty="0"/>
              <a:t> </a:t>
            </a:r>
            <a:r>
              <a:rPr dirty="0" err="1"/>
              <a:t>alebo</a:t>
            </a:r>
            <a:r>
              <a:rPr dirty="0"/>
              <a:t>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nás</a:t>
            </a:r>
            <a:r>
              <a:rPr dirty="0"/>
              <a:t> </a:t>
            </a:r>
            <a:r>
              <a:rPr dirty="0" err="1"/>
              <a:t>brzdí</a:t>
            </a:r>
            <a:r>
              <a:rPr dirty="0"/>
              <a:t>,  </a:t>
            </a:r>
            <a:r>
              <a:rPr dirty="0" err="1"/>
              <a:t>akú</a:t>
            </a:r>
            <a:r>
              <a:rPr dirty="0"/>
              <a:t> </a:t>
            </a:r>
            <a:r>
              <a:rPr dirty="0" err="1"/>
              <a:t>energiu</a:t>
            </a:r>
            <a:r>
              <a:rPr dirty="0"/>
              <a:t> </a:t>
            </a:r>
            <a:r>
              <a:rPr dirty="0" err="1"/>
              <a:t>potrebujeme</a:t>
            </a:r>
            <a:r>
              <a:rPr dirty="0"/>
              <a:t>, </a:t>
            </a:r>
            <a:r>
              <a:rPr dirty="0" err="1"/>
              <a:t>či</a:t>
            </a:r>
            <a:r>
              <a:rPr dirty="0"/>
              <a:t> aby </a:t>
            </a:r>
            <a:r>
              <a:rPr dirty="0" err="1"/>
              <a:t>sme</a:t>
            </a:r>
            <a:r>
              <a:rPr dirty="0"/>
              <a:t> </a:t>
            </a:r>
            <a:r>
              <a:rPr dirty="0" err="1"/>
              <a:t>zhodnotili</a:t>
            </a:r>
            <a:r>
              <a:rPr dirty="0"/>
              <a:t>, </a:t>
            </a:r>
            <a:r>
              <a:rPr dirty="0" err="1"/>
              <a:t>prečo</a:t>
            </a:r>
            <a:r>
              <a:rPr dirty="0"/>
              <a:t> </a:t>
            </a:r>
            <a:r>
              <a:rPr dirty="0" err="1"/>
              <a:t>robíme</a:t>
            </a:r>
            <a:r>
              <a:rPr dirty="0"/>
              <a:t> to</a:t>
            </a:r>
            <a:r>
              <a:rPr lang="sk-SK" dirty="0"/>
              <a:t>,</a:t>
            </a:r>
            <a:r>
              <a:rPr dirty="0"/>
              <a:t> </a:t>
            </a:r>
            <a:r>
              <a:rPr dirty="0" err="1"/>
              <a:t>čo</a:t>
            </a:r>
            <a:r>
              <a:rPr dirty="0"/>
              <a:t> </a:t>
            </a:r>
            <a:r>
              <a:rPr dirty="0" err="1"/>
              <a:t>robíme</a:t>
            </a:r>
            <a:r>
              <a:rPr dirty="0"/>
              <a:t> a </a:t>
            </a:r>
            <a:r>
              <a:rPr dirty="0" err="1"/>
              <a:t>či</a:t>
            </a:r>
            <a:r>
              <a:rPr dirty="0"/>
              <a:t> je to </a:t>
            </a:r>
            <a:r>
              <a:rPr dirty="0" err="1"/>
              <a:t>podľa</a:t>
            </a:r>
            <a:r>
              <a:rPr dirty="0"/>
              <a:t> “</a:t>
            </a:r>
            <a:r>
              <a:rPr dirty="0" err="1"/>
              <a:t>pomyslených</a:t>
            </a:r>
            <a:r>
              <a:rPr lang="sk-SK" dirty="0"/>
              <a:t>"</a:t>
            </a:r>
            <a:r>
              <a:rPr dirty="0"/>
              <a:t> </a:t>
            </a:r>
            <a:r>
              <a:rPr dirty="0" err="1"/>
              <a:t>súradníc</a:t>
            </a:r>
            <a:r>
              <a:rPr dirty="0"/>
              <a:t>,</a:t>
            </a:r>
            <a:r>
              <a:rPr lang="sk-SK" dirty="0"/>
              <a:t> </a:t>
            </a:r>
            <a:r>
              <a:rPr dirty="0" err="1"/>
              <a:t>ktoré</a:t>
            </a:r>
            <a:r>
              <a:rPr dirty="0"/>
              <a:t> </a:t>
            </a:r>
            <a:r>
              <a:rPr dirty="0" err="1"/>
              <a:t>sme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niekedy</a:t>
            </a:r>
            <a:r>
              <a:rPr dirty="0"/>
              <a:t> v </a:t>
            </a:r>
            <a:r>
              <a:rPr dirty="0" err="1"/>
              <a:t>minulosti</a:t>
            </a:r>
            <a:r>
              <a:rPr dirty="0"/>
              <a:t> pre </a:t>
            </a:r>
            <a:r>
              <a:rPr dirty="0" err="1"/>
              <a:t>našu</a:t>
            </a:r>
            <a:r>
              <a:rPr dirty="0"/>
              <a:t> </a:t>
            </a:r>
            <a:r>
              <a:rPr dirty="0" err="1"/>
              <a:t>cestu</a:t>
            </a:r>
            <a:r>
              <a:rPr dirty="0"/>
              <a:t> </a:t>
            </a:r>
            <a:r>
              <a:rPr dirty="0" err="1"/>
              <a:t>zvolili</a:t>
            </a:r>
            <a:r>
              <a:rPr dirty="0"/>
              <a:t>.</a:t>
            </a:r>
            <a:r>
              <a:rPr lang="sk-SK" dirty="0"/>
              <a:t> </a:t>
            </a:r>
            <a:r>
              <a:rPr dirty="0"/>
              <a:t>No po </a:t>
            </a:r>
            <a:r>
              <a:rPr dirty="0" err="1"/>
              <a:t>ktorej</a:t>
            </a:r>
            <a:r>
              <a:rPr dirty="0"/>
              <a:t> </a:t>
            </a:r>
            <a:r>
              <a:rPr dirty="0" err="1"/>
              <a:t>ceste</a:t>
            </a:r>
            <a:r>
              <a:rPr dirty="0"/>
              <a:t> </a:t>
            </a:r>
            <a:r>
              <a:rPr dirty="0" err="1"/>
              <a:t>pôjdeme</a:t>
            </a:r>
            <a:r>
              <a:rPr dirty="0"/>
              <a:t> </a:t>
            </a:r>
            <a:r>
              <a:rPr dirty="0" err="1"/>
              <a:t>výber</a:t>
            </a:r>
            <a:r>
              <a:rPr dirty="0"/>
              <a:t> je </a:t>
            </a:r>
            <a:r>
              <a:rPr dirty="0" err="1"/>
              <a:t>opäť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každom</a:t>
            </a:r>
            <a:r>
              <a:rPr dirty="0"/>
              <a:t> z </a:t>
            </a:r>
            <a:r>
              <a:rPr dirty="0" err="1"/>
              <a:t>nás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22" y="2287015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3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76981" y="4391269"/>
            <a:ext cx="11711238" cy="1614514"/>
          </a:xfrm>
          <a:prstGeom prst="rect">
            <a:avLst/>
          </a:prstGeom>
        </p:spPr>
      </p:pic>
      <p:sp>
        <p:nvSpPr>
          <p:cNvPr id="435" name="Spolu cestou prosperity"/>
          <p:cNvSpPr txBox="1"/>
          <p:nvPr/>
        </p:nvSpPr>
        <p:spPr>
          <a:xfrm>
            <a:off x="1087810" y="4576571"/>
            <a:ext cx="11489580" cy="124391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tabLst>
                <a:tab pos="1485900" algn="l"/>
              </a:tabLst>
              <a:defRPr sz="68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Spolu cestou prosperity</a:t>
            </a:r>
          </a:p>
        </p:txBody>
      </p:sp>
      <p:sp>
        <p:nvSpPr>
          <p:cNvPr id="436" name="O vzájomnej spolupráci a prosperite"/>
          <p:cNvSpPr txBox="1"/>
          <p:nvPr/>
        </p:nvSpPr>
        <p:spPr>
          <a:xfrm>
            <a:off x="4314301" y="6377424"/>
            <a:ext cx="4376198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/>
            </a:lvl1pPr>
          </a:lstStyle>
          <a:p>
            <a:r>
              <a:rPr sz="2000" dirty="0"/>
              <a:t>O </a:t>
            </a:r>
            <a:r>
              <a:rPr sz="2000" dirty="0" err="1"/>
              <a:t>vzájomnej</a:t>
            </a:r>
            <a:r>
              <a:rPr sz="2000" dirty="0"/>
              <a:t> </a:t>
            </a:r>
            <a:r>
              <a:rPr sz="2000" dirty="0" err="1"/>
              <a:t>spolupráci</a:t>
            </a:r>
            <a:r>
              <a:rPr sz="2000" dirty="0"/>
              <a:t> a </a:t>
            </a:r>
            <a:r>
              <a:rPr sz="2000" dirty="0" err="1"/>
              <a:t>prosperite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441" name="O vzájomnej spolupráci a prosperit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 defTabSz="411479">
              <a:tabLst>
                <a:tab pos="1333500" algn="l"/>
              </a:tabLst>
              <a:defRPr sz="6119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effectLst>
                  <a:outerShdw blurRad="22860" dist="2286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vzájomnej spolupráci a prosperite</a:t>
            </a:r>
          </a:p>
        </p:txBody>
      </p:sp>
      <p:pic>
        <p:nvPicPr>
          <p:cNvPr id="442" name="Obrázok" descr="Obráz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001" y="2960583"/>
            <a:ext cx="6312692" cy="5498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together.png" descr="together.png"/>
          <p:cNvPicPr>
            <a:picLocks noChangeAspect="1"/>
          </p:cNvPicPr>
          <p:nvPr/>
        </p:nvPicPr>
        <p:blipFill>
          <a:blip r:embed="rId5">
            <a:alphaModFix amt="54528"/>
          </a:blip>
          <a:stretch>
            <a:fillRect/>
          </a:stretch>
        </p:blipFill>
        <p:spPr>
          <a:xfrm>
            <a:off x="1400641" y="6120217"/>
            <a:ext cx="4363263" cy="2903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4" name="Snímka obrazovky 2021-12-07 o 22.18.58.png" descr="Snímka obrazovky 2021-12-07 o 22.18.58.png"/>
          <p:cNvPicPr>
            <a:picLocks noChangeAspect="1"/>
          </p:cNvPicPr>
          <p:nvPr/>
        </p:nvPicPr>
        <p:blipFill>
          <a:blip r:embed="rId6"/>
          <a:srcRect l="30869" t="39423" r="40612" b="21299"/>
          <a:stretch>
            <a:fillRect/>
          </a:stretch>
        </p:blipFill>
        <p:spPr>
          <a:xfrm>
            <a:off x="1544517" y="2355837"/>
            <a:ext cx="4075337" cy="3508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5" name="Čiara" descr="Čiara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813978" y="5804035"/>
            <a:ext cx="3210772" cy="1016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466" name="O vzájomnej spolupráci a prosperite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 defTabSz="411479">
              <a:tabLst>
                <a:tab pos="1333500" algn="l"/>
              </a:tabLst>
              <a:defRPr sz="6119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effectLst>
                  <a:outerShdw blurRad="22860" dist="2286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O vzájomnej spolupráci a prosperite</a:t>
            </a:r>
          </a:p>
        </p:txBody>
      </p:sp>
      <p:grpSp>
        <p:nvGrpSpPr>
          <p:cNvPr id="469" name="Obrázok"/>
          <p:cNvGrpSpPr/>
          <p:nvPr/>
        </p:nvGrpSpPr>
        <p:grpSpPr>
          <a:xfrm>
            <a:off x="1434678" y="2236071"/>
            <a:ext cx="2933701" cy="2679701"/>
            <a:chOff x="0" y="0"/>
            <a:chExt cx="2933700" cy="2679700"/>
          </a:xfrm>
        </p:grpSpPr>
        <p:pic>
          <p:nvPicPr>
            <p:cNvPr id="468" name="Obrázok" descr="Obrázok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152400"/>
              <a:ext cx="2628900" cy="2387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7" name="Obrázok" descr="Obrázok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2933700" cy="2679700"/>
            </a:xfrm>
            <a:prstGeom prst="rect">
              <a:avLst/>
            </a:prstGeom>
            <a:effectLst/>
          </p:spPr>
        </p:pic>
      </p:grpSp>
      <p:sp>
        <p:nvSpPr>
          <p:cNvPr id="470" name="Aby sme v pracovnom prostredí dospeli k spokojnosti…"/>
          <p:cNvSpPr txBox="1"/>
          <p:nvPr/>
        </p:nvSpPr>
        <p:spPr>
          <a:xfrm>
            <a:off x="5635191" y="2474949"/>
            <a:ext cx="5833524" cy="151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100">
                <a:latin typeface="Savoye LET"/>
                <a:ea typeface="Savoye LET"/>
                <a:cs typeface="Savoye LET"/>
                <a:sym typeface="Savoye LET"/>
              </a:defRPr>
            </a:pPr>
            <a:r>
              <a:t>Aby sme v pracovnom prostredí dospeli k spokojnosti</a:t>
            </a:r>
          </a:p>
          <a:p>
            <a:pPr>
              <a:defRPr sz="3100">
                <a:latin typeface="Savoye LET"/>
                <a:ea typeface="Savoye LET"/>
                <a:cs typeface="Savoye LET"/>
                <a:sym typeface="Savoye LET"/>
              </a:defRPr>
            </a:pPr>
            <a:r>
              <a:t>a tímovej pohode ako celku, mohlo by pomôcť aplikovanie</a:t>
            </a:r>
          </a:p>
          <a:p>
            <a:pPr>
              <a:defRPr sz="3100">
                <a:latin typeface="Savoye LET"/>
                <a:ea typeface="Savoye LET"/>
                <a:cs typeface="Savoye LET"/>
                <a:sym typeface="Savoye LET"/>
              </a:defRPr>
            </a:pPr>
            <a:r>
              <a:t>Pravidla vzájomnej prosperity:</a:t>
            </a:r>
          </a:p>
        </p:txBody>
      </p:sp>
      <p:grpSp>
        <p:nvGrpSpPr>
          <p:cNvPr id="473" name="Prístup - ovplyvňuje nielen osobnú zónu ale aj pôsobenie na okolie…"/>
          <p:cNvGrpSpPr/>
          <p:nvPr/>
        </p:nvGrpSpPr>
        <p:grpSpPr>
          <a:xfrm>
            <a:off x="5254467" y="3741842"/>
            <a:ext cx="6594972" cy="5205606"/>
            <a:chOff x="0" y="0"/>
            <a:chExt cx="6594971" cy="5205605"/>
          </a:xfrm>
        </p:grpSpPr>
        <p:sp>
          <p:nvSpPr>
            <p:cNvPr id="472" name="Prístup - ovplyvňuje nielen osobnú zónu ale aj pôsobenie na okolie…"/>
            <p:cNvSpPr txBox="1"/>
            <p:nvPr/>
          </p:nvSpPr>
          <p:spPr>
            <a:xfrm>
              <a:off x="12700" y="355599"/>
              <a:ext cx="6569572" cy="4735707"/>
            </a:xfrm>
            <a:prstGeom prst="rect">
              <a:avLst/>
            </a:prstGeom>
            <a:solidFill>
              <a:srgbClr val="3C97A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marL="320039" indent="-320039" algn="l">
                <a:lnSpc>
                  <a:spcPct val="160000"/>
                </a:lnSpc>
                <a:buSzPct val="100000"/>
                <a:buAutoNum type="arabicPeriod"/>
                <a:defRPr sz="1500"/>
              </a:pPr>
              <a:r>
                <a:rPr sz="1800" b="1" i="1">
                  <a:solidFill>
                    <a:schemeClr val="accent6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</a:t>
              </a:r>
              <a:r>
                <a:t>rístup - ovplyvňuje nielen osobnú zónu ale aj pôsobenie na okolie</a:t>
              </a:r>
            </a:p>
            <a:p>
              <a:pPr marL="320039" indent="-320039" algn="l">
                <a:lnSpc>
                  <a:spcPct val="160000"/>
                </a:lnSpc>
                <a:buSzPct val="100000"/>
                <a:buAutoNum type="arabicPeriod"/>
                <a:defRPr sz="1500"/>
              </a:pPr>
              <a:r>
                <a:rPr sz="1800" b="1" i="1">
                  <a:solidFill>
                    <a:srgbClr val="AD362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</a:t>
              </a:r>
              <a:r>
                <a:t>ôznorodosť - ak ju vnímame a nevyhodnocujeme môže nám pomôcť  ísť jednoduhšou cestou </a:t>
              </a:r>
            </a:p>
            <a:p>
              <a:pPr marL="320039" indent="-320039" algn="l">
                <a:lnSpc>
                  <a:spcPct val="160000"/>
                </a:lnSpc>
                <a:buSzPct val="100000"/>
                <a:buAutoNum type="arabicPeriod"/>
                <a:defRPr sz="1500"/>
              </a:pPr>
              <a:r>
                <a:rPr sz="1800" b="1" i="1">
                  <a:solidFill>
                    <a:srgbClr val="F6F8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</a:t>
              </a:r>
              <a:r>
                <a:t>kceptovanie - pomáha zamerať sa na riešenia nie dôvody</a:t>
              </a:r>
            </a:p>
            <a:p>
              <a:pPr marL="320039" indent="-320039" algn="l">
                <a:lnSpc>
                  <a:spcPct val="160000"/>
                </a:lnSpc>
                <a:buSzPct val="100000"/>
                <a:buAutoNum type="arabicPeriod"/>
                <a:defRPr sz="1500"/>
              </a:pPr>
              <a:r>
                <a:rPr sz="1800" b="1" i="1">
                  <a:solidFill>
                    <a:srgbClr val="90A14E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V</a:t>
              </a:r>
              <a:r>
                <a:t>ízia - je  naším kompasom kde chceme byť a  kam chceme smerovať spolu</a:t>
              </a:r>
            </a:p>
            <a:p>
              <a:pPr marL="320039" indent="-320039" algn="l">
                <a:lnSpc>
                  <a:spcPct val="160000"/>
                </a:lnSpc>
                <a:buSzPct val="100000"/>
                <a:buAutoNum type="arabicPeriod"/>
                <a:defRPr sz="1500"/>
              </a:pPr>
              <a:r>
                <a:rPr sz="1800" b="1" i="1">
                  <a:solidFill>
                    <a:schemeClr val="accent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</a:t>
              </a:r>
              <a:r>
                <a:t>novácia - ich vnímanie prináša vánok možnosti niečo nové zažiť</a:t>
              </a:r>
            </a:p>
            <a:p>
              <a:pPr marL="337820" indent="-337820" algn="l">
                <a:lnSpc>
                  <a:spcPct val="160000"/>
                </a:lnSpc>
                <a:buSzPct val="100000"/>
                <a:buAutoNum type="arabicPeriod"/>
                <a:defRPr sz="1500"/>
              </a:pPr>
              <a:r>
                <a:rPr sz="1900" i="1">
                  <a:solidFill>
                    <a:schemeClr val="accent2">
                      <a:satOff val="9990"/>
                      <a:lumOff val="12685"/>
                    </a:schemeClr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</a:t>
              </a:r>
              <a:r>
                <a:t>ôvera - je tá správna esencia pre pomáhanie si navzájom</a:t>
              </a:r>
            </a:p>
            <a:p>
              <a:pPr marL="266700" indent="-266700" algn="l">
                <a:lnSpc>
                  <a:spcPct val="160000"/>
                </a:lnSpc>
                <a:buSzPct val="100000"/>
                <a:buAutoNum type="arabicPeriod"/>
                <a:defRPr sz="1800" i="1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solidFill>
                    <a:schemeClr val="accent5">
                      <a:satOff val="3041"/>
                      <a:lumOff val="6293"/>
                    </a:schemeClr>
                  </a:solidFill>
                </a:rPr>
                <a:t>L</a:t>
              </a:r>
              <a:r>
                <a:t>áska - </a:t>
              </a:r>
              <a:r>
                <a:rPr sz="1300"/>
                <a:t>má veľa podôb a preto aký máme vzťah k práci, tak sa odzrkadľuje náš pracovný sveti</a:t>
              </a:r>
            </a:p>
            <a:p>
              <a:pPr marL="281516" indent="-281516" algn="l">
                <a:lnSpc>
                  <a:spcPct val="160000"/>
                </a:lnSpc>
                <a:buSzPct val="100000"/>
                <a:buAutoNum type="arabicPeriod"/>
                <a:defRPr sz="1800" i="1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sz="1900"/>
                <a:t>O</a:t>
              </a:r>
              <a:r>
                <a:t>tvorenosť </a:t>
              </a:r>
              <a:r>
                <a:rPr sz="1600"/>
                <a:t>- posúva nás spoločne vpred</a:t>
              </a:r>
            </a:p>
          </p:txBody>
        </p:sp>
        <p:pic>
          <p:nvPicPr>
            <p:cNvPr id="471" name="Prístup - ovplyvňuje nielen osobnú zónu ale aj pôsobenie na okolie… Prístup - ovplyvňuje nielen osobnú zónu ale aj pôsobenie na okolie&#10;Rôznorodosť - ak ju vnímame a nevyhodnocujeme môže nám pomôcť  ísť jednoduhšou cestou &#10;Akceptovanie - pomáha zamerať sa na riešenia nie dôvody&#10;Vízia - je  naším kompasom kde chceme byť a  kam chceme smerovať spolu&#10;Inovácia - ich vnímanie prináša vánok možnosti niečo nové zažiť&#10;Dôvera - je tá správna esencia pre pomáhanie si navzájom&#10;Láska - má veľa podôb a preto aký máme vzťah k práci, tak sa odzrkadľuje náš pracovný sveti&#10;Otvorenosť - posúva nás spoločne vpred" descr="Prístup - ovplyvňuje nielen osobnú zónu ale aj pôsobenie na okolie… Prístup - ovplyvňuje nielen osobnú zónu ale aj pôsobenie na okolieRôznorodosť - ak ju vnímame a nevyhodnocujeme môže nám pomôcť  ísť jednoduhšou cestou Akceptovanie - pomáha zamerať sa na riešenia nie dôvodyVízia - je  naším kompasom kde chceme byť a  kam chceme smerovať spoluInovácia - ich vnímanie prináša vánok možnosti niečo nové zažiťDôvera - je tá správna esencia pre pomáhanie si navzájomLáska - má veľa podôb a preto aký máme vzťah k práci, tak sa odzrkadľuje náš pracovný svetiOtvorenosť - posúva nás spoločne vpred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-1"/>
              <a:ext cx="6594972" cy="5205607"/>
            </a:xfrm>
            <a:prstGeom prst="rect">
              <a:avLst/>
            </a:prstGeom>
            <a:effectLst/>
          </p:spPr>
        </p:pic>
      </p:grpSp>
      <p:grpSp>
        <p:nvGrpSpPr>
          <p:cNvPr id="476" name="Príroda nikdy neporuší svoje pravidlá."/>
          <p:cNvGrpSpPr/>
          <p:nvPr/>
        </p:nvGrpSpPr>
        <p:grpSpPr>
          <a:xfrm rot="20948846">
            <a:off x="1646950" y="5836890"/>
            <a:ext cx="2463725" cy="1466570"/>
            <a:chOff x="0" y="0"/>
            <a:chExt cx="2463723" cy="1466569"/>
          </a:xfrm>
        </p:grpSpPr>
        <p:sp>
          <p:nvSpPr>
            <p:cNvPr id="475" name="Príroda nikdy neporuší svoje pravidlá."/>
            <p:cNvSpPr txBox="1"/>
            <p:nvPr/>
          </p:nvSpPr>
          <p:spPr>
            <a:xfrm>
              <a:off x="12699" y="355599"/>
              <a:ext cx="2438325" cy="996671"/>
            </a:xfrm>
            <a:prstGeom prst="rect">
              <a:avLst/>
            </a:prstGeom>
            <a:solidFill>
              <a:srgbClr val="D497B8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1800"/>
              </a:lvl1pPr>
            </a:lstStyle>
            <a:p>
              <a:r>
                <a:t>Príroda nikdy neporuší svoje pravidlá.</a:t>
              </a:r>
            </a:p>
          </p:txBody>
        </p:sp>
        <p:pic>
          <p:nvPicPr>
            <p:cNvPr id="474" name="Príroda nikdy neporuší svoje pravidlá. Príroda nikdy neporuší svoje pravidlá." descr="Príroda nikdy neporuší svoje pravidlá. Príroda nikdy neporuší svoje pravidlá.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463724" cy="146657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22" y="2287015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79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76981" y="4391269"/>
            <a:ext cx="11711238" cy="1614514"/>
          </a:xfrm>
          <a:prstGeom prst="rect">
            <a:avLst/>
          </a:prstGeom>
        </p:spPr>
      </p:pic>
      <p:sp>
        <p:nvSpPr>
          <p:cNvPr id="481" name="Blízko pred cieľom"/>
          <p:cNvSpPr txBox="1"/>
          <p:nvPr/>
        </p:nvSpPr>
        <p:spPr>
          <a:xfrm>
            <a:off x="1087810" y="4576571"/>
            <a:ext cx="11489580" cy="124391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tabLst>
                <a:tab pos="1485900" algn="l"/>
              </a:tabLst>
              <a:defRPr sz="68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Blízko pred cieľom</a:t>
            </a:r>
          </a:p>
        </p:txBody>
      </p:sp>
      <p:sp>
        <p:nvSpPr>
          <p:cNvPr id="482" name="O  zachovaní rovnováhy a pozitívneho nastavenia"/>
          <p:cNvSpPr txBox="1"/>
          <p:nvPr/>
        </p:nvSpPr>
        <p:spPr>
          <a:xfrm>
            <a:off x="4016815" y="6191085"/>
            <a:ext cx="5943935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rPr sz="2000" dirty="0"/>
              <a:t>O  </a:t>
            </a:r>
            <a:r>
              <a:rPr sz="2000" dirty="0" err="1"/>
              <a:t>zachovaní</a:t>
            </a:r>
            <a:r>
              <a:rPr sz="2000" dirty="0"/>
              <a:t> </a:t>
            </a:r>
            <a:r>
              <a:rPr sz="2000" dirty="0" err="1"/>
              <a:t>rovnováhy</a:t>
            </a:r>
            <a:r>
              <a:rPr sz="2000" dirty="0"/>
              <a:t> a </a:t>
            </a:r>
            <a:r>
              <a:rPr sz="2000" dirty="0" err="1"/>
              <a:t>pozitívneho</a:t>
            </a:r>
            <a:r>
              <a:rPr sz="2000" dirty="0"/>
              <a:t> </a:t>
            </a:r>
            <a:r>
              <a:rPr sz="2000" dirty="0" err="1"/>
              <a:t>nastavenia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85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487" name="Rovnovaha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Rovnovaha</a:t>
            </a:r>
          </a:p>
        </p:txBody>
      </p:sp>
      <p:pic>
        <p:nvPicPr>
          <p:cNvPr id="488" name="Obrázok" descr="Obráz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222" y="3461533"/>
            <a:ext cx="4104663" cy="2698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Obrázok" descr="Obrázo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009" y="6218155"/>
            <a:ext cx="4298639" cy="2848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Obrázok" descr="Obrázo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7446" y="6116070"/>
            <a:ext cx="4011277" cy="3052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91" name="Obrázok" descr="Obrázo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322" y="4424310"/>
            <a:ext cx="3437400" cy="984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Obrázok" descr="Obrázo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4385" y="4364936"/>
            <a:ext cx="3437400" cy="8921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95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497" name="Rovnováha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Rovnováha</a:t>
            </a:r>
          </a:p>
        </p:txBody>
      </p:sp>
      <p:pic>
        <p:nvPicPr>
          <p:cNvPr id="498" name="Obrázok" descr="Obráz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99678">
            <a:off x="5191512" y="2535715"/>
            <a:ext cx="3000083" cy="19726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Obrázok" descr="Obrázo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22" y="4424310"/>
            <a:ext cx="3437400" cy="984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Obrázok" descr="Obrázo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385" y="4364936"/>
            <a:ext cx="3437400" cy="892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Obrázok" descr="Obrázo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9167" y="4810829"/>
            <a:ext cx="4216401" cy="421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Obrázok" descr="Obrázo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3279" y="5624834"/>
            <a:ext cx="1073485" cy="942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3" name="Obrázok" descr="Obrázok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1770" y="5568455"/>
            <a:ext cx="3591991" cy="1055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06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508" name="Rovnováha a ako si ju udržať"/>
          <p:cNvSpPr txBox="1">
            <a:spLocks noGrp="1"/>
          </p:cNvSpPr>
          <p:nvPr>
            <p:ph type="title"/>
          </p:nvPr>
        </p:nvSpPr>
        <p:spPr>
          <a:xfrm>
            <a:off x="1486886" y="617551"/>
            <a:ext cx="7034456" cy="1256002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Rovnováha a ako si ju udržať</a:t>
            </a:r>
          </a:p>
        </p:txBody>
      </p:sp>
      <p:sp>
        <p:nvSpPr>
          <p:cNvPr id="509" name="Stres najčastejší náhodný pocestný,…"/>
          <p:cNvSpPr txBox="1"/>
          <p:nvPr/>
        </p:nvSpPr>
        <p:spPr>
          <a:xfrm rot="21564494">
            <a:off x="1203717" y="2225166"/>
            <a:ext cx="7600794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>
                <a:solidFill>
                  <a:schemeClr val="accent2">
                    <a:hueOff val="-211702"/>
                    <a:satOff val="1205"/>
                    <a:lumOff val="-12352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Stres najčastejší náhodný pocestný,</a:t>
            </a:r>
          </a:p>
          <a:p>
            <a:pPr>
              <a:defRPr sz="3500">
                <a:solidFill>
                  <a:schemeClr val="accent2">
                    <a:hueOff val="-211702"/>
                    <a:satOff val="1205"/>
                    <a:lumOff val="-12352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ktorému vaše rozhodnutia ale i rovnováha uvolnili miesto.</a:t>
            </a:r>
          </a:p>
          <a:p>
            <a:pPr>
              <a:defRPr sz="3500">
                <a:solidFill>
                  <a:schemeClr val="accent2">
                    <a:hueOff val="-211702"/>
                    <a:satOff val="1205"/>
                    <a:lumOff val="-12352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pPr>
            <a:r>
              <a:t>Ak nechcete aby s vami cestoval, zoznámte sa sním a ukážte mu váš smer cesty. Ako?</a:t>
            </a:r>
          </a:p>
        </p:txBody>
      </p:sp>
      <p:grpSp>
        <p:nvGrpSpPr>
          <p:cNvPr id="512" name="Obrázok"/>
          <p:cNvGrpSpPr/>
          <p:nvPr/>
        </p:nvGrpSpPr>
        <p:grpSpPr>
          <a:xfrm rot="21589232">
            <a:off x="5513599" y="4211801"/>
            <a:ext cx="6544308" cy="4958969"/>
            <a:chOff x="0" y="0"/>
            <a:chExt cx="6544306" cy="4958967"/>
          </a:xfrm>
        </p:grpSpPr>
        <p:pic>
          <p:nvPicPr>
            <p:cNvPr id="511" name="Obrázok" descr="Obrázok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2699" y="355599"/>
              <a:ext cx="6518908" cy="448906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10" name="Obrázok" descr="Obrázok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6544308" cy="4958968"/>
            </a:xfrm>
            <a:prstGeom prst="rect">
              <a:avLst/>
            </a:prstGeom>
            <a:effectLst/>
          </p:spPr>
        </p:pic>
      </p:grpSp>
      <p:grpSp>
        <p:nvGrpSpPr>
          <p:cNvPr id="515" name="stres.jpeg"/>
          <p:cNvGrpSpPr/>
          <p:nvPr/>
        </p:nvGrpSpPr>
        <p:grpSpPr>
          <a:xfrm rot="20487973">
            <a:off x="1763719" y="5201634"/>
            <a:ext cx="2792112" cy="2086282"/>
            <a:chOff x="0" y="0"/>
            <a:chExt cx="2792111" cy="2086280"/>
          </a:xfrm>
        </p:grpSpPr>
        <p:pic>
          <p:nvPicPr>
            <p:cNvPr id="514" name="stres.jpeg" descr="stres.jpe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400" y="152400"/>
              <a:ext cx="2487312" cy="179418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13" name="stres.jpeg" descr="stres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" y="0"/>
              <a:ext cx="2792113" cy="208628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Križovatky výberu"/>
          <p:cNvSpPr txBox="1">
            <a:spLocks noGrp="1"/>
          </p:cNvSpPr>
          <p:nvPr>
            <p:ph type="title"/>
          </p:nvPr>
        </p:nvSpPr>
        <p:spPr>
          <a:xfrm>
            <a:off x="1087810" y="4576571"/>
            <a:ext cx="11489580" cy="1243910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solidFill>
                  <a:srgbClr val="FFFFFF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Križovatky výberu</a:t>
            </a:r>
          </a:p>
        </p:txBody>
      </p:sp>
      <p:pic>
        <p:nvPicPr>
          <p:cNvPr id="518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22" y="2287015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19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76981" y="4391269"/>
            <a:ext cx="11711238" cy="1614514"/>
          </a:xfrm>
          <a:prstGeom prst="rect">
            <a:avLst/>
          </a:prstGeom>
        </p:spPr>
      </p:pic>
      <p:sp>
        <p:nvSpPr>
          <p:cNvPr id="521" name="O možnostiach, ktoré nám môžu pomôcť"/>
          <p:cNvSpPr txBox="1"/>
          <p:nvPr/>
        </p:nvSpPr>
        <p:spPr>
          <a:xfrm>
            <a:off x="4363975" y="6424024"/>
            <a:ext cx="493724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sz="2000" dirty="0"/>
              <a:t>O </a:t>
            </a:r>
            <a:r>
              <a:rPr sz="2000" dirty="0" err="1"/>
              <a:t>možnostiach</a:t>
            </a:r>
            <a:r>
              <a:rPr sz="2000" dirty="0"/>
              <a:t>, </a:t>
            </a:r>
            <a:r>
              <a:rPr sz="2000" dirty="0" err="1"/>
              <a:t>ktoré</a:t>
            </a:r>
            <a:r>
              <a:rPr sz="2000" dirty="0"/>
              <a:t> </a:t>
            </a:r>
            <a:r>
              <a:rPr sz="2000" dirty="0" err="1"/>
              <a:t>nám</a:t>
            </a:r>
            <a:r>
              <a:rPr sz="2000" dirty="0"/>
              <a:t> </a:t>
            </a:r>
            <a:r>
              <a:rPr sz="2000" dirty="0" err="1"/>
              <a:t>môžu</a:t>
            </a:r>
            <a:r>
              <a:rPr sz="2000" dirty="0"/>
              <a:t> </a:t>
            </a:r>
            <a:r>
              <a:rPr sz="2000" dirty="0" err="1"/>
              <a:t>pomôcť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526" name="Križovatky výberu"/>
          <p:cNvSpPr txBox="1">
            <a:spLocks noGrp="1"/>
          </p:cNvSpPr>
          <p:nvPr>
            <p:ph type="title"/>
          </p:nvPr>
        </p:nvSpPr>
        <p:spPr>
          <a:xfrm>
            <a:off x="1519120" y="825845"/>
            <a:ext cx="9575801" cy="1243910"/>
          </a:xfrm>
          <a:prstGeom prst="rect">
            <a:avLst/>
          </a:prstGeom>
        </p:spPr>
        <p:txBody>
          <a:bodyPr/>
          <a:lstStyle>
            <a:lvl1pPr algn="l">
              <a:defRPr sz="5900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Križovatky výberu</a:t>
            </a:r>
          </a:p>
        </p:txBody>
      </p:sp>
      <p:grpSp>
        <p:nvGrpSpPr>
          <p:cNvPr id="529" name="mind-and-heart.jpeg"/>
          <p:cNvGrpSpPr/>
          <p:nvPr/>
        </p:nvGrpSpPr>
        <p:grpSpPr>
          <a:xfrm>
            <a:off x="1506821" y="5710745"/>
            <a:ext cx="3165732" cy="2253902"/>
            <a:chOff x="0" y="0"/>
            <a:chExt cx="3165730" cy="2253900"/>
          </a:xfrm>
        </p:grpSpPr>
        <p:pic>
          <p:nvPicPr>
            <p:cNvPr id="528" name="mind-and-heart.jpeg" descr="mind-and-heart.jpeg"/>
            <p:cNvPicPr>
              <a:picLocks noChangeAspect="1"/>
            </p:cNvPicPr>
            <p:nvPr/>
          </p:nvPicPr>
          <p:blipFill>
            <a:blip r:embed="rId4"/>
            <a:srcRect l="5356" r="8181" b="21410"/>
            <a:stretch>
              <a:fillRect/>
            </a:stretch>
          </p:blipFill>
          <p:spPr>
            <a:xfrm>
              <a:off x="12700" y="355600"/>
              <a:ext cx="3140331" cy="1784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27" name="mind-and-heart.jpeg" descr="mind-and-heart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-1"/>
              <a:ext cx="3165732" cy="2253902"/>
            </a:xfrm>
            <a:prstGeom prst="rect">
              <a:avLst/>
            </a:prstGeom>
            <a:effectLst/>
          </p:spPr>
        </p:pic>
      </p:grpSp>
      <p:grpSp>
        <p:nvGrpSpPr>
          <p:cNvPr id="532" name="spolu.jpeg"/>
          <p:cNvGrpSpPr/>
          <p:nvPr/>
        </p:nvGrpSpPr>
        <p:grpSpPr>
          <a:xfrm>
            <a:off x="8527884" y="5578490"/>
            <a:ext cx="3558771" cy="2518412"/>
            <a:chOff x="0" y="0"/>
            <a:chExt cx="3558770" cy="2518411"/>
          </a:xfrm>
        </p:grpSpPr>
        <p:pic>
          <p:nvPicPr>
            <p:cNvPr id="531" name="spolu.jpeg" descr="spolu.jpeg"/>
            <p:cNvPicPr>
              <a:picLocks noChangeAspect="1"/>
            </p:cNvPicPr>
            <p:nvPr/>
          </p:nvPicPr>
          <p:blipFill>
            <a:blip r:embed="rId6"/>
            <a:srcRect l="8952" t="13691" r="8952" b="25288"/>
            <a:stretch>
              <a:fillRect/>
            </a:stretch>
          </p:blipFill>
          <p:spPr>
            <a:xfrm>
              <a:off x="12700" y="355600"/>
              <a:ext cx="3533371" cy="204851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0" name="spolu.jpeg" descr="spolu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3558771" cy="2518412"/>
            </a:xfrm>
            <a:prstGeom prst="rect">
              <a:avLst/>
            </a:prstGeom>
            <a:effectLst/>
          </p:spPr>
        </p:pic>
      </p:grpSp>
      <p:grpSp>
        <p:nvGrpSpPr>
          <p:cNvPr id="535" name="Obrázok"/>
          <p:cNvGrpSpPr/>
          <p:nvPr/>
        </p:nvGrpSpPr>
        <p:grpSpPr>
          <a:xfrm>
            <a:off x="4565650" y="2544209"/>
            <a:ext cx="4315348" cy="3027681"/>
            <a:chOff x="0" y="0"/>
            <a:chExt cx="4315347" cy="3027679"/>
          </a:xfrm>
        </p:grpSpPr>
        <p:pic>
          <p:nvPicPr>
            <p:cNvPr id="534" name="Obrázok" descr="Obrázok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700" y="355600"/>
              <a:ext cx="4289948" cy="255778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3" name="Obrázok" descr="Obrázok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4315348" cy="302768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38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sp>
        <p:nvSpPr>
          <p:cNvPr id="540" name="Križovatky výberu"/>
          <p:cNvSpPr txBox="1">
            <a:spLocks noGrp="1"/>
          </p:cNvSpPr>
          <p:nvPr>
            <p:ph type="title"/>
          </p:nvPr>
        </p:nvSpPr>
        <p:spPr>
          <a:xfrm>
            <a:off x="1519120" y="825845"/>
            <a:ext cx="9575801" cy="1243910"/>
          </a:xfrm>
          <a:prstGeom prst="rect">
            <a:avLst/>
          </a:prstGeom>
        </p:spPr>
        <p:txBody>
          <a:bodyPr/>
          <a:lstStyle>
            <a:lvl1pPr algn="l">
              <a:defRPr sz="5900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Križovatky výberu</a:t>
            </a:r>
          </a:p>
        </p:txBody>
      </p:sp>
      <p:sp>
        <p:nvSpPr>
          <p:cNvPr id="541" name="Rozvojové  programy"/>
          <p:cNvSpPr txBox="1"/>
          <p:nvPr/>
        </p:nvSpPr>
        <p:spPr>
          <a:xfrm>
            <a:off x="7470038" y="6561903"/>
            <a:ext cx="3580258" cy="547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Rozvojové  programy</a:t>
            </a:r>
          </a:p>
        </p:txBody>
      </p:sp>
      <p:sp>
        <p:nvSpPr>
          <p:cNvPr id="542" name="Nástenka snov…"/>
          <p:cNvSpPr txBox="1"/>
          <p:nvPr/>
        </p:nvSpPr>
        <p:spPr>
          <a:xfrm>
            <a:off x="2291508" y="4879978"/>
            <a:ext cx="2722179" cy="391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200">
                <a:latin typeface="Savoye LET"/>
                <a:ea typeface="Savoye LET"/>
                <a:cs typeface="Savoye LET"/>
                <a:sym typeface="Savoye LET"/>
              </a:defRPr>
            </a:pPr>
            <a:r>
              <a:t>Nástenka snov</a:t>
            </a:r>
          </a:p>
          <a:p>
            <a:pPr algn="l">
              <a:defRPr sz="4200">
                <a:latin typeface="Savoye LET"/>
                <a:ea typeface="Savoye LET"/>
                <a:cs typeface="Savoye LET"/>
                <a:sym typeface="Savoye LET"/>
              </a:defRPr>
            </a:pPr>
            <a:r>
              <a:t>Osobný plán</a:t>
            </a:r>
          </a:p>
          <a:p>
            <a:pPr algn="l">
              <a:defRPr sz="4200">
                <a:latin typeface="Savoye LET"/>
                <a:ea typeface="Savoye LET"/>
                <a:cs typeface="Savoye LET"/>
                <a:sym typeface="Savoye LET"/>
              </a:defRPr>
            </a:pPr>
            <a:r>
              <a:t>Kreatívne cvičenia</a:t>
            </a:r>
          </a:p>
          <a:p>
            <a:pPr algn="l">
              <a:defRPr sz="4200">
                <a:latin typeface="Savoye LET"/>
                <a:ea typeface="Savoye LET"/>
                <a:cs typeface="Savoye LET"/>
                <a:sym typeface="Savoye LET"/>
              </a:defRPr>
            </a:pPr>
            <a:r>
              <a:t>Motivačné knihy</a:t>
            </a:r>
          </a:p>
          <a:p>
            <a:pPr algn="l">
              <a:defRPr sz="4200">
                <a:latin typeface="Savoye LET"/>
                <a:ea typeface="Savoye LET"/>
                <a:cs typeface="Savoye LET"/>
                <a:sym typeface="Savoye LET"/>
              </a:defRPr>
            </a:pPr>
            <a:r>
              <a:t>Koučingové karty</a:t>
            </a:r>
          </a:p>
          <a:p>
            <a:pPr algn="l">
              <a:defRPr sz="4200">
                <a:latin typeface="Savoye LET"/>
                <a:ea typeface="Savoye LET"/>
                <a:cs typeface="Savoye LET"/>
                <a:sym typeface="Savoye LET"/>
              </a:defRPr>
            </a:pPr>
            <a:r>
              <a:t>Motivačné vidá</a:t>
            </a:r>
          </a:p>
        </p:txBody>
      </p:sp>
      <p:sp>
        <p:nvSpPr>
          <p:cNvPr id="543" name="Tvar"/>
          <p:cNvSpPr/>
          <p:nvPr/>
        </p:nvSpPr>
        <p:spPr>
          <a:xfrm>
            <a:off x="956392" y="1582287"/>
            <a:ext cx="5392410" cy="774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9801" y="0"/>
                  <a:pt x="9330" y="294"/>
                  <a:pt x="8865" y="898"/>
                </a:cubicBezTo>
                <a:cubicBezTo>
                  <a:pt x="8394" y="1511"/>
                  <a:pt x="7651" y="1943"/>
                  <a:pt x="7089" y="1943"/>
                </a:cubicBezTo>
                <a:cubicBezTo>
                  <a:pt x="6826" y="1943"/>
                  <a:pt x="6299" y="1922"/>
                  <a:pt x="6037" y="1943"/>
                </a:cubicBezTo>
                <a:cubicBezTo>
                  <a:pt x="5104" y="2016"/>
                  <a:pt x="4553" y="2318"/>
                  <a:pt x="4308" y="2794"/>
                </a:cubicBezTo>
                <a:lnTo>
                  <a:pt x="1139" y="2794"/>
                </a:lnTo>
                <a:cubicBezTo>
                  <a:pt x="510" y="2794"/>
                  <a:pt x="0" y="3149"/>
                  <a:pt x="0" y="3587"/>
                </a:cubicBezTo>
                <a:lnTo>
                  <a:pt x="0" y="20807"/>
                </a:lnTo>
                <a:cubicBezTo>
                  <a:pt x="0" y="21245"/>
                  <a:pt x="510" y="21600"/>
                  <a:pt x="1139" y="21600"/>
                </a:cubicBezTo>
                <a:lnTo>
                  <a:pt x="20461" y="21600"/>
                </a:lnTo>
                <a:cubicBezTo>
                  <a:pt x="21090" y="21600"/>
                  <a:pt x="21600" y="21245"/>
                  <a:pt x="21600" y="20807"/>
                </a:cubicBezTo>
                <a:lnTo>
                  <a:pt x="21600" y="3587"/>
                </a:lnTo>
                <a:cubicBezTo>
                  <a:pt x="21600" y="3149"/>
                  <a:pt x="21090" y="2794"/>
                  <a:pt x="20461" y="2794"/>
                </a:cubicBezTo>
                <a:lnTo>
                  <a:pt x="17292" y="2794"/>
                </a:lnTo>
                <a:cubicBezTo>
                  <a:pt x="17047" y="2318"/>
                  <a:pt x="16496" y="2016"/>
                  <a:pt x="15563" y="1943"/>
                </a:cubicBezTo>
                <a:cubicBezTo>
                  <a:pt x="15301" y="1922"/>
                  <a:pt x="14774" y="1943"/>
                  <a:pt x="14511" y="1943"/>
                </a:cubicBezTo>
                <a:cubicBezTo>
                  <a:pt x="13949" y="1943"/>
                  <a:pt x="13209" y="1511"/>
                  <a:pt x="12738" y="898"/>
                </a:cubicBezTo>
                <a:cubicBezTo>
                  <a:pt x="12273" y="294"/>
                  <a:pt x="11802" y="0"/>
                  <a:pt x="10801" y="0"/>
                </a:cubicBezTo>
                <a:close/>
                <a:moveTo>
                  <a:pt x="10799" y="593"/>
                </a:moveTo>
                <a:cubicBezTo>
                  <a:pt x="11264" y="593"/>
                  <a:pt x="11644" y="857"/>
                  <a:pt x="11644" y="1181"/>
                </a:cubicBezTo>
                <a:cubicBezTo>
                  <a:pt x="11644" y="1506"/>
                  <a:pt x="11265" y="1767"/>
                  <a:pt x="10799" y="1767"/>
                </a:cubicBezTo>
                <a:cubicBezTo>
                  <a:pt x="10332" y="1767"/>
                  <a:pt x="9956" y="1506"/>
                  <a:pt x="9956" y="1181"/>
                </a:cubicBezTo>
                <a:cubicBezTo>
                  <a:pt x="9956" y="857"/>
                  <a:pt x="10333" y="593"/>
                  <a:pt x="10799" y="593"/>
                </a:cubicBezTo>
                <a:close/>
                <a:moveTo>
                  <a:pt x="1619" y="3923"/>
                </a:moveTo>
                <a:lnTo>
                  <a:pt x="4207" y="3923"/>
                </a:lnTo>
                <a:cubicBezTo>
                  <a:pt x="4263" y="4130"/>
                  <a:pt x="4364" y="4392"/>
                  <a:pt x="4364" y="4392"/>
                </a:cubicBezTo>
                <a:lnTo>
                  <a:pt x="10799" y="4392"/>
                </a:lnTo>
                <a:lnTo>
                  <a:pt x="17236" y="4392"/>
                </a:lnTo>
                <a:cubicBezTo>
                  <a:pt x="17236" y="4392"/>
                  <a:pt x="17337" y="4130"/>
                  <a:pt x="17393" y="3923"/>
                </a:cubicBezTo>
                <a:lnTo>
                  <a:pt x="19981" y="3923"/>
                </a:lnTo>
                <a:lnTo>
                  <a:pt x="19981" y="20471"/>
                </a:lnTo>
                <a:lnTo>
                  <a:pt x="1619" y="20471"/>
                </a:lnTo>
                <a:lnTo>
                  <a:pt x="1619" y="3923"/>
                </a:ln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4" name="Spájanie sa s ľuďmi,…"/>
          <p:cNvSpPr txBox="1"/>
          <p:nvPr/>
        </p:nvSpPr>
        <p:spPr>
          <a:xfrm>
            <a:off x="7034173" y="5357960"/>
            <a:ext cx="4451986" cy="92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 i="1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Spájanie sa s ľuďmi, </a:t>
            </a:r>
          </a:p>
          <a:p>
            <a:pPr>
              <a:defRPr sz="2700" i="1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ktorí sú na podobnej ceste</a:t>
            </a:r>
          </a:p>
        </p:txBody>
      </p:sp>
      <p:sp>
        <p:nvSpPr>
          <p:cNvPr id="545" name="Tvar"/>
          <p:cNvSpPr/>
          <p:nvPr/>
        </p:nvSpPr>
        <p:spPr>
          <a:xfrm>
            <a:off x="8601696" y="7312157"/>
            <a:ext cx="1316941" cy="1219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4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6" name="Tvar"/>
          <p:cNvSpPr/>
          <p:nvPr/>
        </p:nvSpPr>
        <p:spPr>
          <a:xfrm>
            <a:off x="7879944" y="2283018"/>
            <a:ext cx="1353987" cy="1173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8419" y="0"/>
                  <a:pt x="7041" y="1374"/>
                  <a:pt x="6553" y="3337"/>
                </a:cubicBezTo>
                <a:cubicBezTo>
                  <a:pt x="6322" y="4269"/>
                  <a:pt x="6312" y="5365"/>
                  <a:pt x="6383" y="6556"/>
                </a:cubicBezTo>
                <a:cubicBezTo>
                  <a:pt x="6251" y="6550"/>
                  <a:pt x="6103" y="6550"/>
                  <a:pt x="5944" y="6556"/>
                </a:cubicBezTo>
                <a:cubicBezTo>
                  <a:pt x="5170" y="6600"/>
                  <a:pt x="5740" y="8660"/>
                  <a:pt x="6261" y="9870"/>
                </a:cubicBezTo>
                <a:cubicBezTo>
                  <a:pt x="6371" y="10117"/>
                  <a:pt x="6602" y="10060"/>
                  <a:pt x="6700" y="10028"/>
                </a:cubicBezTo>
                <a:cubicBezTo>
                  <a:pt x="6898" y="12074"/>
                  <a:pt x="7173" y="12688"/>
                  <a:pt x="7865" y="13587"/>
                </a:cubicBezTo>
                <a:lnTo>
                  <a:pt x="7853" y="14563"/>
                </a:lnTo>
                <a:cubicBezTo>
                  <a:pt x="7836" y="15893"/>
                  <a:pt x="7177" y="16995"/>
                  <a:pt x="6102" y="17704"/>
                </a:cubicBezTo>
                <a:cubicBezTo>
                  <a:pt x="6014" y="17761"/>
                  <a:pt x="5927" y="17818"/>
                  <a:pt x="5839" y="17863"/>
                </a:cubicBezTo>
                <a:cubicBezTo>
                  <a:pt x="5335" y="18148"/>
                  <a:pt x="4780" y="18293"/>
                  <a:pt x="4221" y="18318"/>
                </a:cubicBezTo>
                <a:cubicBezTo>
                  <a:pt x="1630" y="18457"/>
                  <a:pt x="779" y="19820"/>
                  <a:pt x="0" y="21600"/>
                </a:cubicBezTo>
                <a:lnTo>
                  <a:pt x="10801" y="21600"/>
                </a:lnTo>
                <a:lnTo>
                  <a:pt x="21600" y="21600"/>
                </a:lnTo>
                <a:cubicBezTo>
                  <a:pt x="20821" y="19820"/>
                  <a:pt x="19970" y="18457"/>
                  <a:pt x="17379" y="18318"/>
                </a:cubicBezTo>
                <a:cubicBezTo>
                  <a:pt x="16820" y="18286"/>
                  <a:pt x="16260" y="18148"/>
                  <a:pt x="15761" y="17863"/>
                </a:cubicBezTo>
                <a:cubicBezTo>
                  <a:pt x="15678" y="17812"/>
                  <a:pt x="15591" y="17761"/>
                  <a:pt x="15498" y="17704"/>
                </a:cubicBezTo>
                <a:cubicBezTo>
                  <a:pt x="14423" y="16995"/>
                  <a:pt x="13758" y="15893"/>
                  <a:pt x="13747" y="14563"/>
                </a:cubicBezTo>
                <a:lnTo>
                  <a:pt x="13737" y="13587"/>
                </a:lnTo>
                <a:cubicBezTo>
                  <a:pt x="14428" y="12688"/>
                  <a:pt x="14697" y="12074"/>
                  <a:pt x="14900" y="10028"/>
                </a:cubicBezTo>
                <a:cubicBezTo>
                  <a:pt x="14993" y="10066"/>
                  <a:pt x="15229" y="10123"/>
                  <a:pt x="15339" y="9870"/>
                </a:cubicBezTo>
                <a:cubicBezTo>
                  <a:pt x="15865" y="8660"/>
                  <a:pt x="16431" y="6600"/>
                  <a:pt x="15658" y="6556"/>
                </a:cubicBezTo>
                <a:cubicBezTo>
                  <a:pt x="15498" y="6550"/>
                  <a:pt x="15350" y="6543"/>
                  <a:pt x="15219" y="6556"/>
                </a:cubicBezTo>
                <a:cubicBezTo>
                  <a:pt x="15290" y="5371"/>
                  <a:pt x="15283" y="4269"/>
                  <a:pt x="15047" y="3337"/>
                </a:cubicBezTo>
                <a:cubicBezTo>
                  <a:pt x="14559" y="1374"/>
                  <a:pt x="13183" y="0"/>
                  <a:pt x="10801" y="0"/>
                </a:cubicBez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7" name="Tvar"/>
          <p:cNvSpPr/>
          <p:nvPr/>
        </p:nvSpPr>
        <p:spPr>
          <a:xfrm>
            <a:off x="8812817" y="2283018"/>
            <a:ext cx="1353988" cy="1173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8419" y="0"/>
                  <a:pt x="7041" y="1374"/>
                  <a:pt x="6553" y="3337"/>
                </a:cubicBezTo>
                <a:cubicBezTo>
                  <a:pt x="6322" y="4269"/>
                  <a:pt x="6312" y="5365"/>
                  <a:pt x="6383" y="6556"/>
                </a:cubicBezTo>
                <a:cubicBezTo>
                  <a:pt x="6251" y="6550"/>
                  <a:pt x="6103" y="6550"/>
                  <a:pt x="5944" y="6556"/>
                </a:cubicBezTo>
                <a:cubicBezTo>
                  <a:pt x="5170" y="6600"/>
                  <a:pt x="5740" y="8660"/>
                  <a:pt x="6261" y="9870"/>
                </a:cubicBezTo>
                <a:cubicBezTo>
                  <a:pt x="6371" y="10117"/>
                  <a:pt x="6602" y="10060"/>
                  <a:pt x="6700" y="10028"/>
                </a:cubicBezTo>
                <a:cubicBezTo>
                  <a:pt x="6898" y="12074"/>
                  <a:pt x="7173" y="12688"/>
                  <a:pt x="7865" y="13587"/>
                </a:cubicBezTo>
                <a:lnTo>
                  <a:pt x="7853" y="14563"/>
                </a:lnTo>
                <a:cubicBezTo>
                  <a:pt x="7836" y="15893"/>
                  <a:pt x="7177" y="16995"/>
                  <a:pt x="6102" y="17704"/>
                </a:cubicBezTo>
                <a:cubicBezTo>
                  <a:pt x="6014" y="17761"/>
                  <a:pt x="5927" y="17818"/>
                  <a:pt x="5839" y="17863"/>
                </a:cubicBezTo>
                <a:cubicBezTo>
                  <a:pt x="5335" y="18148"/>
                  <a:pt x="4780" y="18293"/>
                  <a:pt x="4221" y="18318"/>
                </a:cubicBezTo>
                <a:cubicBezTo>
                  <a:pt x="1630" y="18457"/>
                  <a:pt x="779" y="19820"/>
                  <a:pt x="0" y="21600"/>
                </a:cubicBezTo>
                <a:lnTo>
                  <a:pt x="10801" y="21600"/>
                </a:lnTo>
                <a:lnTo>
                  <a:pt x="21600" y="21600"/>
                </a:lnTo>
                <a:cubicBezTo>
                  <a:pt x="20821" y="19820"/>
                  <a:pt x="19970" y="18457"/>
                  <a:pt x="17379" y="18318"/>
                </a:cubicBezTo>
                <a:cubicBezTo>
                  <a:pt x="16820" y="18286"/>
                  <a:pt x="16260" y="18148"/>
                  <a:pt x="15761" y="17863"/>
                </a:cubicBezTo>
                <a:cubicBezTo>
                  <a:pt x="15678" y="17812"/>
                  <a:pt x="15591" y="17761"/>
                  <a:pt x="15498" y="17704"/>
                </a:cubicBezTo>
                <a:cubicBezTo>
                  <a:pt x="14423" y="16995"/>
                  <a:pt x="13758" y="15893"/>
                  <a:pt x="13747" y="14563"/>
                </a:cubicBezTo>
                <a:lnTo>
                  <a:pt x="13737" y="13587"/>
                </a:lnTo>
                <a:cubicBezTo>
                  <a:pt x="14428" y="12688"/>
                  <a:pt x="14697" y="12074"/>
                  <a:pt x="14900" y="10028"/>
                </a:cubicBezTo>
                <a:cubicBezTo>
                  <a:pt x="14993" y="10066"/>
                  <a:pt x="15229" y="10123"/>
                  <a:pt x="15339" y="9870"/>
                </a:cubicBezTo>
                <a:cubicBezTo>
                  <a:pt x="15865" y="8660"/>
                  <a:pt x="16431" y="6600"/>
                  <a:pt x="15658" y="6556"/>
                </a:cubicBezTo>
                <a:cubicBezTo>
                  <a:pt x="15498" y="6550"/>
                  <a:pt x="15350" y="6543"/>
                  <a:pt x="15219" y="6556"/>
                </a:cubicBezTo>
                <a:cubicBezTo>
                  <a:pt x="15290" y="5371"/>
                  <a:pt x="15283" y="4269"/>
                  <a:pt x="15047" y="3337"/>
                </a:cubicBezTo>
                <a:cubicBezTo>
                  <a:pt x="14559" y="1374"/>
                  <a:pt x="13183" y="0"/>
                  <a:pt x="10801" y="0"/>
                </a:cubicBezTo>
                <a:close/>
              </a:path>
            </a:pathLst>
          </a:cu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8" name="Tipy pre individuálnu cestu"/>
          <p:cNvSpPr txBox="1"/>
          <p:nvPr/>
        </p:nvSpPr>
        <p:spPr>
          <a:xfrm>
            <a:off x="1670923" y="3834957"/>
            <a:ext cx="383493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500">
                <a:latin typeface="Savoye LET"/>
                <a:ea typeface="Savoye LET"/>
                <a:cs typeface="Savoye LET"/>
                <a:sym typeface="Savoye LET"/>
              </a:defRPr>
            </a:pPr>
            <a:r>
              <a:rPr sz="4000" dirty="0" err="1"/>
              <a:t>Tipy</a:t>
            </a:r>
            <a:r>
              <a:rPr sz="4000" dirty="0"/>
              <a:t> pre </a:t>
            </a:r>
            <a:r>
              <a:rPr sz="4000" dirty="0" err="1"/>
              <a:t>individuálnu</a:t>
            </a:r>
            <a:r>
              <a:rPr sz="4000" dirty="0"/>
              <a:t> </a:t>
            </a:r>
            <a:r>
              <a:rPr sz="4000" dirty="0" err="1"/>
              <a:t>cestu</a:t>
            </a:r>
            <a:endParaRPr sz="4000" dirty="0"/>
          </a:p>
        </p:txBody>
      </p:sp>
      <p:sp>
        <p:nvSpPr>
          <p:cNvPr id="549" name="Tipy pre spoločnú cestu"/>
          <p:cNvSpPr txBox="1"/>
          <p:nvPr/>
        </p:nvSpPr>
        <p:spPr>
          <a:xfrm>
            <a:off x="7414697" y="3754440"/>
            <a:ext cx="3690939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rPr dirty="0" err="1"/>
              <a:t>Tipy</a:t>
            </a:r>
            <a:r>
              <a:rPr dirty="0"/>
              <a:t> pre </a:t>
            </a:r>
            <a:r>
              <a:rPr dirty="0" err="1"/>
              <a:t>spoločnú</a:t>
            </a:r>
            <a:r>
              <a:rPr dirty="0"/>
              <a:t> </a:t>
            </a:r>
            <a:r>
              <a:rPr dirty="0" err="1"/>
              <a:t>cestu</a:t>
            </a:r>
            <a:endParaRPr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52" name="development.png" descr="development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600000">
            <a:off x="8965816" y="2525765"/>
            <a:ext cx="2507185" cy="3085860"/>
          </a:xfrm>
          <a:prstGeom prst="rect">
            <a:avLst/>
          </a:prstGeom>
        </p:spPr>
      </p:pic>
      <p:grpSp>
        <p:nvGrpSpPr>
          <p:cNvPr id="555" name="Čítajte, zaujímajte sa,…"/>
          <p:cNvGrpSpPr/>
          <p:nvPr/>
        </p:nvGrpSpPr>
        <p:grpSpPr>
          <a:xfrm rot="20723058">
            <a:off x="1720893" y="3943221"/>
            <a:ext cx="4324221" cy="2178051"/>
            <a:chOff x="0" y="0"/>
            <a:chExt cx="4324219" cy="2178050"/>
          </a:xfrm>
        </p:grpSpPr>
        <p:sp>
          <p:nvSpPr>
            <p:cNvPr id="554" name="Čítajte, zaujímajte sa,…"/>
            <p:cNvSpPr txBox="1"/>
            <p:nvPr/>
          </p:nvSpPr>
          <p:spPr>
            <a:xfrm>
              <a:off x="215900" y="641350"/>
              <a:ext cx="3892420" cy="1320800"/>
            </a:xfrm>
            <a:prstGeom prst="rect">
              <a:avLst/>
            </a:prstGeom>
            <a:solidFill>
              <a:srgbClr val="FF9300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584200">
                <a:defRPr sz="39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Čítajte, zaujímajte sa,</a:t>
              </a:r>
            </a:p>
            <a:p>
              <a:pPr defTabSz="584200">
                <a:defRPr sz="39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 hľadajte čo je pre vás najlepšie</a:t>
              </a:r>
            </a:p>
          </p:txBody>
        </p:sp>
        <p:pic>
          <p:nvPicPr>
            <p:cNvPr id="553" name="Čítajte, zaujímajte sa,… Čítajte, zaujímajte sa,&#10; hľadajte čo je pre vás najlepšie" descr="Čítajte, zaujímajte sa,… Čítajte, zaujímajte sa, hľadajte čo je pre vás najlepšie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4324221" cy="2178050"/>
            </a:xfrm>
            <a:prstGeom prst="rect">
              <a:avLst/>
            </a:prstGeom>
            <a:effectLst/>
          </p:spPr>
        </p:pic>
      </p:grpSp>
      <p:grpSp>
        <p:nvGrpSpPr>
          <p:cNvPr id="558" name="Využite pomôcky…"/>
          <p:cNvGrpSpPr/>
          <p:nvPr/>
        </p:nvGrpSpPr>
        <p:grpSpPr>
          <a:xfrm rot="709464">
            <a:off x="7023148" y="5145349"/>
            <a:ext cx="5326349" cy="3346451"/>
            <a:chOff x="0" y="0"/>
            <a:chExt cx="5326347" cy="3346450"/>
          </a:xfrm>
        </p:grpSpPr>
        <p:sp>
          <p:nvSpPr>
            <p:cNvPr id="557" name="Využite pomôcky…"/>
            <p:cNvSpPr txBox="1"/>
            <p:nvPr/>
          </p:nvSpPr>
          <p:spPr>
            <a:xfrm>
              <a:off x="215900" y="641350"/>
              <a:ext cx="4894548" cy="2489200"/>
            </a:xfrm>
            <a:prstGeom prst="rect">
              <a:avLst/>
            </a:prstGeom>
            <a:solidFill>
              <a:srgbClr val="FF9300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584200">
                <a:defRPr sz="26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Využite pomôcky</a:t>
              </a:r>
            </a:p>
            <a:p>
              <a:pPr defTabSz="584200">
                <a:defRPr sz="26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Čo ma táto situácia učí?</a:t>
              </a:r>
            </a:p>
            <a:p>
              <a:pPr defTabSz="584200">
                <a:defRPr sz="26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Kam ma táto situácia smeruje?</a:t>
              </a:r>
            </a:p>
            <a:p>
              <a:pPr defTabSz="584200">
                <a:defRPr sz="26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Skôr ako si odpoviete, nezabudnite si všimnúť kam cesta,</a:t>
              </a:r>
            </a:p>
            <a:p>
              <a:pPr defTabSz="584200">
                <a:defRPr sz="26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Pre ktorú sa rozhodujem smeruje.</a:t>
              </a:r>
            </a:p>
            <a:p>
              <a:pPr defTabSz="584200">
                <a:defRPr sz="2600">
                  <a:solidFill>
                    <a:srgbClr val="000000"/>
                  </a:solidFill>
                  <a:latin typeface="Savoye LET"/>
                  <a:ea typeface="Savoye LET"/>
                  <a:cs typeface="Savoye LET"/>
                  <a:sym typeface="Savoye LET"/>
                </a:defRPr>
              </a:pPr>
              <a:r>
                <a:t> (pozitívny/negatívny prístup)</a:t>
              </a:r>
            </a:p>
          </p:txBody>
        </p:sp>
        <p:pic>
          <p:nvPicPr>
            <p:cNvPr id="556" name="Využite pomôcky… Využite pomôcky&#10;Čo ma táto situácia učí?&#10;Kam ma táto situácia smeruje?&#10;Skôr ako si odpoviete, nezabudnite si všimnúť kam cesta,&#10;Pre ktorú sa rozhodujem smeruje.&#10; (pozitívny/negatívny prístup)" descr="Využite pomôcky… Využite pomôckyČo ma táto situácia učí?Kam ma táto situácia smeruje?Skôr ako si odpoviete, nezabudnite si všimnúť kam cesta,Pre ktorú sa rozhodujem smeruje. (pozitívny/negatívny prístup)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1"/>
              <a:ext cx="5326348" cy="3346451"/>
            </a:xfrm>
            <a:prstGeom prst="rect">
              <a:avLst/>
            </a:prstGeom>
            <a:effectLst/>
          </p:spPr>
        </p:pic>
      </p:grpSp>
      <p:pic>
        <p:nvPicPr>
          <p:cNvPr id="559" name="Obdĺžnik" descr="Obdĺžnik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pic>
        <p:nvPicPr>
          <p:cNvPr id="561" name="girl.jpeg" descr="girl.jpeg"/>
          <p:cNvPicPr>
            <a:picLocks noChangeAspect="1"/>
          </p:cNvPicPr>
          <p:nvPr/>
        </p:nvPicPr>
        <p:blipFill>
          <a:blip r:embed="rId7"/>
          <a:srcRect l="13540" r="12964" b="7615"/>
          <a:stretch>
            <a:fillRect/>
          </a:stretch>
        </p:blipFill>
        <p:spPr>
          <a:xfrm flipH="1">
            <a:off x="1402667" y="798784"/>
            <a:ext cx="1802590" cy="3495957"/>
          </a:xfrm>
          <a:prstGeom prst="rect">
            <a:avLst/>
          </a:prstGeom>
          <a:ln w="12700">
            <a:miter lim="400000"/>
          </a:ln>
        </p:spPr>
      </p:pic>
      <p:sp>
        <p:nvSpPr>
          <p:cNvPr id="562" name="Tipy"/>
          <p:cNvSpPr txBox="1">
            <a:spLocks noGrp="1"/>
          </p:cNvSpPr>
          <p:nvPr>
            <p:ph type="title"/>
          </p:nvPr>
        </p:nvSpPr>
        <p:spPr>
          <a:xfrm>
            <a:off x="2786205" y="788757"/>
            <a:ext cx="3830356" cy="1243910"/>
          </a:xfrm>
          <a:prstGeom prst="rect">
            <a:avLst/>
          </a:prstGeom>
        </p:spPr>
        <p:txBody>
          <a:bodyPr/>
          <a:lstStyle>
            <a:lvl1pPr algn="l">
              <a:defRPr sz="5900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Tipy</a:t>
            </a:r>
          </a:p>
        </p:txBody>
      </p:sp>
      <p:sp>
        <p:nvSpPr>
          <p:cNvPr id="563" name="Bruce Lipton"/>
          <p:cNvSpPr txBox="1"/>
          <p:nvPr/>
        </p:nvSpPr>
        <p:spPr>
          <a:xfrm>
            <a:off x="3522932" y="8989277"/>
            <a:ext cx="145040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rPr dirty="0"/>
              <a:t>Bruce Lipton</a:t>
            </a:r>
          </a:p>
        </p:txBody>
      </p:sp>
      <p:grpSp>
        <p:nvGrpSpPr>
          <p:cNvPr id="566" name="biologia presvedcenia.jpeg"/>
          <p:cNvGrpSpPr/>
          <p:nvPr/>
        </p:nvGrpSpPr>
        <p:grpSpPr>
          <a:xfrm>
            <a:off x="3282935" y="6223759"/>
            <a:ext cx="1930401" cy="2832101"/>
            <a:chOff x="0" y="0"/>
            <a:chExt cx="1930400" cy="2832100"/>
          </a:xfrm>
        </p:grpSpPr>
        <p:pic>
          <p:nvPicPr>
            <p:cNvPr id="565" name="biologia presvedcenia.jpeg" descr="biologia presvedcenia.jpe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400" y="152400"/>
              <a:ext cx="1625600" cy="254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64" name="biologia presvedcenia.jpeg" descr="biologia presvedcenia.jpe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1930400" cy="28321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21" y="328037"/>
            <a:ext cx="1554956" cy="1928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" name="Obdĺžnik" descr="Obdĺžnik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04" y="484922"/>
            <a:ext cx="9356291" cy="1614514"/>
          </a:xfrm>
          <a:prstGeom prst="rect">
            <a:avLst/>
          </a:prstGeom>
        </p:spPr>
      </p:pic>
      <p:pic>
        <p:nvPicPr>
          <p:cNvPr id="571" name="girl.jpeg" descr="girl.jpeg"/>
          <p:cNvPicPr>
            <a:picLocks noChangeAspect="1"/>
          </p:cNvPicPr>
          <p:nvPr/>
        </p:nvPicPr>
        <p:blipFill>
          <a:blip r:embed="rId4"/>
          <a:srcRect l="13540" r="12964" b="7615"/>
          <a:stretch>
            <a:fillRect/>
          </a:stretch>
        </p:blipFill>
        <p:spPr>
          <a:xfrm flipH="1">
            <a:off x="2057371" y="3938386"/>
            <a:ext cx="1802590" cy="3495958"/>
          </a:xfrm>
          <a:prstGeom prst="rect">
            <a:avLst/>
          </a:prstGeom>
          <a:ln w="12700">
            <a:miter lim="400000"/>
          </a:ln>
        </p:spPr>
      </p:pic>
      <p:sp>
        <p:nvSpPr>
          <p:cNvPr id="572" name="Priestor na otázky"/>
          <p:cNvSpPr txBox="1">
            <a:spLocks noGrp="1"/>
          </p:cNvSpPr>
          <p:nvPr>
            <p:ph type="title"/>
          </p:nvPr>
        </p:nvSpPr>
        <p:spPr>
          <a:xfrm>
            <a:off x="1551196" y="818516"/>
            <a:ext cx="3830355" cy="1243911"/>
          </a:xfrm>
          <a:prstGeom prst="rect">
            <a:avLst/>
          </a:prstGeom>
        </p:spPr>
        <p:txBody>
          <a:bodyPr/>
          <a:lstStyle>
            <a:lvl1pPr algn="l">
              <a:defRPr sz="5900">
                <a:solidFill>
                  <a:schemeClr val="accent4">
                    <a:hueOff val="-38747"/>
                    <a:satOff val="12970"/>
                    <a:lumOff val="7058"/>
                  </a:schemeClr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Priestor na otázky</a:t>
            </a:r>
          </a:p>
        </p:txBody>
      </p:sp>
      <p:sp>
        <p:nvSpPr>
          <p:cNvPr id="573" name="A máme tu priestor na otázky"/>
          <p:cNvSpPr txBox="1"/>
          <p:nvPr/>
        </p:nvSpPr>
        <p:spPr>
          <a:xfrm>
            <a:off x="4087838" y="3832353"/>
            <a:ext cx="5513587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r>
              <a:t>A máme tu priestor na otázky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zelenž klob£k2.png" descr="zelenž klob£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508" y="1890456"/>
            <a:ext cx="3542701" cy="43932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3" name="instagram_logo.jpg"/>
          <p:cNvGrpSpPr/>
          <p:nvPr/>
        </p:nvGrpSpPr>
        <p:grpSpPr>
          <a:xfrm>
            <a:off x="6957260" y="7763760"/>
            <a:ext cx="756419" cy="855780"/>
            <a:chOff x="0" y="0"/>
            <a:chExt cx="756418" cy="855778"/>
          </a:xfrm>
        </p:grpSpPr>
        <p:pic>
          <p:nvPicPr>
            <p:cNvPr id="582" name="instagram_logo.jpg" descr="instagram_logo.jpg"/>
            <p:cNvPicPr>
              <a:picLocks noChangeAspect="1"/>
            </p:cNvPicPr>
            <p:nvPr/>
          </p:nvPicPr>
          <p:blipFill>
            <a:blip r:embed="rId3"/>
            <a:srcRect l="21735" t="14722" r="21735" b="14722"/>
            <a:stretch>
              <a:fillRect/>
            </a:stretch>
          </p:blipFill>
          <p:spPr>
            <a:xfrm>
              <a:off x="152400" y="152400"/>
              <a:ext cx="451619" cy="5636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81" name="instagram_logo.jpg" descr="instagram_logo.jp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756419" cy="855780"/>
            </a:xfrm>
            <a:prstGeom prst="rect">
              <a:avLst/>
            </a:prstGeom>
            <a:effectLst/>
          </p:spPr>
        </p:pic>
      </p:grpSp>
      <p:grpSp>
        <p:nvGrpSpPr>
          <p:cNvPr id="586" name="fb.png"/>
          <p:cNvGrpSpPr/>
          <p:nvPr/>
        </p:nvGrpSpPr>
        <p:grpSpPr>
          <a:xfrm>
            <a:off x="5473555" y="7771213"/>
            <a:ext cx="879349" cy="866649"/>
            <a:chOff x="0" y="0"/>
            <a:chExt cx="879348" cy="866648"/>
          </a:xfrm>
        </p:grpSpPr>
        <p:pic>
          <p:nvPicPr>
            <p:cNvPr id="585" name="fb.png" descr="fb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52400" y="152400"/>
              <a:ext cx="574549" cy="5745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84" name="fb.png" descr="fb.png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879349" cy="866649"/>
            </a:xfrm>
            <a:prstGeom prst="rect">
              <a:avLst/>
            </a:prstGeom>
            <a:effectLst/>
          </p:spPr>
        </p:pic>
      </p:grpSp>
      <p:grpSp>
        <p:nvGrpSpPr>
          <p:cNvPr id="589" name="in.jpg"/>
          <p:cNvGrpSpPr/>
          <p:nvPr/>
        </p:nvGrpSpPr>
        <p:grpSpPr>
          <a:xfrm>
            <a:off x="4216447" y="7776647"/>
            <a:ext cx="860243" cy="855780"/>
            <a:chOff x="0" y="0"/>
            <a:chExt cx="860242" cy="855778"/>
          </a:xfrm>
        </p:grpSpPr>
        <p:pic>
          <p:nvPicPr>
            <p:cNvPr id="588" name="in.jpg" descr="in.jpg"/>
            <p:cNvPicPr>
              <a:picLocks noChangeAspect="1"/>
            </p:cNvPicPr>
            <p:nvPr/>
          </p:nvPicPr>
          <p:blipFill>
            <a:blip r:embed="rId7"/>
            <a:srcRect l="17158" t="16671" r="17158" b="16671"/>
            <a:stretch>
              <a:fillRect/>
            </a:stretch>
          </p:blipFill>
          <p:spPr>
            <a:xfrm>
              <a:off x="152400" y="152400"/>
              <a:ext cx="555443" cy="5636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87" name="in.jpg" descr="in.jpg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-1"/>
              <a:ext cx="860243" cy="855780"/>
            </a:xfrm>
            <a:prstGeom prst="rect">
              <a:avLst/>
            </a:prstGeom>
            <a:effectLst/>
          </p:spPr>
        </p:pic>
      </p:grpSp>
      <p:grpSp>
        <p:nvGrpSpPr>
          <p:cNvPr id="592" name="youtube.png"/>
          <p:cNvGrpSpPr/>
          <p:nvPr/>
        </p:nvGrpSpPr>
        <p:grpSpPr>
          <a:xfrm>
            <a:off x="8202678" y="7758326"/>
            <a:ext cx="1040936" cy="866649"/>
            <a:chOff x="0" y="0"/>
            <a:chExt cx="1040935" cy="866648"/>
          </a:xfrm>
        </p:grpSpPr>
        <p:pic>
          <p:nvPicPr>
            <p:cNvPr id="591" name="youtube.png" descr="youtube.png"/>
            <p:cNvPicPr>
              <a:picLocks noChangeAspect="1"/>
            </p:cNvPicPr>
            <p:nvPr/>
          </p:nvPicPr>
          <p:blipFill>
            <a:blip r:embed="rId9"/>
            <a:srcRect l="12750" t="20641" r="8053" b="17546"/>
            <a:stretch>
              <a:fillRect/>
            </a:stretch>
          </p:blipFill>
          <p:spPr>
            <a:xfrm>
              <a:off x="152400" y="152400"/>
              <a:ext cx="736136" cy="5745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90" name="youtube.png" descr="youtube.png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1" y="-1"/>
              <a:ext cx="1040937" cy="866650"/>
            </a:xfrm>
            <a:prstGeom prst="rect">
              <a:avLst/>
            </a:prstGeom>
            <a:effectLst/>
          </p:spPr>
        </p:pic>
      </p:grpSp>
      <p:sp>
        <p:nvSpPr>
          <p:cNvPr id="2" name="BlokTextu 1">
            <a:extLst>
              <a:ext uri="{FF2B5EF4-FFF2-40B4-BE49-F238E27FC236}">
                <a16:creationId xmlns:a16="http://schemas.microsoft.com/office/drawing/2014/main" id="{0BF97631-4439-C046-9E4E-E3870BDA88DF}"/>
              </a:ext>
            </a:extLst>
          </p:cNvPr>
          <p:cNvSpPr txBox="1"/>
          <p:nvPr/>
        </p:nvSpPr>
        <p:spPr>
          <a:xfrm>
            <a:off x="4461383" y="6359918"/>
            <a:ext cx="3839193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k-SK" sz="3000" b="0" i="0" u="none" strike="noStrike" cap="none" spc="0" normalizeH="0" baseline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Bradley Hand" pitchFamily="2" charset="0"/>
                <a:sym typeface="Helvetica Neue Medium"/>
              </a:rPr>
              <a:t>www.zelenyklobuk.sk</a:t>
            </a:r>
            <a:endParaRPr kumimoji="0" lang="sk-SK" sz="3000" b="0" i="0" u="none" strike="noStrike" cap="none" spc="0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FillTx/>
              <a:latin typeface="Bradley Hand" pitchFamily="2" charset="0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LinenBook">
  <a:themeElements>
    <a:clrScheme name="LinenBook">
      <a:dk1>
        <a:srgbClr val="363929"/>
      </a:dk1>
      <a:lt1>
        <a:srgbClr val="181039"/>
      </a:lt1>
      <a:dk2>
        <a:srgbClr val="5C5C5C"/>
      </a:dk2>
      <a:lt2>
        <a:srgbClr val="E0E0E0"/>
      </a:lt2>
      <a:accent1>
        <a:srgbClr val="768893"/>
      </a:accent1>
      <a:accent2>
        <a:srgbClr val="81914E"/>
      </a:accent2>
      <a:accent3>
        <a:srgbClr val="CCA156"/>
      </a:accent3>
      <a:accent4>
        <a:srgbClr val="AD6D3D"/>
      </a:accent4>
      <a:accent5>
        <a:srgbClr val="A5322E"/>
      </a:accent5>
      <a:accent6>
        <a:srgbClr val="705A64"/>
      </a:accent6>
      <a:hlink>
        <a:srgbClr val="0000FF"/>
      </a:hlink>
      <a:folHlink>
        <a:srgbClr val="FF00FF"/>
      </a:folHlink>
    </a:clrScheme>
    <a:fontScheme name="LinenBoo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Linen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63929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inenBook">
  <a:themeElements>
    <a:clrScheme name="LinenBook">
      <a:dk1>
        <a:srgbClr val="000000"/>
      </a:dk1>
      <a:lt1>
        <a:srgbClr val="FFFFFF"/>
      </a:lt1>
      <a:dk2>
        <a:srgbClr val="5C5C5C"/>
      </a:dk2>
      <a:lt2>
        <a:srgbClr val="E0E0E0"/>
      </a:lt2>
      <a:accent1>
        <a:srgbClr val="768893"/>
      </a:accent1>
      <a:accent2>
        <a:srgbClr val="81914E"/>
      </a:accent2>
      <a:accent3>
        <a:srgbClr val="CCA156"/>
      </a:accent3>
      <a:accent4>
        <a:srgbClr val="AD6D3D"/>
      </a:accent4>
      <a:accent5>
        <a:srgbClr val="A5322E"/>
      </a:accent5>
      <a:accent6>
        <a:srgbClr val="705A64"/>
      </a:accent6>
      <a:hlink>
        <a:srgbClr val="0000FF"/>
      </a:hlink>
      <a:folHlink>
        <a:srgbClr val="FF00FF"/>
      </a:folHlink>
    </a:clrScheme>
    <a:fontScheme name="LinenBoo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Linen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63929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1492</Words>
  <Application>Microsoft Macintosh PowerPoint</Application>
  <PresentationFormat>Vlastná</PresentationFormat>
  <Paragraphs>265</Paragraphs>
  <Slides>31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10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42" baseType="lpstr">
      <vt:lpstr>Bradley Hand</vt:lpstr>
      <vt:lpstr>Bradley Hand ITC TT-Bold</vt:lpstr>
      <vt:lpstr>Helvetica Neue</vt:lpstr>
      <vt:lpstr>Helvetica Neue Light</vt:lpstr>
      <vt:lpstr>Helvetica Neue Medium</vt:lpstr>
      <vt:lpstr>Lucida Grande</vt:lpstr>
      <vt:lpstr>Papyrus</vt:lpstr>
      <vt:lpstr>Savoye LET</vt:lpstr>
      <vt:lpstr>SAVOYE LET PLAIN:1.0</vt:lpstr>
      <vt:lpstr>Snell Roundhand Bold</vt:lpstr>
      <vt:lpstr>LinenBook</vt:lpstr>
      <vt:lpstr>Prezentácia programu PowerPoint</vt:lpstr>
      <vt:lpstr>Skôr ako sa vydáme na spoločnú cestu</vt:lpstr>
      <vt:lpstr>Skôr ako sa vydáme na spoločnú cestu</vt:lpstr>
      <vt:lpstr>O tom, čo by sme mali vedieť na začiatku skôr ako sa rozbehneme”akoukoľvek” cestou.</vt:lpstr>
      <vt:lpstr>Skôr ako sa vydáme na spoločnú cestu</vt:lpstr>
      <vt:lpstr>Povedzme si, kde to všetko začína</vt:lpstr>
      <vt:lpstr>Na pomyselnej ceste nikdy nie sme sami</vt:lpstr>
      <vt:lpstr>O spoločníkoch na ceste</vt:lpstr>
      <vt:lpstr>Prezentácia programu PowerPoint</vt:lpstr>
      <vt:lpstr>Spolu vlastnou cestou</vt:lpstr>
      <vt:lpstr>Spolu vlastnou cestou</vt:lpstr>
      <vt:lpstr>Spolu vlastnou cestou - na vrchol…</vt:lpstr>
      <vt:lpstr>Spolu vlastnou cestou - z kopca…</vt:lpstr>
      <vt:lpstr>O tom čo nás posilňuje</vt:lpstr>
      <vt:lpstr>O tom čo nás posilňuje</vt:lpstr>
      <vt:lpstr>O tom čo nás posilňuje</vt:lpstr>
      <vt:lpstr>O tom čo nás posilňuje</vt:lpstr>
      <vt:lpstr>Ako zvládať náročné úseky</vt:lpstr>
      <vt:lpstr>Prezentácia programu PowerPoint</vt:lpstr>
      <vt:lpstr>O vzájomnej spolupráci a prosperite</vt:lpstr>
      <vt:lpstr>O vzájomnej spolupráci a prosperite</vt:lpstr>
      <vt:lpstr>Prezentácia programu PowerPoint</vt:lpstr>
      <vt:lpstr>Rovnovaha</vt:lpstr>
      <vt:lpstr>Rovnováha</vt:lpstr>
      <vt:lpstr>Rovnováha a ako si ju udržať</vt:lpstr>
      <vt:lpstr>Križovatky výberu</vt:lpstr>
      <vt:lpstr>Križovatky výberu</vt:lpstr>
      <vt:lpstr>Križovatky výberu</vt:lpstr>
      <vt:lpstr>Tipy</vt:lpstr>
      <vt:lpstr>Priestor na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cp:lastModifiedBy>Microsoft Office User</cp:lastModifiedBy>
  <cp:revision>3</cp:revision>
  <dcterms:modified xsi:type="dcterms:W3CDTF">2021-12-12T19:24:46Z</dcterms:modified>
</cp:coreProperties>
</file>