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4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4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4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49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50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5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7" r:id="rId2"/>
    <p:sldId id="322" r:id="rId3"/>
    <p:sldId id="373" r:id="rId4"/>
    <p:sldId id="350" r:id="rId5"/>
    <p:sldId id="351" r:id="rId6"/>
    <p:sldId id="352" r:id="rId7"/>
    <p:sldId id="354" r:id="rId8"/>
    <p:sldId id="353" r:id="rId9"/>
    <p:sldId id="355" r:id="rId10"/>
    <p:sldId id="356" r:id="rId11"/>
    <p:sldId id="382" r:id="rId12"/>
    <p:sldId id="371" r:id="rId13"/>
    <p:sldId id="357" r:id="rId14"/>
    <p:sldId id="358" r:id="rId15"/>
    <p:sldId id="359" r:id="rId16"/>
    <p:sldId id="360" r:id="rId17"/>
    <p:sldId id="372" r:id="rId18"/>
    <p:sldId id="363" r:id="rId19"/>
    <p:sldId id="364" r:id="rId20"/>
    <p:sldId id="391" r:id="rId21"/>
    <p:sldId id="365" r:id="rId22"/>
    <p:sldId id="366" r:id="rId23"/>
    <p:sldId id="367" r:id="rId24"/>
    <p:sldId id="392" r:id="rId25"/>
    <p:sldId id="383" r:id="rId26"/>
    <p:sldId id="368" r:id="rId27"/>
    <p:sldId id="369" r:id="rId28"/>
    <p:sldId id="370" r:id="rId29"/>
    <p:sldId id="393" r:id="rId30"/>
    <p:sldId id="394" r:id="rId31"/>
    <p:sldId id="384" r:id="rId32"/>
    <p:sldId id="386" r:id="rId33"/>
    <p:sldId id="387" r:id="rId34"/>
    <p:sldId id="385" r:id="rId35"/>
    <p:sldId id="389" r:id="rId36"/>
    <p:sldId id="390" r:id="rId37"/>
    <p:sldId id="374" r:id="rId38"/>
  </p:sldIdLst>
  <p:sldSz cx="9144000" cy="6858000" type="screen4x3"/>
  <p:notesSz cx="6858000" cy="9144000"/>
  <p:defaultTextStyle>
    <a:defPPr>
      <a:defRPr lang="sk-SK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Predvolená sekcia" id="{E28A5BFF-852F-457C-BA2E-297CD554CABE}">
          <p14:sldIdLst>
            <p14:sldId id="257"/>
            <p14:sldId id="322"/>
            <p14:sldId id="373"/>
            <p14:sldId id="350"/>
            <p14:sldId id="351"/>
            <p14:sldId id="352"/>
            <p14:sldId id="354"/>
            <p14:sldId id="353"/>
            <p14:sldId id="355"/>
            <p14:sldId id="356"/>
            <p14:sldId id="382"/>
            <p14:sldId id="371"/>
            <p14:sldId id="357"/>
            <p14:sldId id="358"/>
            <p14:sldId id="359"/>
            <p14:sldId id="360"/>
            <p14:sldId id="372"/>
            <p14:sldId id="363"/>
            <p14:sldId id="364"/>
            <p14:sldId id="391"/>
            <p14:sldId id="365"/>
            <p14:sldId id="366"/>
            <p14:sldId id="367"/>
            <p14:sldId id="392"/>
            <p14:sldId id="383"/>
            <p14:sldId id="368"/>
            <p14:sldId id="369"/>
            <p14:sldId id="370"/>
            <p14:sldId id="393"/>
            <p14:sldId id="394"/>
          </p14:sldIdLst>
        </p14:section>
        <p14:section name="Sekcia bez názvu" id="{C373B81E-75D6-4F31-A8CF-BDCAF697DF49}">
          <p14:sldIdLst>
            <p14:sldId id="384"/>
            <p14:sldId id="386"/>
            <p14:sldId id="387"/>
            <p14:sldId id="385"/>
            <p14:sldId id="389"/>
            <p14:sldId id="390"/>
            <p14:sldId id="3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brovodsky Mario" initials="DM" lastIdx="1" clrIdx="0">
    <p:extLst>
      <p:ext uri="{19B8F6BF-5375-455C-9EA6-DF929625EA0E}">
        <p15:presenceInfo xmlns:p15="http://schemas.microsoft.com/office/powerpoint/2012/main" userId="S-1-5-21-583907252-299502267-1801674531-77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  <a:srgbClr val="0000FF"/>
    <a:srgbClr val="99CCFF"/>
    <a:srgbClr val="3333CC"/>
    <a:srgbClr val="3333FF"/>
    <a:srgbClr val="FFCC00"/>
    <a:srgbClr val="003399"/>
    <a:srgbClr val="FF00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redný štýl 2 - zvýrazneni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3" autoAdjust="0"/>
    <p:restoredTop sz="94660"/>
  </p:normalViewPr>
  <p:slideViewPr>
    <p:cSldViewPr>
      <p:cViewPr varScale="1">
        <p:scale>
          <a:sx n="108" d="100"/>
          <a:sy n="108" d="100"/>
        </p:scale>
        <p:origin x="199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obrovodsky\Documents\MD\konzum&#225;cia%20kult&#250;ry%202\spotreba%20kult&#250;ry%202\grafy%20-%20k&#243;pia.xls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obrovodsky\Documents\MD\konzum&#225;cia%20kult&#250;ry%202\spotreba%20kult&#250;ry%202\grafy%20-%20k&#243;pia.xls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obrovodsky\Documents\MD\konzum&#225;cia%20kult&#250;ry%202\spotreba%20kult&#250;ry%202\grafy%20-%20k&#243;pia.xls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obrovodsky\Documents\MD\konzum&#225;cia%20kult&#250;ry%202\spotreba%20kult&#250;ry%202\grafy%20-%20k&#243;pia.xls" TargetMode="Externa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o.dobrovodsky\Documents\MD\konzum&#225;cia%20kult&#250;ry%202\spotreba%20kult&#250;ry%202\grafy%20-%20k&#243;pia.xls" TargetMode="Externa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io.dobrovodsky\Documents\MD\konzum&#225;cia%20kult&#250;ry%202\spotreba%20kult&#250;ry%202\grafy%20-%20k&#243;pia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d&#225;ta\Spotreba%20kult&#250;ry_frekvenci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obrovodsky\Documents\MD\konzum&#225;cia%20kult&#250;ry%202\spotreba%20kult&#250;ry%202\grafy%20-%20k&#243;pia.xls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obrovodsky\Documents\MD\konzum&#225;cia%20kult&#250;ry%202\spotreba%20kult&#250;ry%202\grafy%20-%20k&#243;pi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633297062023938"/>
          <c:y val="8.7885985748218529E-2"/>
          <c:w val="0.37976060935799782"/>
          <c:h val="0.82897862232779096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FF99CC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CF4F-4E43-8630-EA639904B6A9}"/>
              </c:ext>
            </c:extLst>
          </c:dPt>
          <c:dPt>
            <c:idx val="1"/>
            <c:bubble3D val="0"/>
            <c:spPr>
              <a:solidFill>
                <a:srgbClr val="FF99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F4F-4E43-8630-EA639904B6A9}"/>
              </c:ext>
            </c:extLst>
          </c:dPt>
          <c:dPt>
            <c:idx val="2"/>
            <c:bubble3D val="0"/>
            <c:spPr>
              <a:solidFill>
                <a:srgbClr val="99CC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CF4F-4E43-8630-EA639904B6A9}"/>
              </c:ext>
            </c:extLst>
          </c:dPt>
          <c:dPt>
            <c:idx val="3"/>
            <c:bubble3D val="0"/>
            <c:spPr>
              <a:solidFill>
                <a:srgbClr val="CC99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CF4F-4E43-8630-EA639904B6A9}"/>
              </c:ext>
            </c:extLst>
          </c:dPt>
          <c:dPt>
            <c:idx val="4"/>
            <c:bubble3D val="0"/>
            <c:spPr>
              <a:solidFill>
                <a:srgbClr val="660066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CF4F-4E43-8630-EA639904B6A9}"/>
              </c:ext>
            </c:extLst>
          </c:dPt>
          <c:dPt>
            <c:idx val="5"/>
            <c:bubble3D val="0"/>
            <c:spPr>
              <a:solidFill>
                <a:srgbClr val="FFCC99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CF4F-4E43-8630-EA639904B6A9}"/>
              </c:ext>
            </c:extLst>
          </c:dPt>
          <c:dLbls>
            <c:dLbl>
              <c:idx val="4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21" b="1" i="0" u="none" strike="noStrike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CF4F-4E43-8630-EA639904B6A9}"/>
                </c:ext>
              </c:extLst>
            </c:dLbl>
            <c:numFmt formatCode="0%" sourceLinked="0"/>
            <c:spPr>
              <a:noFill/>
              <a:ln w="1159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2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socdem!$B$5:$B$10</c:f>
              <c:strCache>
                <c:ptCount val="6"/>
                <c:pt idx="0">
                  <c:v>18 - 25 rokov</c:v>
                </c:pt>
                <c:pt idx="1">
                  <c:v>26 - 35 rokov</c:v>
                </c:pt>
                <c:pt idx="2">
                  <c:v>36 - 45 rokov</c:v>
                </c:pt>
                <c:pt idx="3">
                  <c:v>46 - 55 rokov</c:v>
                </c:pt>
                <c:pt idx="4">
                  <c:v>56 - 65 rokov</c:v>
                </c:pt>
                <c:pt idx="5">
                  <c:v>66 a viac rokov</c:v>
                </c:pt>
              </c:strCache>
            </c:strRef>
          </c:cat>
          <c:val>
            <c:numRef>
              <c:f>socdem!$C$5:$C$10</c:f>
              <c:numCache>
                <c:formatCode>General</c:formatCode>
                <c:ptCount val="6"/>
                <c:pt idx="0">
                  <c:v>0.1275</c:v>
                </c:pt>
                <c:pt idx="1">
                  <c:v>0.17583333333333301</c:v>
                </c:pt>
                <c:pt idx="2">
                  <c:v>0.20166666666666699</c:v>
                </c:pt>
                <c:pt idx="3">
                  <c:v>0.17166666666666699</c:v>
                </c:pt>
                <c:pt idx="4">
                  <c:v>0.170833333333333</c:v>
                </c:pt>
                <c:pt idx="5">
                  <c:v>0.1525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4F-4E43-8630-EA639904B6A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11590">
          <a:noFill/>
        </a:ln>
      </c:spPr>
    </c:plotArea>
    <c:legend>
      <c:legendPos val="r"/>
      <c:layout>
        <c:manualLayout>
          <c:xMode val="edge"/>
          <c:yMode val="edge"/>
          <c:x val="0.73449401523394997"/>
          <c:y val="0.2161520190023753"/>
          <c:w val="0.19477693144722524"/>
          <c:h val="0.5439429928741093"/>
        </c:manualLayout>
      </c:layout>
      <c:overlay val="0"/>
      <c:spPr>
        <a:solidFill>
          <a:srgbClr val="FFFFFF"/>
        </a:solidFill>
        <a:ln w="1159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43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725755651511304"/>
          <c:y val="0.10042309425218306"/>
          <c:w val="0.47148031496062998"/>
          <c:h val="0.79650625415692256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FF00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67B-4BBA-BEAA-9DDD0401D362}"/>
              </c:ext>
            </c:extLst>
          </c:dPt>
          <c:dPt>
            <c:idx val="1"/>
            <c:bubble3D val="0"/>
            <c:spPr>
              <a:solidFill>
                <a:srgbClr val="0000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67B-4BBA-BEAA-9DDD0401D362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567B-4BBA-BEAA-9DDD0401D362}"/>
              </c:ext>
            </c:extLst>
          </c:dPt>
          <c:dPt>
            <c:idx val="3"/>
            <c:bubble3D val="0"/>
            <c:spPr>
              <a:solidFill>
                <a:srgbClr val="339966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67B-4BBA-BEAA-9DDD0401D362}"/>
              </c:ext>
            </c:extLst>
          </c:dPt>
          <c:dPt>
            <c:idx val="4"/>
            <c:bubble3D val="0"/>
            <c:spPr>
              <a:solidFill>
                <a:srgbClr val="993366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567B-4BBA-BEAA-9DDD0401D362}"/>
              </c:ext>
            </c:extLst>
          </c:dPt>
          <c:dLbls>
            <c:dLbl>
              <c:idx val="1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78" b="1" i="0" u="none" strike="noStrike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567B-4BBA-BEAA-9DDD0401D362}"/>
                </c:ext>
              </c:extLst>
            </c:dLbl>
            <c:dLbl>
              <c:idx val="3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78" b="1" i="0" u="none" strike="noStrike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567B-4BBA-BEAA-9DDD0401D362}"/>
                </c:ext>
              </c:extLst>
            </c:dLbl>
            <c:dLbl>
              <c:idx val="4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78" b="1" i="0" u="none" strike="noStrike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567B-4BBA-BEAA-9DDD0401D362}"/>
                </c:ext>
              </c:extLst>
            </c:dLbl>
            <c:numFmt formatCode="0%" sourceLinked="0"/>
            <c:spPr>
              <a:noFill/>
              <a:ln w="1159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78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socdem!$B$35:$B$39</c:f>
              <c:strCache>
                <c:ptCount val="5"/>
                <c:pt idx="0">
                  <c:v>do 1 999 obyvateľov</c:v>
                </c:pt>
                <c:pt idx="1">
                  <c:v>od 2 000 do 4 999 obyvateľov</c:v>
                </c:pt>
                <c:pt idx="2">
                  <c:v>od 5 000 do 19 999 obyvateľov</c:v>
                </c:pt>
                <c:pt idx="3">
                  <c:v>od 20 000 do 99 999 obyvateľov</c:v>
                </c:pt>
                <c:pt idx="4">
                  <c:v>100 000 obyvateľov a viac</c:v>
                </c:pt>
              </c:strCache>
            </c:strRef>
          </c:cat>
          <c:val>
            <c:numRef>
              <c:f>socdem!$C$35:$C$39</c:f>
              <c:numCache>
                <c:formatCode>General</c:formatCode>
                <c:ptCount val="5"/>
                <c:pt idx="0">
                  <c:v>0.29166666666666702</c:v>
                </c:pt>
                <c:pt idx="1">
                  <c:v>0.17583333333333301</c:v>
                </c:pt>
                <c:pt idx="2">
                  <c:v>0.165833333333333</c:v>
                </c:pt>
                <c:pt idx="3">
                  <c:v>0.24583333333333299</c:v>
                </c:pt>
                <c:pt idx="4">
                  <c:v>0.120833333333333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7B-4BBA-BEAA-9DDD0401D36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11590">
          <a:noFill/>
        </a:ln>
      </c:spPr>
    </c:plotArea>
    <c:legend>
      <c:legendPos val="r"/>
      <c:layout>
        <c:manualLayout>
          <c:xMode val="edge"/>
          <c:yMode val="edge"/>
          <c:x val="0.73231773667029376"/>
          <c:y val="0.10926365795724466"/>
          <c:w val="0.21871599564744287"/>
          <c:h val="0.74584323040380052"/>
        </c:manualLayout>
      </c:layout>
      <c:overlay val="0"/>
      <c:spPr>
        <a:solidFill>
          <a:srgbClr val="FFFFFF"/>
        </a:solidFill>
        <a:ln w="11590">
          <a:noFill/>
        </a:ln>
      </c:spPr>
      <c:txPr>
        <a:bodyPr/>
        <a:lstStyle/>
        <a:p>
          <a:pPr>
            <a:defRPr sz="671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43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047878128400435"/>
          <c:y val="7.3634204275534437E-2"/>
          <c:w val="0.39064200217627859"/>
          <c:h val="0.85273159144893107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FFFFFF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F3E8-4F6F-9EB3-7B98DB1FD293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3E8-4F6F-9EB3-7B98DB1FD293}"/>
              </c:ext>
            </c:extLst>
          </c:dPt>
          <c:dPt>
            <c:idx val="2"/>
            <c:bubble3D val="0"/>
            <c:spPr>
              <a:solidFill>
                <a:srgbClr val="FF99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F3E8-4F6F-9EB3-7B98DB1FD293}"/>
              </c:ext>
            </c:extLst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F3E8-4F6F-9EB3-7B98DB1FD293}"/>
              </c:ext>
            </c:extLst>
          </c:dPt>
          <c:dPt>
            <c:idx val="4"/>
            <c:bubble3D val="0"/>
            <c:spPr>
              <a:solidFill>
                <a:srgbClr val="660066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F3E8-4F6F-9EB3-7B98DB1FD293}"/>
              </c:ext>
            </c:extLst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F3E8-4F6F-9EB3-7B98DB1FD293}"/>
              </c:ext>
            </c:extLst>
          </c:dPt>
          <c:dPt>
            <c:idx val="6"/>
            <c:bubble3D val="0"/>
            <c:spPr>
              <a:solidFill>
                <a:srgbClr val="0066CC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F3E8-4F6F-9EB3-7B98DB1FD293}"/>
              </c:ext>
            </c:extLst>
          </c:dPt>
          <c:dPt>
            <c:idx val="7"/>
            <c:bubble3D val="0"/>
            <c:spPr>
              <a:solidFill>
                <a:srgbClr val="CCCC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F3E8-4F6F-9EB3-7B98DB1FD293}"/>
              </c:ext>
            </c:extLst>
          </c:dPt>
          <c:dLbls>
            <c:dLbl>
              <c:idx val="1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21" b="1" i="0" u="none" strike="noStrike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F3E8-4F6F-9EB3-7B98DB1FD293}"/>
                </c:ext>
              </c:extLst>
            </c:dLbl>
            <c:dLbl>
              <c:idx val="4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21" b="1" i="0" u="none" strike="noStrike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F3E8-4F6F-9EB3-7B98DB1FD293}"/>
                </c:ext>
              </c:extLst>
            </c:dLbl>
            <c:dLbl>
              <c:idx val="6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21" b="1" i="0" u="none" strike="noStrike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F3E8-4F6F-9EB3-7B98DB1FD293}"/>
                </c:ext>
              </c:extLst>
            </c:dLbl>
            <c:numFmt formatCode="0%" sourceLinked="0"/>
            <c:spPr>
              <a:noFill/>
              <a:ln w="1159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2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socdem!$B$26:$B$33</c:f>
              <c:strCache>
                <c:ptCount val="8"/>
                <c:pt idx="0">
                  <c:v>BA</c:v>
                </c:pt>
                <c:pt idx="1">
                  <c:v>TT</c:v>
                </c:pt>
                <c:pt idx="2">
                  <c:v>TN</c:v>
                </c:pt>
                <c:pt idx="3">
                  <c:v>NR</c:v>
                </c:pt>
                <c:pt idx="4">
                  <c:v>BB</c:v>
                </c:pt>
                <c:pt idx="5">
                  <c:v>ZA</c:v>
                </c:pt>
                <c:pt idx="6">
                  <c:v>PO</c:v>
                </c:pt>
                <c:pt idx="7">
                  <c:v>KE</c:v>
                </c:pt>
              </c:strCache>
            </c:strRef>
          </c:cat>
          <c:val>
            <c:numRef>
              <c:f>socdem!$C$26:$C$33</c:f>
              <c:numCache>
                <c:formatCode>General</c:formatCode>
                <c:ptCount val="8"/>
                <c:pt idx="0">
                  <c:v>0.118333333333333</c:v>
                </c:pt>
                <c:pt idx="1">
                  <c:v>0.105833333333333</c:v>
                </c:pt>
                <c:pt idx="2">
                  <c:v>0.11083333333333301</c:v>
                </c:pt>
                <c:pt idx="3">
                  <c:v>0.12666666666666701</c:v>
                </c:pt>
                <c:pt idx="4">
                  <c:v>0.1225</c:v>
                </c:pt>
                <c:pt idx="5">
                  <c:v>0.12583333333333299</c:v>
                </c:pt>
                <c:pt idx="6">
                  <c:v>0.14583333333333301</c:v>
                </c:pt>
                <c:pt idx="7">
                  <c:v>0.144166666666667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3E8-4F6F-9EB3-7B98DB1FD29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11590">
          <a:noFill/>
        </a:ln>
      </c:spPr>
    </c:plotArea>
    <c:legend>
      <c:legendPos val="r"/>
      <c:layout>
        <c:manualLayout>
          <c:xMode val="edge"/>
          <c:yMode val="edge"/>
          <c:x val="0.7859566136909818"/>
          <c:y val="0.1881288188212745"/>
          <c:w val="7.5081610446137106E-2"/>
          <c:h val="0.62878223806060185"/>
        </c:manualLayout>
      </c:layout>
      <c:overlay val="0"/>
      <c:spPr>
        <a:solidFill>
          <a:srgbClr val="FFFFFF"/>
        </a:solidFill>
        <a:ln w="1159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43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344287802348057"/>
          <c:y val="0.12097566801015076"/>
          <c:w val="0.43855933801687969"/>
          <c:h val="0.74052087376225317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0000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CA1-43EA-B040-62C48046FB23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CA1-43EA-B040-62C48046FB23}"/>
              </c:ext>
            </c:extLst>
          </c:dPt>
          <c:dLbls>
            <c:dLbl>
              <c:idx val="1"/>
              <c:numFmt formatCode="0%" sourceLinked="0"/>
              <c:spPr>
                <a:noFill/>
                <a:ln w="12444">
                  <a:noFill/>
                </a:ln>
              </c:spPr>
              <c:txPr>
                <a:bodyPr/>
                <a:lstStyle/>
                <a:p>
                  <a:pPr>
                    <a:defRPr sz="882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5CA1-43EA-B040-62C48046FB23}"/>
                </c:ext>
              </c:extLst>
            </c:dLbl>
            <c:numFmt formatCode="0%" sourceLinked="0"/>
            <c:spPr>
              <a:noFill/>
              <a:ln w="1244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82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socdem!$B$2:$B$3</c:f>
              <c:strCache>
                <c:ptCount val="2"/>
                <c:pt idx="0">
                  <c:v>muž</c:v>
                </c:pt>
                <c:pt idx="1">
                  <c:v>žena</c:v>
                </c:pt>
              </c:strCache>
            </c:strRef>
          </c:cat>
          <c:val>
            <c:numRef>
              <c:f>socdem!$C$2:$C$3</c:f>
              <c:numCache>
                <c:formatCode>General</c:formatCode>
                <c:ptCount val="2"/>
                <c:pt idx="0">
                  <c:v>0.480833333333333</c:v>
                </c:pt>
                <c:pt idx="1">
                  <c:v>0.519166666666667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A1-43EA-B040-62C48046FB2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12444">
          <a:noFill/>
        </a:ln>
      </c:spPr>
    </c:plotArea>
    <c:legend>
      <c:legendPos val="r"/>
      <c:layout>
        <c:manualLayout>
          <c:xMode val="edge"/>
          <c:yMode val="edge"/>
          <c:x val="0.79325353645266594"/>
          <c:y val="0.38717339667458434"/>
          <c:w val="0.10990206746463548"/>
          <c:h val="0.23752969121140141"/>
        </c:manualLayout>
      </c:layout>
      <c:overlay val="0"/>
      <c:spPr>
        <a:solidFill>
          <a:srgbClr val="FFFFFF"/>
        </a:solidFill>
        <a:ln w="12444">
          <a:noFill/>
        </a:ln>
      </c:spPr>
      <c:txPr>
        <a:bodyPr/>
        <a:lstStyle/>
        <a:p>
          <a:pPr>
            <a:defRPr sz="811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46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715995647442873"/>
          <c:y val="8.5510688836104506E-2"/>
          <c:w val="0.38193688792165398"/>
          <c:h val="0.833729216152019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FFFFFF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B548-4974-B2EA-F57812FB2BC8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548-4974-B2EA-F57812FB2BC8}"/>
              </c:ext>
            </c:extLst>
          </c:dPt>
          <c:dPt>
            <c:idx val="2"/>
            <c:bubble3D val="0"/>
            <c:spPr>
              <a:solidFill>
                <a:srgbClr val="FF99CC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B548-4974-B2EA-F57812FB2BC8}"/>
              </c:ext>
            </c:extLst>
          </c:dPt>
          <c:dLbls>
            <c:dLbl>
              <c:idx val="1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21" b="1" i="0" u="none" strike="noStrike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548-4974-B2EA-F57812FB2BC8}"/>
                </c:ext>
              </c:extLst>
            </c:dLbl>
            <c:numFmt formatCode="0%" sourceLinked="0"/>
            <c:spPr>
              <a:noFill/>
              <a:ln w="1159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2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socdem!$B$17:$B$19</c:f>
              <c:strCache>
                <c:ptCount val="3"/>
                <c:pt idx="0">
                  <c:v>príjem z práce</c:v>
                </c:pt>
                <c:pt idx="1">
                  <c:v>príjem zo sociálneho zabezpečenia</c:v>
                </c:pt>
                <c:pt idx="2">
                  <c:v>iné</c:v>
                </c:pt>
              </c:strCache>
            </c:strRef>
          </c:cat>
          <c:val>
            <c:numRef>
              <c:f>socdem!$C$17:$C$19</c:f>
              <c:numCache>
                <c:formatCode>General</c:formatCode>
                <c:ptCount val="3"/>
                <c:pt idx="0">
                  <c:v>0.57250000000000001</c:v>
                </c:pt>
                <c:pt idx="1">
                  <c:v>0.35666666666666702</c:v>
                </c:pt>
                <c:pt idx="2">
                  <c:v>7.0833333333333304E-2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48-4974-B2EA-F57812FB2BC8}"/>
            </c:ext>
          </c:extLst>
        </c:ser>
        <c:dLbls>
          <c:showLegendKey val="0"/>
          <c:showVal val="1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11590">
          <a:noFill/>
        </a:ln>
      </c:spPr>
    </c:plotArea>
    <c:legend>
      <c:legendPos val="r"/>
      <c:layout>
        <c:manualLayout>
          <c:xMode val="edge"/>
          <c:yMode val="edge"/>
          <c:x val="0.67839845936859622"/>
          <c:y val="0.30954111162965842"/>
          <c:w val="0.24156692056583243"/>
          <c:h val="0.39429928741092635"/>
        </c:manualLayout>
      </c:layout>
      <c:overlay val="0"/>
      <c:spPr>
        <a:solidFill>
          <a:srgbClr val="FFFFFF"/>
        </a:solidFill>
        <a:ln w="1159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43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77693144722524"/>
          <c:y val="4.2755344418052253E-2"/>
          <c:w val="0.39064200217627859"/>
          <c:h val="0.85273159144893107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0000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424C-4E7E-811C-67749E0441DE}"/>
              </c:ext>
            </c:extLst>
          </c:dPt>
          <c:dPt>
            <c:idx val="1"/>
            <c:bubble3D val="0"/>
            <c:spPr>
              <a:solidFill>
                <a:srgbClr val="00CC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424C-4E7E-811C-67749E0441DE}"/>
              </c:ext>
            </c:extLst>
          </c:dPt>
          <c:dPt>
            <c:idx val="2"/>
            <c:bubble3D val="0"/>
            <c:spPr>
              <a:solidFill>
                <a:srgbClr val="99CC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424C-4E7E-811C-67749E0441DE}"/>
              </c:ext>
            </c:extLst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424C-4E7E-811C-67749E0441DE}"/>
              </c:ext>
            </c:extLst>
          </c:dPt>
          <c:dLbls>
            <c:dLbl>
              <c:idx val="1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2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24C-4E7E-811C-67749E0441DE}"/>
                </c:ext>
              </c:extLst>
            </c:dLbl>
            <c:dLbl>
              <c:idx val="2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2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424C-4E7E-811C-67749E0441DE}"/>
                </c:ext>
              </c:extLst>
            </c:dLbl>
            <c:dLbl>
              <c:idx val="3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2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424C-4E7E-811C-67749E0441DE}"/>
                </c:ext>
              </c:extLst>
            </c:dLbl>
            <c:numFmt formatCode="0%" sourceLinked="0"/>
            <c:spPr>
              <a:noFill/>
              <a:ln w="1159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21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socdem!$B$21:$B$24</c:f>
              <c:strCache>
                <c:ptCount val="4"/>
                <c:pt idx="0">
                  <c:v>do 700 eur</c:v>
                </c:pt>
                <c:pt idx="1">
                  <c:v>od 701 do 1000 eur</c:v>
                </c:pt>
                <c:pt idx="2">
                  <c:v>od 1001 do 1500 eur</c:v>
                </c:pt>
                <c:pt idx="3">
                  <c:v>viac ako 1500 eur</c:v>
                </c:pt>
              </c:strCache>
            </c:strRef>
          </c:cat>
          <c:val>
            <c:numRef>
              <c:f>socdem!$C$21:$C$24</c:f>
              <c:numCache>
                <c:formatCode>General</c:formatCode>
                <c:ptCount val="4"/>
                <c:pt idx="0">
                  <c:v>0.28999999999999998</c:v>
                </c:pt>
                <c:pt idx="1">
                  <c:v>0.21666666666666701</c:v>
                </c:pt>
                <c:pt idx="2">
                  <c:v>0.25750000000000001</c:v>
                </c:pt>
                <c:pt idx="3">
                  <c:v>0.23583333333333301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4C-4E7E-811C-67749E0441D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11590">
          <a:noFill/>
        </a:ln>
      </c:spPr>
    </c:plotArea>
    <c:legend>
      <c:legendPos val="r"/>
      <c:layout>
        <c:manualLayout>
          <c:xMode val="edge"/>
          <c:yMode val="edge"/>
          <c:x val="0.6524136319957069"/>
          <c:y val="0.23813801360558362"/>
          <c:w val="0.19156938923866987"/>
          <c:h val="0.49620731030376619"/>
        </c:manualLayout>
      </c:layout>
      <c:overlay val="0"/>
      <c:txPr>
        <a:bodyPr/>
        <a:lstStyle/>
        <a:p>
          <a:pPr>
            <a:defRPr sz="800" baseline="0"/>
          </a:pPr>
          <a:endParaRPr lang="sk-SK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43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75421402471183"/>
          <c:y val="8.1752233472821109E-2"/>
          <c:w val="0.40043525571273125"/>
          <c:h val="0.87410926365795727"/>
        </c:manualLayout>
      </c:layout>
      <c:pieChart>
        <c:varyColors val="1"/>
        <c:ser>
          <c:idx val="0"/>
          <c:order val="0"/>
          <c:spPr>
            <a:solidFill>
              <a:srgbClr val="008000"/>
            </a:solidFill>
            <a:ln w="12700">
              <a:solidFill>
                <a:srgbClr val="FFFFFF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BA95-4752-A432-06F99963E2CB}"/>
              </c:ext>
            </c:extLst>
          </c:dPt>
          <c:dPt>
            <c:idx val="1"/>
            <c:bubble3D val="0"/>
            <c:spPr>
              <a:solidFill>
                <a:srgbClr val="FFCC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A95-4752-A432-06F99963E2CB}"/>
              </c:ext>
            </c:extLst>
          </c:dPt>
          <c:dLbls>
            <c:dLbl>
              <c:idx val="0"/>
              <c:numFmt formatCode="0%" sourceLinked="0"/>
              <c:spPr>
                <a:noFill/>
                <a:ln w="11590">
                  <a:noFill/>
                </a:ln>
              </c:spPr>
              <c:txPr>
                <a:bodyPr/>
                <a:lstStyle/>
                <a:p>
                  <a:pPr>
                    <a:defRPr sz="821" b="1" i="0" u="none" strike="noStrike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BA95-4752-A432-06F99963E2CB}"/>
                </c:ext>
              </c:extLst>
            </c:dLbl>
            <c:numFmt formatCode="0%" sourceLinked="0"/>
            <c:spPr>
              <a:noFill/>
              <a:ln w="1159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2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socdem!$B$41:$B$42</c:f>
              <c:strCache>
                <c:ptCount val="2"/>
                <c:pt idx="0">
                  <c:v>slovenská</c:v>
                </c:pt>
                <c:pt idx="1">
                  <c:v>iná</c:v>
                </c:pt>
              </c:strCache>
            </c:strRef>
          </c:cat>
          <c:val>
            <c:numRef>
              <c:f>socdem!$C$41:$C$42</c:f>
              <c:numCache>
                <c:formatCode>General</c:formatCode>
                <c:ptCount val="2"/>
                <c:pt idx="0">
                  <c:v>0.91749999999999998</c:v>
                </c:pt>
                <c:pt idx="1">
                  <c:v>8.2500000000000004E-2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95-4752-A432-06F99963E2C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11590">
          <a:noFill/>
        </a:ln>
      </c:spPr>
    </c:plotArea>
    <c:legend>
      <c:legendPos val="r"/>
      <c:layout>
        <c:manualLayout>
          <c:xMode val="edge"/>
          <c:yMode val="edge"/>
          <c:x val="0.72058668939267589"/>
          <c:y val="0.42894161316168405"/>
          <c:w val="0.1381936887921654"/>
          <c:h val="0.1828978622327791"/>
        </c:manualLayout>
      </c:layout>
      <c:overlay val="0"/>
      <c:spPr>
        <a:solidFill>
          <a:srgbClr val="FFFFFF"/>
        </a:solidFill>
        <a:ln w="1159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43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166701599085521"/>
          <c:y val="7.3087650728153822E-3"/>
          <c:w val="0.45316996339947285"/>
          <c:h val="0.86057726797739276"/>
        </c:manualLayout>
      </c:layout>
      <c:pieChart>
        <c:varyColors val="1"/>
        <c:ser>
          <c:idx val="0"/>
          <c:order val="0"/>
          <c:spPr>
            <a:solidFill>
              <a:srgbClr val="99CC00"/>
            </a:solidFill>
            <a:ln w="12700">
              <a:solidFill>
                <a:srgbClr val="FFFFFF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BBB-4593-9F17-C49D8C05031C}"/>
              </c:ext>
            </c:extLst>
          </c:dPt>
          <c:dPt>
            <c:idx val="1"/>
            <c:bubble3D val="0"/>
            <c:spPr>
              <a:solidFill>
                <a:srgbClr val="FFCC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4BBB-4593-9F17-C49D8C05031C}"/>
              </c:ext>
            </c:extLst>
          </c:dPt>
          <c:dPt>
            <c:idx val="2"/>
            <c:bubble3D val="0"/>
            <c:spPr>
              <a:solidFill>
                <a:srgbClr val="00CCFF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4BBB-4593-9F17-C49D8C05031C}"/>
              </c:ext>
            </c:extLst>
          </c:dPt>
          <c:dPt>
            <c:idx val="3"/>
            <c:bubble3D val="0"/>
            <c:spPr>
              <a:solidFill>
                <a:srgbClr val="FF99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4BBB-4593-9F17-C49D8C05031C}"/>
              </c:ext>
            </c:extLst>
          </c:dPt>
          <c:dLbls>
            <c:numFmt formatCode="0%" sourceLinked="0"/>
            <c:spPr>
              <a:noFill/>
              <a:ln w="997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socdem!$B$12:$B$15</c:f>
              <c:strCache>
                <c:ptCount val="4"/>
                <c:pt idx="0">
                  <c:v>ZŠ</c:v>
                </c:pt>
                <c:pt idx="1">
                  <c:v>SŠ bez maturity</c:v>
                </c:pt>
                <c:pt idx="2">
                  <c:v>SŠ s maturitou</c:v>
                </c:pt>
                <c:pt idx="3">
                  <c:v>VŠ</c:v>
                </c:pt>
              </c:strCache>
            </c:strRef>
          </c:cat>
          <c:val>
            <c:numRef>
              <c:f>socdem!$C$12:$C$15</c:f>
              <c:numCache>
                <c:formatCode>General</c:formatCode>
                <c:ptCount val="4"/>
                <c:pt idx="0">
                  <c:v>7.3333333333333306E-2</c:v>
                </c:pt>
                <c:pt idx="1">
                  <c:v>0.38833333333333298</c:v>
                </c:pt>
                <c:pt idx="2">
                  <c:v>0.36333333333333301</c:v>
                </c:pt>
                <c:pt idx="3">
                  <c:v>0.17499999999999999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BB-4593-9F17-C49D8C05031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9975">
          <a:noFill/>
        </a:ln>
      </c:spPr>
    </c:plotArea>
    <c:legend>
      <c:legendPos val="r"/>
      <c:layout>
        <c:manualLayout>
          <c:xMode val="edge"/>
          <c:yMode val="edge"/>
          <c:x val="0.75734494015233955"/>
          <c:y val="0.20507240050926259"/>
          <c:w val="0.18824809575625681"/>
          <c:h val="0.45752903928979827"/>
        </c:manualLayout>
      </c:layout>
      <c:overlay val="0"/>
      <c:spPr>
        <a:solidFill>
          <a:srgbClr val="FFFFFF"/>
        </a:solidFill>
        <a:ln w="9975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39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12078346028291E-2"/>
          <c:y val="2.8503562945368172E-2"/>
          <c:w val="0.93688792165397172"/>
          <c:h val="0.8123515439429929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00FF"/>
            </a:solidFill>
            <a:ln w="23622">
              <a:noFill/>
            </a:ln>
          </c:spPr>
          <c:invertIfNegative val="0"/>
          <c:dLbls>
            <c:dLbl>
              <c:idx val="3"/>
              <c:numFmt formatCode="0.0%" sourceLinked="0"/>
              <c:spPr>
                <a:solidFill>
                  <a:srgbClr val="FFFFFF"/>
                </a:solidFill>
                <a:ln w="23622">
                  <a:noFill/>
                </a:ln>
              </c:spPr>
              <c:txPr>
                <a:bodyPr/>
                <a:lstStyle/>
                <a:p>
                  <a:pPr>
                    <a:defRPr sz="93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F2F-4648-8898-A9E6CD337DB0}"/>
                </c:ext>
              </c:extLst>
            </c:dLbl>
            <c:numFmt formatCode="0.0%" sourceLinked="0"/>
            <c:spPr>
              <a:solidFill>
                <a:srgbClr val="FFFFFF"/>
              </a:solidFill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'Q1'!$A$42:$A$49</c:f>
              <c:strCache>
                <c:ptCount val="8"/>
                <c:pt idx="0">
                  <c:v>hudba</c:v>
                </c:pt>
                <c:pt idx="1">
                  <c:v>film</c:v>
                </c:pt>
                <c:pt idx="2">
                  <c:v>historické pamiatky</c:v>
                </c:pt>
                <c:pt idx="3">
                  <c:v>literatúra</c:v>
                </c:pt>
                <c:pt idx="4">
                  <c:v>fotografia</c:v>
                </c:pt>
                <c:pt idx="5">
                  <c:v>divadlo</c:v>
                </c:pt>
                <c:pt idx="6">
                  <c:v>tanec</c:v>
                </c:pt>
                <c:pt idx="7">
                  <c:v>výtvarné umenie, dizajn</c:v>
                </c:pt>
              </c:strCache>
            </c:strRef>
          </c:cat>
          <c:val>
            <c:numRef>
              <c:f>'Q1'!$B$42:$B$49</c:f>
              <c:numCache>
                <c:formatCode>General</c:formatCode>
                <c:ptCount val="8"/>
                <c:pt idx="0">
                  <c:v>0.751</c:v>
                </c:pt>
                <c:pt idx="1">
                  <c:v>0.74099999999999999</c:v>
                </c:pt>
                <c:pt idx="2">
                  <c:v>0.59299999999999997</c:v>
                </c:pt>
                <c:pt idx="3">
                  <c:v>0.436</c:v>
                </c:pt>
                <c:pt idx="4">
                  <c:v>0.41299999999999998</c:v>
                </c:pt>
                <c:pt idx="5">
                  <c:v>0.38800000000000001</c:v>
                </c:pt>
                <c:pt idx="6">
                  <c:v>0.34100000000000003</c:v>
                </c:pt>
                <c:pt idx="7">
                  <c:v>0.26100000000000001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2F-4648-8898-A9E6CD337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4687912"/>
        <c:axId val="1"/>
      </c:barChart>
      <c:catAx>
        <c:axId val="204687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5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3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2953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295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3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04687912"/>
        <c:crosses val="autoZero"/>
        <c:crossBetween val="between"/>
      </c:valAx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93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503198294243072E-2"/>
          <c:y val="0.12080563305201572"/>
          <c:w val="0.9285714285714286"/>
          <c:h val="0.740493787781800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'Q1'!$B$78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00FF"/>
            </a:solidFill>
            <a:ln w="23622">
              <a:noFill/>
            </a:ln>
          </c:spPr>
          <c:invertIfNegative val="0"/>
          <c:dLbls>
            <c:numFmt formatCode="0.0%" sourceLinked="0"/>
            <c:spPr>
              <a:solidFill>
                <a:srgbClr val="FFFFFF"/>
              </a:solidFill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37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'Q1'!$A$79:$A$86</c:f>
              <c:strCache>
                <c:ptCount val="8"/>
                <c:pt idx="0">
                  <c:v>hudba</c:v>
                </c:pt>
                <c:pt idx="1">
                  <c:v>film</c:v>
                </c:pt>
                <c:pt idx="2">
                  <c:v>historické pamiatky</c:v>
                </c:pt>
                <c:pt idx="3">
                  <c:v>literatúra</c:v>
                </c:pt>
                <c:pt idx="4">
                  <c:v>fotografia</c:v>
                </c:pt>
                <c:pt idx="5">
                  <c:v>divadlo</c:v>
                </c:pt>
                <c:pt idx="6">
                  <c:v>tanec</c:v>
                </c:pt>
                <c:pt idx="7">
                  <c:v>výtvarné umenie, dizajn</c:v>
                </c:pt>
              </c:strCache>
            </c:strRef>
          </c:cat>
          <c:val>
            <c:numRef>
              <c:f>'Q1'!$B$79:$B$86</c:f>
              <c:numCache>
                <c:formatCode>General</c:formatCode>
                <c:ptCount val="8"/>
                <c:pt idx="0">
                  <c:v>0.751</c:v>
                </c:pt>
                <c:pt idx="1">
                  <c:v>0.74099999999999999</c:v>
                </c:pt>
                <c:pt idx="2">
                  <c:v>0.59299999999999997</c:v>
                </c:pt>
                <c:pt idx="3">
                  <c:v>0.436</c:v>
                </c:pt>
                <c:pt idx="4">
                  <c:v>0.41299999999999998</c:v>
                </c:pt>
                <c:pt idx="5">
                  <c:v>0.38800000000000001</c:v>
                </c:pt>
                <c:pt idx="6">
                  <c:v>0.34100000000000003</c:v>
                </c:pt>
                <c:pt idx="7">
                  <c:v>0.26100000000000001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67-496D-B2CC-49DF2EFC2265}"/>
            </c:ext>
          </c:extLst>
        </c:ser>
        <c:ser>
          <c:idx val="1"/>
          <c:order val="1"/>
          <c:tx>
            <c:strRef>
              <c:f>'Q1'!$C$78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0000"/>
            </a:solidFill>
            <a:ln w="23622">
              <a:noFill/>
            </a:ln>
          </c:spPr>
          <c:invertIfNegative val="0"/>
          <c:dLbls>
            <c:numFmt formatCode="0.0%" sourceLinked="0"/>
            <c:spPr>
              <a:solidFill>
                <a:srgbClr val="FFFFFF"/>
              </a:solidFill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37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'Q1'!$A$79:$A$86</c:f>
              <c:strCache>
                <c:ptCount val="8"/>
                <c:pt idx="0">
                  <c:v>hudba</c:v>
                </c:pt>
                <c:pt idx="1">
                  <c:v>film</c:v>
                </c:pt>
                <c:pt idx="2">
                  <c:v>historické pamiatky</c:v>
                </c:pt>
                <c:pt idx="3">
                  <c:v>literatúra</c:v>
                </c:pt>
                <c:pt idx="4">
                  <c:v>fotografia</c:v>
                </c:pt>
                <c:pt idx="5">
                  <c:v>divadlo</c:v>
                </c:pt>
                <c:pt idx="6">
                  <c:v>tanec</c:v>
                </c:pt>
                <c:pt idx="7">
                  <c:v>výtvarné umenie, dizajn</c:v>
                </c:pt>
              </c:strCache>
            </c:strRef>
          </c:cat>
          <c:val>
            <c:numRef>
              <c:f>'Q1'!$C$79:$C$86</c:f>
              <c:numCache>
                <c:formatCode>General</c:formatCode>
                <c:ptCount val="8"/>
                <c:pt idx="0">
                  <c:v>0.85299999999999998</c:v>
                </c:pt>
                <c:pt idx="1">
                  <c:v>0.79700000000000004</c:v>
                </c:pt>
                <c:pt idx="2">
                  <c:v>0.51400000000000001</c:v>
                </c:pt>
                <c:pt idx="3">
                  <c:v>0.54700000000000004</c:v>
                </c:pt>
                <c:pt idx="5">
                  <c:v>0.41</c:v>
                </c:pt>
                <c:pt idx="6">
                  <c:v>0.39800000000000002</c:v>
                </c:pt>
                <c:pt idx="7">
                  <c:v>0.23699999999999999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67-496D-B2CC-49DF2EFC2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5948616"/>
        <c:axId val="1"/>
      </c:barChart>
      <c:catAx>
        <c:axId val="195948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5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3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2953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295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3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95948616"/>
        <c:crosses val="autoZero"/>
        <c:crossBetween val="between"/>
      </c:valAx>
      <c:spPr>
        <a:solidFill>
          <a:srgbClr val="FFFFFF"/>
        </a:solidFill>
        <a:ln w="11811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432017543859649"/>
          <c:y val="2.1377672209026127E-2"/>
          <c:w val="0.32346491228070173"/>
          <c:h val="5.7007125890736345E-2"/>
        </c:manualLayout>
      </c:layout>
      <c:overlay val="0"/>
      <c:spPr>
        <a:solidFill>
          <a:srgbClr val="FFFFFF"/>
        </a:solidFill>
        <a:ln w="23622">
          <a:noFill/>
        </a:ln>
      </c:spPr>
      <c:txPr>
        <a:bodyPr/>
        <a:lstStyle/>
        <a:p>
          <a:pPr>
            <a:defRPr sz="856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93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49253731343283"/>
          <c:y val="8.9485654112604243E-2"/>
          <c:w val="0.76759061833688702"/>
          <c:h val="0.809845169719068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'Q2'!$B$23</c:f>
              <c:strCache>
                <c:ptCount val="1"/>
                <c:pt idx="0">
                  <c:v>navštívil aspoň raz za posledných 12 mesiacov</c:v>
                </c:pt>
              </c:strCache>
            </c:strRef>
          </c:tx>
          <c:spPr>
            <a:solidFill>
              <a:srgbClr val="0000FF"/>
            </a:solidFill>
            <a:ln w="25400">
              <a:noFill/>
            </a:ln>
          </c:spPr>
          <c:invertIfNegative val="0"/>
          <c:dLbls>
            <c:numFmt formatCode="0.0%" sourceLinked="0"/>
            <c:spPr>
              <a:solidFill>
                <a:srgbClr val="FFFFFF"/>
              </a:solidFill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'Q2'!$A$24:$A$40</c:f>
              <c:strCache>
                <c:ptCount val="17"/>
                <c:pt idx="0">
                  <c:v>iné kultúrne podujatie </c:v>
                </c:pt>
                <c:pt idx="1">
                  <c:v>divadlo - balet</c:v>
                </c:pt>
                <c:pt idx="2">
                  <c:v>koncert vážnej hudby</c:v>
                </c:pt>
                <c:pt idx="3">
                  <c:v>predstavenie tanca</c:v>
                </c:pt>
                <c:pt idx="4">
                  <c:v>divadlo - opera, opereta</c:v>
                </c:pt>
                <c:pt idx="5">
                  <c:v>amatérske divadlo </c:v>
                </c:pt>
                <c:pt idx="6">
                  <c:v>koncert alternatívnej hudby </c:v>
                </c:pt>
                <c:pt idx="7">
                  <c:v>divadlo - muzikál</c:v>
                </c:pt>
                <c:pt idx="8">
                  <c:v>výstava výtvarného umenia </c:v>
                </c:pt>
                <c:pt idx="9">
                  <c:v>výstava fotografie </c:v>
                </c:pt>
                <c:pt idx="10">
                  <c:v>divadlo - činohra</c:v>
                </c:pt>
                <c:pt idx="11">
                  <c:v>diskotéka, tanečná zábava</c:v>
                </c:pt>
                <c:pt idx="12">
                  <c:v>koncert populárnej hudby </c:v>
                </c:pt>
                <c:pt idx="13">
                  <c:v>múzeum </c:v>
                </c:pt>
                <c:pt idx="14">
                  <c:v>podujatie tradičnej ľudovej kultúry </c:v>
                </c:pt>
                <c:pt idx="15">
                  <c:v>kino</c:v>
                </c:pt>
                <c:pt idx="16">
                  <c:v>hrad, zámok, múzeum v prírode </c:v>
                </c:pt>
              </c:strCache>
            </c:strRef>
          </c:cat>
          <c:val>
            <c:numRef>
              <c:f>'Q2'!$B$24:$B$40</c:f>
              <c:numCache>
                <c:formatCode>0,000</c:formatCode>
                <c:ptCount val="17"/>
                <c:pt idx="0">
                  <c:v>0.40333999999999998</c:v>
                </c:pt>
                <c:pt idx="1">
                  <c:v>0.244167</c:v>
                </c:pt>
                <c:pt idx="2">
                  <c:v>0.28333999999999998</c:v>
                </c:pt>
                <c:pt idx="3">
                  <c:v>0.32750000000000001</c:v>
                </c:pt>
                <c:pt idx="4">
                  <c:v>0.33167000000000002</c:v>
                </c:pt>
                <c:pt idx="5">
                  <c:v>0.33500000000000002</c:v>
                </c:pt>
                <c:pt idx="6">
                  <c:v>0.36</c:v>
                </c:pt>
                <c:pt idx="7">
                  <c:v>0.39</c:v>
                </c:pt>
                <c:pt idx="8">
                  <c:v>0.43583</c:v>
                </c:pt>
                <c:pt idx="9">
                  <c:v>0.45416699999999999</c:v>
                </c:pt>
                <c:pt idx="10">
                  <c:v>0.45750000000000002</c:v>
                </c:pt>
                <c:pt idx="11">
                  <c:v>0.50334000000000001</c:v>
                </c:pt>
                <c:pt idx="12">
                  <c:v>0.54834000000000005</c:v>
                </c:pt>
                <c:pt idx="13">
                  <c:v>0.63160000000000005</c:v>
                </c:pt>
                <c:pt idx="14">
                  <c:v>0.64249999999999996</c:v>
                </c:pt>
                <c:pt idx="15">
                  <c:v>0.70582999999999996</c:v>
                </c:pt>
                <c:pt idx="16">
                  <c:v>0.80584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50-4004-92E3-793D80860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4557872"/>
        <c:axId val="1"/>
      </c:barChart>
      <c:catAx>
        <c:axId val="1945578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94557872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42872687704026113"/>
          <c:y val="4.7505938242280287E-3"/>
          <c:w val="0.31447225244831339"/>
          <c:h val="5.2256532066508314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773987206823027"/>
          <c:y val="9.6197078171049555E-2"/>
          <c:w val="0.73134328358208955"/>
          <c:h val="0.80313374566062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'Q2'!$B$70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dLbl>
              <c:idx val="3"/>
              <c:layout>
                <c:manualLayout>
                  <c:x val="8.8225912059500134E-3"/>
                  <c:y val="-5.0301189100750397E-3"/>
                </c:manualLayout>
              </c:layout>
              <c:numFmt formatCode="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8B-4132-AB7A-9829B8547785}"/>
                </c:ext>
              </c:extLst>
            </c:dLbl>
            <c:dLbl>
              <c:idx val="5"/>
              <c:layout>
                <c:manualLayout>
                  <c:x val="7.7730582184689593E-3"/>
                  <c:y val="-2.1539107606395875E-3"/>
                </c:manualLayout>
              </c:layout>
              <c:numFmt formatCode="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8B-4132-AB7A-9829B8547785}"/>
                </c:ext>
              </c:extLst>
            </c:dLbl>
            <c:dLbl>
              <c:idx val="7"/>
              <c:numFmt formatCode="0%" sourceLinked="0"/>
              <c:spPr>
                <a:solidFill>
                  <a:srgbClr val="FFFFFF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38B-4132-AB7A-9829B8547785}"/>
                </c:ext>
              </c:extLst>
            </c:dLbl>
            <c:dLbl>
              <c:idx val="11"/>
              <c:layout>
                <c:manualLayout>
                  <c:x val="5.9275053304904081E-3"/>
                  <c:y val="-4.710758206439021E-3"/>
                </c:manualLayout>
              </c:layout>
              <c:numFmt formatCode="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8B-4132-AB7A-9829B8547785}"/>
                </c:ext>
              </c:extLst>
            </c:dLbl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'Q2'!$A$71:$A$84</c:f>
              <c:strCache>
                <c:ptCount val="14"/>
                <c:pt idx="0">
                  <c:v>divadlo - balet</c:v>
                </c:pt>
                <c:pt idx="1">
                  <c:v>koncert vážnej hudby</c:v>
                </c:pt>
                <c:pt idx="2">
                  <c:v>predstavenie tanca</c:v>
                </c:pt>
                <c:pt idx="3">
                  <c:v>divadlo - opera, opereta</c:v>
                </c:pt>
                <c:pt idx="4">
                  <c:v>amatérske divadlo </c:v>
                </c:pt>
                <c:pt idx="5">
                  <c:v>divadlo - muzikál</c:v>
                </c:pt>
                <c:pt idx="6">
                  <c:v>výstava výtvarného umenia </c:v>
                </c:pt>
                <c:pt idx="7">
                  <c:v>divadlo - činohra</c:v>
                </c:pt>
                <c:pt idx="8">
                  <c:v>diskotéka, tanečná zábava</c:v>
                </c:pt>
                <c:pt idx="9">
                  <c:v>koncert populárnej hudby </c:v>
                </c:pt>
                <c:pt idx="10">
                  <c:v>múzeum </c:v>
                </c:pt>
                <c:pt idx="11">
                  <c:v>podujatie tradičnej ľudovej kultúry </c:v>
                </c:pt>
                <c:pt idx="12">
                  <c:v>kino</c:v>
                </c:pt>
                <c:pt idx="13">
                  <c:v>hrad, zámok, múzeum v prírode </c:v>
                </c:pt>
              </c:strCache>
            </c:strRef>
          </c:cat>
          <c:val>
            <c:numRef>
              <c:f>'Q2'!$B$71:$B$84</c:f>
              <c:numCache>
                <c:formatCode>General</c:formatCode>
                <c:ptCount val="14"/>
                <c:pt idx="0">
                  <c:v>7.5999999999999998E-2</c:v>
                </c:pt>
                <c:pt idx="1">
                  <c:v>0.16600000000000001</c:v>
                </c:pt>
                <c:pt idx="2">
                  <c:v>0.14000000000000001</c:v>
                </c:pt>
                <c:pt idx="3">
                  <c:v>0.182</c:v>
                </c:pt>
                <c:pt idx="4">
                  <c:v>0.33900000000000002</c:v>
                </c:pt>
                <c:pt idx="5">
                  <c:v>0.28299999999999997</c:v>
                </c:pt>
                <c:pt idx="6">
                  <c:v>0.34399999999999997</c:v>
                </c:pt>
                <c:pt idx="7">
                  <c:v>0.48699999999999999</c:v>
                </c:pt>
                <c:pt idx="8">
                  <c:v>0.65400000000000003</c:v>
                </c:pt>
                <c:pt idx="9">
                  <c:v>0.5</c:v>
                </c:pt>
                <c:pt idx="10">
                  <c:v>0.5</c:v>
                </c:pt>
                <c:pt idx="11">
                  <c:v>0.48599999999999999</c:v>
                </c:pt>
                <c:pt idx="12">
                  <c:v>0.65200000000000002</c:v>
                </c:pt>
                <c:pt idx="13">
                  <c:v>0.626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8B-4132-AB7A-9829B8547785}"/>
            </c:ext>
          </c:extLst>
        </c:ser>
        <c:ser>
          <c:idx val="1"/>
          <c:order val="1"/>
          <c:tx>
            <c:strRef>
              <c:f>'Q2'!$C$70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00FF"/>
            </a:solidFill>
            <a:ln w="25400">
              <a:noFill/>
            </a:ln>
          </c:spPr>
          <c:invertIfNegative val="0"/>
          <c:dLbls>
            <c:dLbl>
              <c:idx val="1"/>
              <c:numFmt formatCode="0%" sourceLinked="0"/>
              <c:spPr>
                <a:solidFill>
                  <a:srgbClr val="FFFFFF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F38B-4132-AB7A-9829B8547785}"/>
                </c:ext>
              </c:extLst>
            </c:dLbl>
            <c:dLbl>
              <c:idx val="5"/>
              <c:layout>
                <c:manualLayout>
                  <c:x val="5.0461975835109181E-3"/>
                  <c:y val="-6.0530457843708035E-3"/>
                </c:manualLayout>
              </c:layout>
              <c:numFmt formatCode="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8B-4132-AB7A-9829B8547785}"/>
                </c:ext>
              </c:extLst>
            </c:dLbl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'Q2'!$A$71:$A$84</c:f>
              <c:strCache>
                <c:ptCount val="14"/>
                <c:pt idx="0">
                  <c:v>divadlo - balet</c:v>
                </c:pt>
                <c:pt idx="1">
                  <c:v>koncert vážnej hudby</c:v>
                </c:pt>
                <c:pt idx="2">
                  <c:v>predstavenie tanca</c:v>
                </c:pt>
                <c:pt idx="3">
                  <c:v>divadlo - opera, opereta</c:v>
                </c:pt>
                <c:pt idx="4">
                  <c:v>amatérske divadlo </c:v>
                </c:pt>
                <c:pt idx="5">
                  <c:v>divadlo - muzikál</c:v>
                </c:pt>
                <c:pt idx="6">
                  <c:v>výstava výtvarného umenia </c:v>
                </c:pt>
                <c:pt idx="7">
                  <c:v>divadlo - činohra</c:v>
                </c:pt>
                <c:pt idx="8">
                  <c:v>diskotéka, tanečná zábava</c:v>
                </c:pt>
                <c:pt idx="9">
                  <c:v>koncert populárnej hudby </c:v>
                </c:pt>
                <c:pt idx="10">
                  <c:v>múzeum </c:v>
                </c:pt>
                <c:pt idx="11">
                  <c:v>podujatie tradičnej ľudovej kultúry </c:v>
                </c:pt>
                <c:pt idx="12">
                  <c:v>kino</c:v>
                </c:pt>
                <c:pt idx="13">
                  <c:v>hrad, zámok, múzeum v prírode </c:v>
                </c:pt>
              </c:strCache>
            </c:strRef>
          </c:cat>
          <c:val>
            <c:numRef>
              <c:f>'Q2'!$C$71:$C$84</c:f>
              <c:numCache>
                <c:formatCode>0,000</c:formatCode>
                <c:ptCount val="14"/>
                <c:pt idx="0">
                  <c:v>0.244167</c:v>
                </c:pt>
                <c:pt idx="1">
                  <c:v>0.28333999999999998</c:v>
                </c:pt>
                <c:pt idx="2">
                  <c:v>0.32750000000000001</c:v>
                </c:pt>
                <c:pt idx="3">
                  <c:v>0.33167000000000002</c:v>
                </c:pt>
                <c:pt idx="4">
                  <c:v>0.33500000000000002</c:v>
                </c:pt>
                <c:pt idx="5">
                  <c:v>0.39</c:v>
                </c:pt>
                <c:pt idx="6">
                  <c:v>0.43583</c:v>
                </c:pt>
                <c:pt idx="7">
                  <c:v>0.45750000000000002</c:v>
                </c:pt>
                <c:pt idx="8">
                  <c:v>0.50334000000000001</c:v>
                </c:pt>
                <c:pt idx="9">
                  <c:v>0.54834000000000005</c:v>
                </c:pt>
                <c:pt idx="10">
                  <c:v>0.63160000000000005</c:v>
                </c:pt>
                <c:pt idx="11">
                  <c:v>0.64249999999999996</c:v>
                </c:pt>
                <c:pt idx="12">
                  <c:v>0.70582999999999996</c:v>
                </c:pt>
                <c:pt idx="13">
                  <c:v>0.80584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38B-4132-AB7A-9829B8547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8894208"/>
        <c:axId val="1"/>
      </c:barChart>
      <c:catAx>
        <c:axId val="1988942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98894208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6561479869423286"/>
          <c:y val="7.1258907363420431E-3"/>
          <c:w val="0.33514689880304677"/>
          <c:h val="5.7007125890736345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281449893390193"/>
          <c:y val="8.9485654112604243E-2"/>
          <c:w val="0.74626865671641796"/>
          <c:h val="0.809845169719068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Q2b!$B$23</c:f>
              <c:strCache>
                <c:ptCount val="1"/>
                <c:pt idx="0">
                  <c:v>navštívil aspoň raz za posledných 12 mesiacov v zahraničí</c:v>
                </c:pt>
              </c:strCache>
            </c:strRef>
          </c:tx>
          <c:spPr>
            <a:solidFill>
              <a:srgbClr val="0000FF"/>
            </a:solidFill>
            <a:ln w="25400">
              <a:noFill/>
            </a:ln>
          </c:spPr>
          <c:invertIfNegative val="0"/>
          <c:dLbls>
            <c:numFmt formatCode="0.0%" sourceLinked="0"/>
            <c:spPr>
              <a:solidFill>
                <a:srgbClr val="FFFFFF"/>
              </a:solidFill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Q2b!$A$24:$A$39</c:f>
              <c:strCache>
                <c:ptCount val="16"/>
                <c:pt idx="0">
                  <c:v>divadlo - balet</c:v>
                </c:pt>
                <c:pt idx="1">
                  <c:v>amatérske divadlo</c:v>
                </c:pt>
                <c:pt idx="2">
                  <c:v>divadlo - opera, opereta</c:v>
                </c:pt>
                <c:pt idx="3">
                  <c:v>koncert vážnej hudby</c:v>
                </c:pt>
                <c:pt idx="4">
                  <c:v>divadlo - činohra</c:v>
                </c:pt>
                <c:pt idx="5">
                  <c:v>predstavenie tanca</c:v>
                </c:pt>
                <c:pt idx="6">
                  <c:v>divadlo - muzikál</c:v>
                </c:pt>
                <c:pt idx="7">
                  <c:v>koncert alternatívnej  hudby</c:v>
                </c:pt>
                <c:pt idx="8">
                  <c:v>kino</c:v>
                </c:pt>
                <c:pt idx="9">
                  <c:v>výstava fotografie</c:v>
                </c:pt>
                <c:pt idx="10">
                  <c:v>koncert populárnej hudby</c:v>
                </c:pt>
                <c:pt idx="11">
                  <c:v>výstava výtvarného umenia</c:v>
                </c:pt>
                <c:pt idx="12">
                  <c:v>podujatie tradičnej ľudovej kultúry</c:v>
                </c:pt>
                <c:pt idx="13">
                  <c:v>diskotéka, tanečná zábava</c:v>
                </c:pt>
                <c:pt idx="14">
                  <c:v>múzeum</c:v>
                </c:pt>
                <c:pt idx="15">
                  <c:v>hrad, zámok, múzeum v prírode</c:v>
                </c:pt>
              </c:strCache>
            </c:strRef>
          </c:cat>
          <c:val>
            <c:numRef>
              <c:f>Q2b!$B$24:$B$39</c:f>
              <c:numCache>
                <c:formatCode>0,000</c:formatCode>
                <c:ptCount val="16"/>
                <c:pt idx="0">
                  <c:v>0.113833</c:v>
                </c:pt>
                <c:pt idx="1">
                  <c:v>0.11749999999999999</c:v>
                </c:pt>
                <c:pt idx="2">
                  <c:v>0.125</c:v>
                </c:pt>
                <c:pt idx="3">
                  <c:v>0.129167</c:v>
                </c:pt>
                <c:pt idx="4">
                  <c:v>0.13083</c:v>
                </c:pt>
                <c:pt idx="5">
                  <c:v>0.14000000000000001</c:v>
                </c:pt>
                <c:pt idx="6">
                  <c:v>0.14166999999999999</c:v>
                </c:pt>
                <c:pt idx="7">
                  <c:v>0.1467</c:v>
                </c:pt>
                <c:pt idx="8">
                  <c:v>0.185</c:v>
                </c:pt>
                <c:pt idx="9">
                  <c:v>0.1867</c:v>
                </c:pt>
                <c:pt idx="10">
                  <c:v>0.1925</c:v>
                </c:pt>
                <c:pt idx="11">
                  <c:v>0.19667000000000001</c:v>
                </c:pt>
                <c:pt idx="12">
                  <c:v>0.20499999999999999</c:v>
                </c:pt>
                <c:pt idx="13">
                  <c:v>0.20669999999999999</c:v>
                </c:pt>
                <c:pt idx="14">
                  <c:v>0.31580000000000003</c:v>
                </c:pt>
                <c:pt idx="15">
                  <c:v>0.39579999999999999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6D-4398-A4F9-EB7AD624B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2664752"/>
        <c:axId val="1"/>
      </c:barChart>
      <c:catAx>
        <c:axId val="2126647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64752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9064200217627859"/>
          <c:y val="4.7505938242280287E-3"/>
          <c:w val="0.38628944504896628"/>
          <c:h val="5.2256532066508314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6600326744871178"/>
          <c:y val="0.101419625196587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'Q3'!$B$25</c:f>
              <c:strCache>
                <c:ptCount val="1"/>
                <c:pt idx="0">
                  <c:v>finančná nedostupnosť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'Q3'!$A$26:$A$41</c:f>
              <c:strCache>
                <c:ptCount val="16"/>
                <c:pt idx="0">
                  <c:v>amatérske divadlo</c:v>
                </c:pt>
                <c:pt idx="1">
                  <c:v>predstavenie tanca</c:v>
                </c:pt>
                <c:pt idx="2">
                  <c:v>výstava fotografie</c:v>
                </c:pt>
                <c:pt idx="3">
                  <c:v>diskotéka, tanečná zábava</c:v>
                </c:pt>
                <c:pt idx="4">
                  <c:v>alternatívna populárna hudba</c:v>
                </c:pt>
                <c:pt idx="5">
                  <c:v>výstava výtvarného umenia</c:v>
                </c:pt>
                <c:pt idx="6">
                  <c:v>koncert vážnej hudby</c:v>
                </c:pt>
                <c:pt idx="7">
                  <c:v>tradičná ľudová kultúra</c:v>
                </c:pt>
                <c:pt idx="8">
                  <c:v>divadlo - balet</c:v>
                </c:pt>
                <c:pt idx="9">
                  <c:v>múzeum</c:v>
                </c:pt>
                <c:pt idx="10">
                  <c:v>divadlo - opera, opereta</c:v>
                </c:pt>
                <c:pt idx="11">
                  <c:v>divadlo - činohra</c:v>
                </c:pt>
                <c:pt idx="12">
                  <c:v>divadlo - muzikál</c:v>
                </c:pt>
                <c:pt idx="13">
                  <c:v>hrad, zámok, skanzen</c:v>
                </c:pt>
                <c:pt idx="14">
                  <c:v>kino</c:v>
                </c:pt>
                <c:pt idx="15">
                  <c:v>koncert populárnej hudby</c:v>
                </c:pt>
              </c:strCache>
            </c:strRef>
          </c:cat>
          <c:val>
            <c:numRef>
              <c:f>'Q3'!$B$26:$B$41</c:f>
              <c:numCache>
                <c:formatCode>###0.0%</c:formatCode>
                <c:ptCount val="16"/>
                <c:pt idx="0">
                  <c:v>4.01002506265664E-2</c:v>
                </c:pt>
                <c:pt idx="1">
                  <c:v>4.5848822800495702E-2</c:v>
                </c:pt>
                <c:pt idx="2">
                  <c:v>5.34351145038168E-2</c:v>
                </c:pt>
                <c:pt idx="3">
                  <c:v>5.8724832214765099E-2</c:v>
                </c:pt>
                <c:pt idx="4">
                  <c:v>6.640625E-2</c:v>
                </c:pt>
                <c:pt idx="5">
                  <c:v>6.6469719350073897E-2</c:v>
                </c:pt>
                <c:pt idx="6">
                  <c:v>6.7441860465116299E-2</c:v>
                </c:pt>
                <c:pt idx="7">
                  <c:v>6.9930069930069894E-2</c:v>
                </c:pt>
                <c:pt idx="8">
                  <c:v>7.2767364939360493E-2</c:v>
                </c:pt>
                <c:pt idx="9">
                  <c:v>7.4660633484162894E-2</c:v>
                </c:pt>
                <c:pt idx="10">
                  <c:v>7.9800498753117205E-2</c:v>
                </c:pt>
                <c:pt idx="11">
                  <c:v>8.2949308755760398E-2</c:v>
                </c:pt>
                <c:pt idx="12">
                  <c:v>0.10655737704918</c:v>
                </c:pt>
                <c:pt idx="13">
                  <c:v>0.11587982832618</c:v>
                </c:pt>
                <c:pt idx="14">
                  <c:v>0.13314447592067999</c:v>
                </c:pt>
                <c:pt idx="15">
                  <c:v>0.166051660516605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A-4C5E-92A7-2ACE7FBD67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96427088"/>
        <c:axId val="496430368"/>
      </c:barChart>
      <c:catAx>
        <c:axId val="496427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sk-SK"/>
          </a:p>
        </c:txPr>
        <c:crossAx val="496430368"/>
        <c:crosses val="autoZero"/>
        <c:auto val="1"/>
        <c:lblAlgn val="ctr"/>
        <c:lblOffset val="100"/>
        <c:noMultiLvlLbl val="0"/>
      </c:catAx>
      <c:valAx>
        <c:axId val="496430368"/>
        <c:scaling>
          <c:orientation val="minMax"/>
          <c:max val="0.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96427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4826530612244896"/>
          <c:y val="9.50808986218011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'Q3'!$C$43</c:f>
              <c:strCache>
                <c:ptCount val="1"/>
                <c:pt idx="0">
                  <c:v>vzdialenosť od miesta bydliska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'Q3'!$A$44:$A$59</c:f>
              <c:strCache>
                <c:ptCount val="16"/>
                <c:pt idx="0">
                  <c:v>diskotéka, tanečná zábava</c:v>
                </c:pt>
                <c:pt idx="1">
                  <c:v>kino</c:v>
                </c:pt>
                <c:pt idx="2">
                  <c:v>výstava fotografie</c:v>
                </c:pt>
                <c:pt idx="3">
                  <c:v>alternatívna populárna hudba</c:v>
                </c:pt>
                <c:pt idx="4">
                  <c:v>amatérske divadlo</c:v>
                </c:pt>
                <c:pt idx="5">
                  <c:v>výstava výtvarného umenia</c:v>
                </c:pt>
                <c:pt idx="6">
                  <c:v>tradičná ľudová kultúra</c:v>
                </c:pt>
                <c:pt idx="7">
                  <c:v>predstavenie tanca</c:v>
                </c:pt>
                <c:pt idx="8">
                  <c:v>koncert vážnej hudby</c:v>
                </c:pt>
                <c:pt idx="9">
                  <c:v>múzeum</c:v>
                </c:pt>
                <c:pt idx="10">
                  <c:v>koncert populárnej hudby</c:v>
                </c:pt>
                <c:pt idx="11">
                  <c:v>divadlo - balet</c:v>
                </c:pt>
                <c:pt idx="12">
                  <c:v>divadlo - opera, opereta</c:v>
                </c:pt>
                <c:pt idx="13">
                  <c:v>divadlo - činohra</c:v>
                </c:pt>
                <c:pt idx="14">
                  <c:v>divadlo - muzikál</c:v>
                </c:pt>
                <c:pt idx="15">
                  <c:v>hrad, zámok, skanzen</c:v>
                </c:pt>
              </c:strCache>
            </c:strRef>
          </c:cat>
          <c:val>
            <c:numRef>
              <c:f>'Q3'!$C$44:$C$59</c:f>
              <c:numCache>
                <c:formatCode>###0.0%</c:formatCode>
                <c:ptCount val="16"/>
                <c:pt idx="0">
                  <c:v>4.1946308724832203E-2</c:v>
                </c:pt>
                <c:pt idx="1">
                  <c:v>9.9150141643059506E-2</c:v>
                </c:pt>
                <c:pt idx="2">
                  <c:v>0.10076335877862599</c:v>
                </c:pt>
                <c:pt idx="3">
                  <c:v>0.102864583333333</c:v>
                </c:pt>
                <c:pt idx="4">
                  <c:v>0.104010025062657</c:v>
                </c:pt>
                <c:pt idx="5">
                  <c:v>0.10930576070901001</c:v>
                </c:pt>
                <c:pt idx="6">
                  <c:v>0.114219114219114</c:v>
                </c:pt>
                <c:pt idx="7">
                  <c:v>0.128872366790582</c:v>
                </c:pt>
                <c:pt idx="8">
                  <c:v>0.13139534883720899</c:v>
                </c:pt>
                <c:pt idx="9">
                  <c:v>0.13348416289592799</c:v>
                </c:pt>
                <c:pt idx="10">
                  <c:v>0.13837638376383801</c:v>
                </c:pt>
                <c:pt idx="11">
                  <c:v>0.170893054024256</c:v>
                </c:pt>
                <c:pt idx="12">
                  <c:v>0.18079800498753101</c:v>
                </c:pt>
                <c:pt idx="13">
                  <c:v>0.18433179723502299</c:v>
                </c:pt>
                <c:pt idx="14">
                  <c:v>0.18442622950819701</c:v>
                </c:pt>
                <c:pt idx="15">
                  <c:v>0.18884120171673799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4B-4C59-8B4A-B68A31052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96427744"/>
        <c:axId val="496428400"/>
      </c:barChart>
      <c:catAx>
        <c:axId val="496427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sk-SK"/>
          </a:p>
        </c:txPr>
        <c:crossAx val="496428400"/>
        <c:crosses val="autoZero"/>
        <c:auto val="1"/>
        <c:lblAlgn val="ctr"/>
        <c:lblOffset val="100"/>
        <c:noMultiLvlLbl val="0"/>
      </c:catAx>
      <c:valAx>
        <c:axId val="496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9642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5710884353741498"/>
          <c:y val="9.50119001781535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'Q3'!$D$61</c:f>
              <c:strCache>
                <c:ptCount val="1"/>
                <c:pt idx="0">
                  <c:v>nedostatok času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'Q3'!$A$62:$A$78</c:f>
              <c:strCache>
                <c:ptCount val="17"/>
                <c:pt idx="0">
                  <c:v>divadlo - balet</c:v>
                </c:pt>
                <c:pt idx="1">
                  <c:v>divadlo - opera, opereta</c:v>
                </c:pt>
                <c:pt idx="2">
                  <c:v>diskotéka, tanečná zábava</c:v>
                </c:pt>
                <c:pt idx="3">
                  <c:v>alternatívna populárna hudba</c:v>
                </c:pt>
                <c:pt idx="4">
                  <c:v>koncert vážnej hudby</c:v>
                </c:pt>
                <c:pt idx="5">
                  <c:v>iné kultúrne podujatie</c:v>
                </c:pt>
                <c:pt idx="6">
                  <c:v>amatérske divadlo</c:v>
                </c:pt>
                <c:pt idx="7">
                  <c:v>divadlo - muzikál</c:v>
                </c:pt>
                <c:pt idx="8">
                  <c:v>výstava výtvarného umenia</c:v>
                </c:pt>
                <c:pt idx="9">
                  <c:v>predstavenie tanca</c:v>
                </c:pt>
                <c:pt idx="10">
                  <c:v>výstava fotografie</c:v>
                </c:pt>
                <c:pt idx="11">
                  <c:v>koncert populárnej hudby</c:v>
                </c:pt>
                <c:pt idx="12">
                  <c:v>divadlo - činohra</c:v>
                </c:pt>
                <c:pt idx="13">
                  <c:v>tradičná ľudová kultúra</c:v>
                </c:pt>
                <c:pt idx="14">
                  <c:v>kino</c:v>
                </c:pt>
                <c:pt idx="15">
                  <c:v>múzeum</c:v>
                </c:pt>
                <c:pt idx="16">
                  <c:v>hrad, zámok, skanzen</c:v>
                </c:pt>
              </c:strCache>
            </c:strRef>
          </c:cat>
          <c:val>
            <c:numRef>
              <c:f>'Q3'!$D$62:$D$78</c:f>
              <c:numCache>
                <c:formatCode>###0.0%</c:formatCode>
                <c:ptCount val="17"/>
                <c:pt idx="0">
                  <c:v>8.7100330760749703E-2</c:v>
                </c:pt>
                <c:pt idx="1">
                  <c:v>0.100997506234414</c:v>
                </c:pt>
                <c:pt idx="2">
                  <c:v>0.10402684563758401</c:v>
                </c:pt>
                <c:pt idx="3">
                  <c:v>0.104166666666667</c:v>
                </c:pt>
                <c:pt idx="4">
                  <c:v>0.10813953488372099</c:v>
                </c:pt>
                <c:pt idx="5">
                  <c:v>0.12709497206703901</c:v>
                </c:pt>
                <c:pt idx="6">
                  <c:v>0.12907268170426101</c:v>
                </c:pt>
                <c:pt idx="7">
                  <c:v>0.12978142076502699</c:v>
                </c:pt>
                <c:pt idx="8">
                  <c:v>0.129985228951256</c:v>
                </c:pt>
                <c:pt idx="9">
                  <c:v>0.13258983890954201</c:v>
                </c:pt>
                <c:pt idx="10">
                  <c:v>0.14351145038167901</c:v>
                </c:pt>
                <c:pt idx="11">
                  <c:v>0.15129151291512899</c:v>
                </c:pt>
                <c:pt idx="12">
                  <c:v>0.15360983102918599</c:v>
                </c:pt>
                <c:pt idx="13">
                  <c:v>0.156177156177156</c:v>
                </c:pt>
                <c:pt idx="14">
                  <c:v>0.19263456090651601</c:v>
                </c:pt>
                <c:pt idx="15">
                  <c:v>0.20814479638009101</c:v>
                </c:pt>
                <c:pt idx="16">
                  <c:v>0.22746781115879799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28-4B46-8BE4-7ED251C26C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49730448"/>
        <c:axId val="549734056"/>
      </c:barChart>
      <c:catAx>
        <c:axId val="549730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sk-SK"/>
          </a:p>
        </c:txPr>
        <c:crossAx val="549734056"/>
        <c:crosses val="autoZero"/>
        <c:auto val="1"/>
        <c:lblAlgn val="ctr"/>
        <c:lblOffset val="100"/>
        <c:noMultiLvlLbl val="0"/>
      </c:catAx>
      <c:valAx>
        <c:axId val="5497340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549730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4596925384326956"/>
          <c:y val="8.23436468210664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'Q3'!$I$80</c:f>
              <c:strCache>
                <c:ptCount val="1"/>
                <c:pt idx="0">
                  <c:v>nezáujem o danú oblasť kultúry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'Q3'!$A$81:$A$97</c:f>
              <c:strCache>
                <c:ptCount val="17"/>
                <c:pt idx="0">
                  <c:v>hrad, zámok, skanzen</c:v>
                </c:pt>
                <c:pt idx="1">
                  <c:v>kino</c:v>
                </c:pt>
                <c:pt idx="2">
                  <c:v>koncert populárnej hudby</c:v>
                </c:pt>
                <c:pt idx="3">
                  <c:v>múzeum</c:v>
                </c:pt>
                <c:pt idx="4">
                  <c:v>divadlo - muzikál</c:v>
                </c:pt>
                <c:pt idx="5">
                  <c:v>iné kultúrne podujatie</c:v>
                </c:pt>
                <c:pt idx="6">
                  <c:v>výstava fotografie</c:v>
                </c:pt>
                <c:pt idx="7">
                  <c:v>divadlo - činohra</c:v>
                </c:pt>
                <c:pt idx="8">
                  <c:v>tradičná ľudová kultúra</c:v>
                </c:pt>
                <c:pt idx="9">
                  <c:v>amatérske divadlo</c:v>
                </c:pt>
                <c:pt idx="10">
                  <c:v>výstava výtvarného umenia</c:v>
                </c:pt>
                <c:pt idx="11">
                  <c:v>predstavenie tanca</c:v>
                </c:pt>
                <c:pt idx="12">
                  <c:v>divadlo - opera, opereta</c:v>
                </c:pt>
                <c:pt idx="13">
                  <c:v>diskotéka, tanečná zábava</c:v>
                </c:pt>
                <c:pt idx="14">
                  <c:v>alternatívna populárna hudba</c:v>
                </c:pt>
                <c:pt idx="15">
                  <c:v>divadlo - balet</c:v>
                </c:pt>
                <c:pt idx="16">
                  <c:v>koncert vážnej hudby</c:v>
                </c:pt>
              </c:strCache>
            </c:strRef>
          </c:cat>
          <c:val>
            <c:numRef>
              <c:f>'Q3'!$I$81:$I$97</c:f>
              <c:numCache>
                <c:formatCode>###0.0%</c:formatCode>
                <c:ptCount val="17"/>
                <c:pt idx="0">
                  <c:v>0.11587982832618</c:v>
                </c:pt>
                <c:pt idx="1">
                  <c:v>0.15014164305948999</c:v>
                </c:pt>
                <c:pt idx="2">
                  <c:v>0.19188191881918801</c:v>
                </c:pt>
                <c:pt idx="3">
                  <c:v>0.20588235294117599</c:v>
                </c:pt>
                <c:pt idx="4">
                  <c:v>0.29371584699453601</c:v>
                </c:pt>
                <c:pt idx="5">
                  <c:v>0.29469273743016799</c:v>
                </c:pt>
                <c:pt idx="6">
                  <c:v>0.299236641221374</c:v>
                </c:pt>
                <c:pt idx="7">
                  <c:v>0.30261136712749598</c:v>
                </c:pt>
                <c:pt idx="8">
                  <c:v>0.321678321678322</c:v>
                </c:pt>
                <c:pt idx="9">
                  <c:v>0.32706766917293201</c:v>
                </c:pt>
                <c:pt idx="10">
                  <c:v>0.33382570162481501</c:v>
                </c:pt>
                <c:pt idx="11">
                  <c:v>0.35439900867410201</c:v>
                </c:pt>
                <c:pt idx="12">
                  <c:v>0.40024937655860399</c:v>
                </c:pt>
                <c:pt idx="13">
                  <c:v>0.40436241610738299</c:v>
                </c:pt>
                <c:pt idx="14">
                  <c:v>0.40625</c:v>
                </c:pt>
                <c:pt idx="15">
                  <c:v>0.43219404630650499</c:v>
                </c:pt>
                <c:pt idx="16">
                  <c:v>0.44534883720930202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35-4EF2-B275-9252B6188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96639928"/>
        <c:axId val="496640256"/>
      </c:barChart>
      <c:catAx>
        <c:axId val="496639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sk-SK"/>
          </a:p>
        </c:txPr>
        <c:crossAx val="496640256"/>
        <c:crosses val="autoZero"/>
        <c:auto val="1"/>
        <c:lblAlgn val="ctr"/>
        <c:lblOffset val="100"/>
        <c:noMultiLvlLbl val="0"/>
      </c:catAx>
      <c:valAx>
        <c:axId val="496640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96639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627450980392157"/>
          <c:y val="7.7087794432548179E-2"/>
          <c:w val="0.78758169934640521"/>
          <c:h val="0.8372591006423982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'Q4'!$D$5</c:f>
              <c:strCache>
                <c:ptCount val="1"/>
                <c:pt idx="0">
                  <c:v>určite, skôr častejšie</c:v>
                </c:pt>
              </c:strCache>
            </c:strRef>
          </c:tx>
          <c:spPr>
            <a:solidFill>
              <a:srgbClr val="0000FF"/>
            </a:solidFill>
            <a:ln w="22147">
              <a:noFill/>
            </a:ln>
          </c:spPr>
          <c:invertIfNegative val="0"/>
          <c:dLbls>
            <c:numFmt formatCode="0.0%" sourceLinked="0"/>
            <c:spPr>
              <a:noFill/>
              <a:ln w="2214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72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'Q4'!$A$6:$A$21</c:f>
              <c:strCache>
                <c:ptCount val="16"/>
                <c:pt idx="0">
                  <c:v> divadlo - balet</c:v>
                </c:pt>
                <c:pt idx="1">
                  <c:v> koncert vážnej hudby</c:v>
                </c:pt>
                <c:pt idx="2">
                  <c:v> koncert alternatívnej hudby</c:v>
                </c:pt>
                <c:pt idx="3">
                  <c:v> predstavenie tanca</c:v>
                </c:pt>
                <c:pt idx="4">
                  <c:v> divadlo - opera, opereta</c:v>
                </c:pt>
                <c:pt idx="5">
                  <c:v> výstava výtvarného umenia</c:v>
                </c:pt>
                <c:pt idx="6">
                  <c:v> diskotéka, tanečná zábava</c:v>
                </c:pt>
                <c:pt idx="7">
                  <c:v> výstava fotografie</c:v>
                </c:pt>
                <c:pt idx="8">
                  <c:v> amatérske divadlo</c:v>
                </c:pt>
                <c:pt idx="9">
                  <c:v> divadlo - muzikál</c:v>
                </c:pt>
                <c:pt idx="10">
                  <c:v> divadlo - činohra</c:v>
                </c:pt>
                <c:pt idx="11">
                  <c:v> koncert populárnej hudby</c:v>
                </c:pt>
                <c:pt idx="12">
                  <c:v> tradičná ľudová kultúra</c:v>
                </c:pt>
                <c:pt idx="13">
                  <c:v> múzeum</c:v>
                </c:pt>
                <c:pt idx="14">
                  <c:v> kino</c:v>
                </c:pt>
                <c:pt idx="15">
                  <c:v> hrad, zámok, skanzen</c:v>
                </c:pt>
              </c:strCache>
            </c:strRef>
          </c:cat>
          <c:val>
            <c:numRef>
              <c:f>'Q4'!$D$6:$D$21</c:f>
              <c:numCache>
                <c:formatCode>General</c:formatCode>
                <c:ptCount val="16"/>
                <c:pt idx="0">
                  <c:v>8.4999999999999992E-2</c:v>
                </c:pt>
                <c:pt idx="1">
                  <c:v>9.9999999999999992E-2</c:v>
                </c:pt>
                <c:pt idx="2">
                  <c:v>0.1008333333333334</c:v>
                </c:pt>
                <c:pt idx="3">
                  <c:v>0.1066666666666666</c:v>
                </c:pt>
                <c:pt idx="4">
                  <c:v>0.10916666666666669</c:v>
                </c:pt>
                <c:pt idx="5">
                  <c:v>0.12083333333333329</c:v>
                </c:pt>
                <c:pt idx="6">
                  <c:v>0.1225</c:v>
                </c:pt>
                <c:pt idx="7">
                  <c:v>0.1241666666666667</c:v>
                </c:pt>
                <c:pt idx="8">
                  <c:v>0.12666666666666671</c:v>
                </c:pt>
                <c:pt idx="9">
                  <c:v>0.15333333333333368</c:v>
                </c:pt>
                <c:pt idx="10">
                  <c:v>0.17999999999999972</c:v>
                </c:pt>
                <c:pt idx="11">
                  <c:v>0.1800000000000003</c:v>
                </c:pt>
                <c:pt idx="12">
                  <c:v>0.19999999999999971</c:v>
                </c:pt>
                <c:pt idx="13">
                  <c:v>0.23166666666666699</c:v>
                </c:pt>
                <c:pt idx="14">
                  <c:v>0.28916666666666702</c:v>
                </c:pt>
                <c:pt idx="15">
                  <c:v>0.35499999999999998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D5-4580-9F76-397AFE309178}"/>
            </c:ext>
          </c:extLst>
        </c:ser>
        <c:ser>
          <c:idx val="1"/>
          <c:order val="1"/>
          <c:tx>
            <c:strRef>
              <c:f>'Q4'!$H$5</c:f>
              <c:strCache>
                <c:ptCount val="1"/>
                <c:pt idx="0">
                  <c:v>vôbec nebudem navštevovať</c:v>
                </c:pt>
              </c:strCache>
            </c:strRef>
          </c:tx>
          <c:spPr>
            <a:solidFill>
              <a:srgbClr val="FF0000"/>
            </a:solidFill>
            <a:ln w="22147">
              <a:noFill/>
            </a:ln>
          </c:spPr>
          <c:invertIfNegative val="0"/>
          <c:dLbls>
            <c:numFmt formatCode="0.0%" sourceLinked="0"/>
            <c:spPr>
              <a:noFill/>
              <a:ln w="2214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72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'Q4'!$A$6:$A$21</c:f>
              <c:strCache>
                <c:ptCount val="16"/>
                <c:pt idx="0">
                  <c:v> divadlo - balet</c:v>
                </c:pt>
                <c:pt idx="1">
                  <c:v> koncert vážnej hudby</c:v>
                </c:pt>
                <c:pt idx="2">
                  <c:v> koncert alternatívnej hudby</c:v>
                </c:pt>
                <c:pt idx="3">
                  <c:v> predstavenie tanca</c:v>
                </c:pt>
                <c:pt idx="4">
                  <c:v> divadlo - opera, opereta</c:v>
                </c:pt>
                <c:pt idx="5">
                  <c:v> výstava výtvarného umenia</c:v>
                </c:pt>
                <c:pt idx="6">
                  <c:v> diskotéka, tanečná zábava</c:v>
                </c:pt>
                <c:pt idx="7">
                  <c:v> výstava fotografie</c:v>
                </c:pt>
                <c:pt idx="8">
                  <c:v> amatérske divadlo</c:v>
                </c:pt>
                <c:pt idx="9">
                  <c:v> divadlo - muzikál</c:v>
                </c:pt>
                <c:pt idx="10">
                  <c:v> divadlo - činohra</c:v>
                </c:pt>
                <c:pt idx="11">
                  <c:v> koncert populárnej hudby</c:v>
                </c:pt>
                <c:pt idx="12">
                  <c:v> tradičná ľudová kultúra</c:v>
                </c:pt>
                <c:pt idx="13">
                  <c:v> múzeum</c:v>
                </c:pt>
                <c:pt idx="14">
                  <c:v> kino</c:v>
                </c:pt>
                <c:pt idx="15">
                  <c:v> hrad, zámok, skanzen</c:v>
                </c:pt>
              </c:strCache>
            </c:strRef>
          </c:cat>
          <c:val>
            <c:numRef>
              <c:f>'Q4'!$H$6:$H$21</c:f>
              <c:numCache>
                <c:formatCode>General</c:formatCode>
                <c:ptCount val="16"/>
                <c:pt idx="0">
                  <c:v>0.413333333333333</c:v>
                </c:pt>
                <c:pt idx="1">
                  <c:v>0.401666666666667</c:v>
                </c:pt>
                <c:pt idx="2">
                  <c:v>0.36166666666666702</c:v>
                </c:pt>
                <c:pt idx="3">
                  <c:v>0.33333333333333298</c:v>
                </c:pt>
                <c:pt idx="4">
                  <c:v>0.36916666666666698</c:v>
                </c:pt>
                <c:pt idx="5">
                  <c:v>0.28083333333333299</c:v>
                </c:pt>
                <c:pt idx="6">
                  <c:v>0.3075</c:v>
                </c:pt>
                <c:pt idx="7">
                  <c:v>0.26250000000000001</c:v>
                </c:pt>
                <c:pt idx="8">
                  <c:v>0.32166666666666699</c:v>
                </c:pt>
                <c:pt idx="9">
                  <c:v>0.28999999999999998</c:v>
                </c:pt>
                <c:pt idx="10">
                  <c:v>0.266666666666667</c:v>
                </c:pt>
                <c:pt idx="11">
                  <c:v>0.23250000000000001</c:v>
                </c:pt>
                <c:pt idx="12">
                  <c:v>0.21249999999999999</c:v>
                </c:pt>
                <c:pt idx="13">
                  <c:v>0.163333333333333</c:v>
                </c:pt>
                <c:pt idx="14">
                  <c:v>0.14333333333333301</c:v>
                </c:pt>
                <c:pt idx="15">
                  <c:v>0.10916666666666699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D5-4580-9F76-397AFE30917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12674264"/>
        <c:axId val="1"/>
      </c:barChart>
      <c:catAx>
        <c:axId val="2126742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76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2768">
              <a:noFill/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276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72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74264"/>
        <c:crosses val="autoZero"/>
        <c:crossBetween val="between"/>
      </c:valAx>
      <c:spPr>
        <a:solidFill>
          <a:srgbClr val="FFFFFF"/>
        </a:solidFill>
        <a:ln w="11074">
          <a:noFill/>
          <a:prstDash val="solid"/>
        </a:ln>
      </c:spPr>
    </c:plotArea>
    <c:legend>
      <c:legendPos val="t"/>
      <c:layout>
        <c:manualLayout>
          <c:xMode val="edge"/>
          <c:yMode val="edge"/>
          <c:x val="0.13816272965879264"/>
          <c:y val="1.9581951927061751E-2"/>
          <c:w val="0.81508712452610099"/>
          <c:h val="4.7109207708779445E-2"/>
        </c:manualLayout>
      </c:layout>
      <c:overlay val="0"/>
      <c:spPr>
        <a:solidFill>
          <a:srgbClr val="FFFFFF"/>
        </a:solidFill>
        <a:ln w="22147">
          <a:noFill/>
        </a:ln>
      </c:spPr>
      <c:txPr>
        <a:bodyPr/>
        <a:lstStyle/>
        <a:p>
          <a:pPr>
            <a:defRPr sz="9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872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596491228070179E-2"/>
          <c:y val="2.8503562945368172E-2"/>
          <c:w val="0.93640350877192979"/>
          <c:h val="0.7315914489311163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00FF"/>
            </a:solidFill>
            <a:ln w="22306">
              <a:noFill/>
            </a:ln>
          </c:spPr>
          <c:invertIfNegative val="0"/>
          <c:dLbls>
            <c:numFmt formatCode="0.0%" sourceLinked="0"/>
            <c:spPr>
              <a:solidFill>
                <a:srgbClr val="FFFFFF"/>
              </a:solidFill>
              <a:ln w="22306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'Q5'!$A$4:$A$8</c:f>
              <c:strCache>
                <c:ptCount val="5"/>
                <c:pt idx="0">
                  <c:v>áno musím, pretože v mieste môjho bydliska nie sú žiadne možnosti kultúrneho vyžitia</c:v>
                </c:pt>
                <c:pt idx="1">
                  <c:v>áno vždy, pokiaľ sa podujatie, ktoré ma zaujíma, koná mimo môjho bydliska</c:v>
                </c:pt>
                <c:pt idx="2">
                  <c:v>áno, niekedy, pokiaľ sa podujatie, ktoré ma zaujíma, koná mimo môjho bydliska</c:v>
                </c:pt>
                <c:pt idx="3">
                  <c:v>nie, navštevujem iba kultúrne podujatia v mieste môjho bydliska</c:v>
                </c:pt>
                <c:pt idx="4">
                  <c:v>nie, kultúrne podujatia nenavštevujem vôbec</c:v>
                </c:pt>
              </c:strCache>
            </c:strRef>
          </c:cat>
          <c:val>
            <c:numRef>
              <c:f>'Q5'!$B$4:$B$8</c:f>
              <c:numCache>
                <c:formatCode>General</c:formatCode>
                <c:ptCount val="5"/>
                <c:pt idx="0">
                  <c:v>0.17249999999999999</c:v>
                </c:pt>
                <c:pt idx="1">
                  <c:v>0.179166666666667</c:v>
                </c:pt>
                <c:pt idx="2">
                  <c:v>0.36583333333333301</c:v>
                </c:pt>
                <c:pt idx="3">
                  <c:v>0.14083333333333301</c:v>
                </c:pt>
                <c:pt idx="4">
                  <c:v>0.141666666666667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26-4269-BFA9-AF9088818E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2665080"/>
        <c:axId val="1"/>
      </c:barChart>
      <c:catAx>
        <c:axId val="212665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8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2788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278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34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65080"/>
        <c:crosses val="autoZero"/>
        <c:crossBetween val="between"/>
        <c:majorUnit val="0.1"/>
      </c:valAx>
      <c:spPr>
        <a:solidFill>
          <a:srgbClr val="FFFFFF"/>
        </a:solidFill>
        <a:ln w="11153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83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884861407249468"/>
          <c:y val="0.190157014989284"/>
          <c:w val="0.79957356076759056"/>
          <c:h val="0.7091738088423885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'Q5'!$C$37</c:f>
              <c:strCache>
                <c:ptCount val="1"/>
                <c:pt idx="0">
                  <c:v>áno, v mieste bydliska nie sú žiadne možnosti</c:v>
                </c:pt>
              </c:strCache>
            </c:strRef>
          </c:tx>
          <c:spPr>
            <a:solidFill>
              <a:srgbClr val="993300"/>
            </a:solidFill>
            <a:ln w="13554">
              <a:noFill/>
            </a:ln>
          </c:spPr>
          <c:invertIfNegative val="0"/>
          <c:dLbls>
            <c:numFmt formatCode="0%" sourceLinked="0"/>
            <c:spPr>
              <a:noFill/>
              <a:ln w="135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4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'Q5'!$B$38:$B$45</c:f>
              <c:strCache>
                <c:ptCount val="8"/>
                <c:pt idx="0">
                  <c:v>Bratislavský kraj</c:v>
                </c:pt>
                <c:pt idx="1">
                  <c:v>Žilinský kraj</c:v>
                </c:pt>
                <c:pt idx="2">
                  <c:v>Košický kraj</c:v>
                </c:pt>
                <c:pt idx="3">
                  <c:v>Banskobystrický kraj</c:v>
                </c:pt>
                <c:pt idx="4">
                  <c:v>Nitriansky kraj</c:v>
                </c:pt>
                <c:pt idx="5">
                  <c:v>Trenčiansky kraj</c:v>
                </c:pt>
                <c:pt idx="6">
                  <c:v>Prešovský kraj</c:v>
                </c:pt>
                <c:pt idx="7">
                  <c:v>Trnavský kraj</c:v>
                </c:pt>
              </c:strCache>
            </c:strRef>
          </c:cat>
          <c:val>
            <c:numRef>
              <c:f>'Q5'!$C$38:$C$45</c:f>
              <c:numCache>
                <c:formatCode>General</c:formatCode>
                <c:ptCount val="8"/>
                <c:pt idx="0">
                  <c:v>7.7464788732394402E-2</c:v>
                </c:pt>
                <c:pt idx="1">
                  <c:v>0.15231788079470199</c:v>
                </c:pt>
                <c:pt idx="2">
                  <c:v>0.15606936416184999</c:v>
                </c:pt>
                <c:pt idx="3">
                  <c:v>0.156462585034014</c:v>
                </c:pt>
                <c:pt idx="4">
                  <c:v>0.16447368421052599</c:v>
                </c:pt>
                <c:pt idx="5">
                  <c:v>0.180451127819549</c:v>
                </c:pt>
                <c:pt idx="6">
                  <c:v>0.20571428571428599</c:v>
                </c:pt>
                <c:pt idx="7">
                  <c:v>0.29921259842519699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80-44C1-A626-A9FA552216FE}"/>
            </c:ext>
          </c:extLst>
        </c:ser>
        <c:ser>
          <c:idx val="1"/>
          <c:order val="1"/>
          <c:tx>
            <c:strRef>
              <c:f>'Q5'!$D$37</c:f>
              <c:strCache>
                <c:ptCount val="1"/>
                <c:pt idx="0">
                  <c:v>vždy, v prípade zaujímavého podujatia</c:v>
                </c:pt>
              </c:strCache>
            </c:strRef>
          </c:tx>
          <c:spPr>
            <a:solidFill>
              <a:srgbClr val="FF6600"/>
            </a:solidFill>
            <a:ln w="13554">
              <a:noFill/>
            </a:ln>
          </c:spPr>
          <c:invertIfNegative val="0"/>
          <c:dLbls>
            <c:numFmt formatCode="0%" sourceLinked="0"/>
            <c:spPr>
              <a:noFill/>
              <a:ln w="135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4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'Q5'!$B$38:$B$45</c:f>
              <c:strCache>
                <c:ptCount val="8"/>
                <c:pt idx="0">
                  <c:v>Bratislavský kraj</c:v>
                </c:pt>
                <c:pt idx="1">
                  <c:v>Žilinský kraj</c:v>
                </c:pt>
                <c:pt idx="2">
                  <c:v>Košický kraj</c:v>
                </c:pt>
                <c:pt idx="3">
                  <c:v>Banskobystrický kraj</c:v>
                </c:pt>
                <c:pt idx="4">
                  <c:v>Nitriansky kraj</c:v>
                </c:pt>
                <c:pt idx="5">
                  <c:v>Trenčiansky kraj</c:v>
                </c:pt>
                <c:pt idx="6">
                  <c:v>Prešovský kraj</c:v>
                </c:pt>
                <c:pt idx="7">
                  <c:v>Trnavský kraj</c:v>
                </c:pt>
              </c:strCache>
            </c:strRef>
          </c:cat>
          <c:val>
            <c:numRef>
              <c:f>'Q5'!$D$38:$D$45</c:f>
              <c:numCache>
                <c:formatCode>General</c:formatCode>
                <c:ptCount val="8"/>
                <c:pt idx="0">
                  <c:v>0.140845070422535</c:v>
                </c:pt>
                <c:pt idx="1">
                  <c:v>0.19867549668874199</c:v>
                </c:pt>
                <c:pt idx="2">
                  <c:v>0.12716763005780299</c:v>
                </c:pt>
                <c:pt idx="3">
                  <c:v>0.19727891156462601</c:v>
                </c:pt>
                <c:pt idx="4">
                  <c:v>0.17105263157894701</c:v>
                </c:pt>
                <c:pt idx="5">
                  <c:v>0.150375939849624</c:v>
                </c:pt>
                <c:pt idx="6">
                  <c:v>0.21142857142857099</c:v>
                </c:pt>
                <c:pt idx="7">
                  <c:v>0.244094488188976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80-44C1-A626-A9FA552216FE}"/>
            </c:ext>
          </c:extLst>
        </c:ser>
        <c:ser>
          <c:idx val="2"/>
          <c:order val="2"/>
          <c:tx>
            <c:strRef>
              <c:f>'Q5'!$E$37</c:f>
              <c:strCache>
                <c:ptCount val="1"/>
                <c:pt idx="0">
                  <c:v>niekedy, v prípade zaujímavého podujatia</c:v>
                </c:pt>
              </c:strCache>
            </c:strRef>
          </c:tx>
          <c:spPr>
            <a:solidFill>
              <a:srgbClr val="FF9900"/>
            </a:solidFill>
            <a:ln w="13554">
              <a:noFill/>
            </a:ln>
          </c:spPr>
          <c:invertIfNegative val="0"/>
          <c:dLbls>
            <c:numFmt formatCode="0%" sourceLinked="0"/>
            <c:spPr>
              <a:noFill/>
              <a:ln w="135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4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'Q5'!$B$38:$B$45</c:f>
              <c:strCache>
                <c:ptCount val="8"/>
                <c:pt idx="0">
                  <c:v>Bratislavský kraj</c:v>
                </c:pt>
                <c:pt idx="1">
                  <c:v>Žilinský kraj</c:v>
                </c:pt>
                <c:pt idx="2">
                  <c:v>Košický kraj</c:v>
                </c:pt>
                <c:pt idx="3">
                  <c:v>Banskobystrický kraj</c:v>
                </c:pt>
                <c:pt idx="4">
                  <c:v>Nitriansky kraj</c:v>
                </c:pt>
                <c:pt idx="5">
                  <c:v>Trenčiansky kraj</c:v>
                </c:pt>
                <c:pt idx="6">
                  <c:v>Prešovský kraj</c:v>
                </c:pt>
                <c:pt idx="7">
                  <c:v>Trnavský kraj</c:v>
                </c:pt>
              </c:strCache>
            </c:strRef>
          </c:cat>
          <c:val>
            <c:numRef>
              <c:f>'Q5'!$E$38:$E$45</c:f>
              <c:numCache>
                <c:formatCode>General</c:formatCode>
                <c:ptCount val="8"/>
                <c:pt idx="0">
                  <c:v>0.45070422535211302</c:v>
                </c:pt>
                <c:pt idx="1">
                  <c:v>0.370860927152318</c:v>
                </c:pt>
                <c:pt idx="2">
                  <c:v>0.35838150289017301</c:v>
                </c:pt>
                <c:pt idx="3">
                  <c:v>0.40136054421768702</c:v>
                </c:pt>
                <c:pt idx="4">
                  <c:v>0.40789473684210498</c:v>
                </c:pt>
                <c:pt idx="5">
                  <c:v>0.39097744360902298</c:v>
                </c:pt>
                <c:pt idx="6">
                  <c:v>0.26857142857142902</c:v>
                </c:pt>
                <c:pt idx="7">
                  <c:v>0.291338582677165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80-44C1-A626-A9FA552216FE}"/>
            </c:ext>
          </c:extLst>
        </c:ser>
        <c:ser>
          <c:idx val="3"/>
          <c:order val="3"/>
          <c:tx>
            <c:strRef>
              <c:f>'Q5'!$F$37</c:f>
              <c:strCache>
                <c:ptCount val="1"/>
                <c:pt idx="0">
                  <c:v>nie, navštevujem iba kultúrne podujatia v mieste môjho bydliska</c:v>
                </c:pt>
              </c:strCache>
            </c:strRef>
          </c:tx>
          <c:spPr>
            <a:solidFill>
              <a:srgbClr val="FFCC00"/>
            </a:solidFill>
            <a:ln w="13554">
              <a:noFill/>
            </a:ln>
          </c:spPr>
          <c:invertIfNegative val="0"/>
          <c:dLbls>
            <c:numFmt formatCode="0%" sourceLinked="0"/>
            <c:spPr>
              <a:noFill/>
              <a:ln w="135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4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'Q5'!$B$38:$B$45</c:f>
              <c:strCache>
                <c:ptCount val="8"/>
                <c:pt idx="0">
                  <c:v>Bratislavský kraj</c:v>
                </c:pt>
                <c:pt idx="1">
                  <c:v>Žilinský kraj</c:v>
                </c:pt>
                <c:pt idx="2">
                  <c:v>Košický kraj</c:v>
                </c:pt>
                <c:pt idx="3">
                  <c:v>Banskobystrický kraj</c:v>
                </c:pt>
                <c:pt idx="4">
                  <c:v>Nitriansky kraj</c:v>
                </c:pt>
                <c:pt idx="5">
                  <c:v>Trenčiansky kraj</c:v>
                </c:pt>
                <c:pt idx="6">
                  <c:v>Prešovský kraj</c:v>
                </c:pt>
                <c:pt idx="7">
                  <c:v>Trnavský kraj</c:v>
                </c:pt>
              </c:strCache>
            </c:strRef>
          </c:cat>
          <c:val>
            <c:numRef>
              <c:f>'Q5'!$F$38:$F$45</c:f>
              <c:numCache>
                <c:formatCode>General</c:formatCode>
                <c:ptCount val="8"/>
                <c:pt idx="0">
                  <c:v>0.20422535211267601</c:v>
                </c:pt>
                <c:pt idx="1">
                  <c:v>0.15231788079470199</c:v>
                </c:pt>
                <c:pt idx="2">
                  <c:v>0.190751445086705</c:v>
                </c:pt>
                <c:pt idx="3">
                  <c:v>0.156462585034014</c:v>
                </c:pt>
                <c:pt idx="4">
                  <c:v>9.2105263157894704E-2</c:v>
                </c:pt>
                <c:pt idx="5">
                  <c:v>0.12781954887218</c:v>
                </c:pt>
                <c:pt idx="6">
                  <c:v>0.154285714285714</c:v>
                </c:pt>
                <c:pt idx="7">
                  <c:v>2.3622047244094498E-2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80-44C1-A626-A9FA552216FE}"/>
            </c:ext>
          </c:extLst>
        </c:ser>
        <c:ser>
          <c:idx val="4"/>
          <c:order val="4"/>
          <c:tx>
            <c:strRef>
              <c:f>'Q5'!$G$37</c:f>
              <c:strCache>
                <c:ptCount val="1"/>
                <c:pt idx="0">
                  <c:v>nie, kultúrne podujatia nenavštevujem vôbec</c:v>
                </c:pt>
              </c:strCache>
            </c:strRef>
          </c:tx>
          <c:spPr>
            <a:solidFill>
              <a:srgbClr val="C0C0C0"/>
            </a:solidFill>
            <a:ln w="13554">
              <a:noFill/>
            </a:ln>
          </c:spPr>
          <c:invertIfNegative val="0"/>
          <c:dLbls>
            <c:numFmt formatCode="0%" sourceLinked="0"/>
            <c:spPr>
              <a:noFill/>
              <a:ln w="135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4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'Q5'!$B$38:$B$45</c:f>
              <c:strCache>
                <c:ptCount val="8"/>
                <c:pt idx="0">
                  <c:v>Bratislavský kraj</c:v>
                </c:pt>
                <c:pt idx="1">
                  <c:v>Žilinský kraj</c:v>
                </c:pt>
                <c:pt idx="2">
                  <c:v>Košický kraj</c:v>
                </c:pt>
                <c:pt idx="3">
                  <c:v>Banskobystrický kraj</c:v>
                </c:pt>
                <c:pt idx="4">
                  <c:v>Nitriansky kraj</c:v>
                </c:pt>
                <c:pt idx="5">
                  <c:v>Trenčiansky kraj</c:v>
                </c:pt>
                <c:pt idx="6">
                  <c:v>Prešovský kraj</c:v>
                </c:pt>
                <c:pt idx="7">
                  <c:v>Trnavský kraj</c:v>
                </c:pt>
              </c:strCache>
            </c:strRef>
          </c:cat>
          <c:val>
            <c:numRef>
              <c:f>'Q5'!$G$38:$G$45</c:f>
              <c:numCache>
                <c:formatCode>General</c:formatCode>
                <c:ptCount val="8"/>
                <c:pt idx="0">
                  <c:v>0.12676056338028199</c:v>
                </c:pt>
                <c:pt idx="1">
                  <c:v>0.12582781456953601</c:v>
                </c:pt>
                <c:pt idx="2">
                  <c:v>0.16763005780346801</c:v>
                </c:pt>
                <c:pt idx="3">
                  <c:v>8.8435374149659907E-2</c:v>
                </c:pt>
                <c:pt idx="4">
                  <c:v>0.16447368421052599</c:v>
                </c:pt>
                <c:pt idx="5">
                  <c:v>0.150375939849624</c:v>
                </c:pt>
                <c:pt idx="6">
                  <c:v>0.16</c:v>
                </c:pt>
                <c:pt idx="7">
                  <c:v>0.14173228346456701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80-44C1-A626-A9FA55221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2671968"/>
        <c:axId val="1"/>
      </c:barChart>
      <c:catAx>
        <c:axId val="212671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6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87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1694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16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34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71968"/>
        <c:crosses val="autoZero"/>
        <c:crossBetween val="between"/>
      </c:valAx>
      <c:spPr>
        <a:solidFill>
          <a:srgbClr val="FFFFFF"/>
        </a:solidFill>
        <a:ln w="6777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4.6789989118607184E-2"/>
          <c:y val="4.7505938242280287E-3"/>
          <c:w val="0.94776931447225243"/>
          <c:h val="0.15676959619952494"/>
        </c:manualLayout>
      </c:layout>
      <c:overlay val="0"/>
      <c:spPr>
        <a:solidFill>
          <a:srgbClr val="FFFFFF"/>
        </a:solidFill>
        <a:ln w="13554">
          <a:noFill/>
        </a:ln>
      </c:spPr>
      <c:txPr>
        <a:bodyPr/>
        <a:lstStyle/>
        <a:p>
          <a:pPr>
            <a:defRPr sz="539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53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50106609808104"/>
          <c:y val="0.18344559093083868"/>
          <c:w val="0.77292110874200426"/>
          <c:h val="0.7158852329008339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'Q5'!$C$74</c:f>
              <c:strCache>
                <c:ptCount val="1"/>
                <c:pt idx="0">
                  <c:v>áno, v mieste bydliska nie sú žiadne možnosti</c:v>
                </c:pt>
              </c:strCache>
            </c:strRef>
          </c:tx>
          <c:spPr>
            <a:solidFill>
              <a:srgbClr val="993300"/>
            </a:solidFill>
            <a:ln w="13554">
              <a:noFill/>
            </a:ln>
          </c:spPr>
          <c:invertIfNegative val="0"/>
          <c:dLbls>
            <c:numFmt formatCode="0%" sourceLinked="0"/>
            <c:spPr>
              <a:noFill/>
              <a:ln w="135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4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'Q5'!$B$75:$B$79</c:f>
              <c:strCache>
                <c:ptCount val="5"/>
                <c:pt idx="0">
                  <c:v>100 000 obyvateľov a viac</c:v>
                </c:pt>
                <c:pt idx="1">
                  <c:v>od 20 000 do 99 999</c:v>
                </c:pt>
                <c:pt idx="2">
                  <c:v>od 5 000 do 19 999 </c:v>
                </c:pt>
                <c:pt idx="3">
                  <c:v>od 2 000 do 4 999</c:v>
                </c:pt>
                <c:pt idx="4">
                  <c:v>do 1 999 obyvateľov</c:v>
                </c:pt>
              </c:strCache>
            </c:strRef>
          </c:cat>
          <c:val>
            <c:numRef>
              <c:f>'Q5'!$C$75:$C$79</c:f>
              <c:numCache>
                <c:formatCode>General</c:formatCode>
                <c:ptCount val="5"/>
                <c:pt idx="0">
                  <c:v>6.8965517241379301E-3</c:v>
                </c:pt>
                <c:pt idx="1">
                  <c:v>4.4067796610169498E-2</c:v>
                </c:pt>
                <c:pt idx="2">
                  <c:v>0.15075376884422101</c:v>
                </c:pt>
                <c:pt idx="3">
                  <c:v>0.25118483412322301</c:v>
                </c:pt>
                <c:pt idx="4">
                  <c:v>0.314285714285714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C-4A4D-9694-7C4AFDFAC290}"/>
            </c:ext>
          </c:extLst>
        </c:ser>
        <c:ser>
          <c:idx val="1"/>
          <c:order val="1"/>
          <c:tx>
            <c:strRef>
              <c:f>'Q5'!$D$74</c:f>
              <c:strCache>
                <c:ptCount val="1"/>
                <c:pt idx="0">
                  <c:v>vždy, v prípade zaujímavého podujatia</c:v>
                </c:pt>
              </c:strCache>
            </c:strRef>
          </c:tx>
          <c:spPr>
            <a:solidFill>
              <a:srgbClr val="FF6600"/>
            </a:solidFill>
            <a:ln w="13554">
              <a:noFill/>
            </a:ln>
          </c:spPr>
          <c:invertIfNegative val="0"/>
          <c:dLbls>
            <c:numFmt formatCode="0%" sourceLinked="0"/>
            <c:spPr>
              <a:noFill/>
              <a:ln w="135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4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'Q5'!$B$75:$B$79</c:f>
              <c:strCache>
                <c:ptCount val="5"/>
                <c:pt idx="0">
                  <c:v>100 000 obyvateľov a viac</c:v>
                </c:pt>
                <c:pt idx="1">
                  <c:v>od 20 000 do 99 999</c:v>
                </c:pt>
                <c:pt idx="2">
                  <c:v>od 5 000 do 19 999 </c:v>
                </c:pt>
                <c:pt idx="3">
                  <c:v>od 2 000 do 4 999</c:v>
                </c:pt>
                <c:pt idx="4">
                  <c:v>do 1 999 obyvateľov</c:v>
                </c:pt>
              </c:strCache>
            </c:strRef>
          </c:cat>
          <c:val>
            <c:numRef>
              <c:f>'Q5'!$D$75:$D$79</c:f>
              <c:numCache>
                <c:formatCode>General</c:formatCode>
                <c:ptCount val="5"/>
                <c:pt idx="0">
                  <c:v>6.8965517241379296E-2</c:v>
                </c:pt>
                <c:pt idx="1">
                  <c:v>0.189830508474576</c:v>
                </c:pt>
                <c:pt idx="2">
                  <c:v>0.21608040201004999</c:v>
                </c:pt>
                <c:pt idx="3">
                  <c:v>0.21800947867298601</c:v>
                </c:pt>
                <c:pt idx="4">
                  <c:v>0.17142857142857101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4C-4A4D-9694-7C4AFDFAC290}"/>
            </c:ext>
          </c:extLst>
        </c:ser>
        <c:ser>
          <c:idx val="2"/>
          <c:order val="2"/>
          <c:tx>
            <c:strRef>
              <c:f>'Q5'!$E$74</c:f>
              <c:strCache>
                <c:ptCount val="1"/>
                <c:pt idx="0">
                  <c:v>niekedy, v prípade zaujímavého podujatia</c:v>
                </c:pt>
              </c:strCache>
            </c:strRef>
          </c:tx>
          <c:spPr>
            <a:solidFill>
              <a:srgbClr val="FF9900"/>
            </a:solidFill>
            <a:ln w="13554">
              <a:noFill/>
            </a:ln>
          </c:spPr>
          <c:invertIfNegative val="0"/>
          <c:dLbls>
            <c:numFmt formatCode="0%" sourceLinked="0"/>
            <c:spPr>
              <a:noFill/>
              <a:ln w="135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4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'Q5'!$B$75:$B$79</c:f>
              <c:strCache>
                <c:ptCount val="5"/>
                <c:pt idx="0">
                  <c:v>100 000 obyvateľov a viac</c:v>
                </c:pt>
                <c:pt idx="1">
                  <c:v>od 20 000 do 99 999</c:v>
                </c:pt>
                <c:pt idx="2">
                  <c:v>od 5 000 do 19 999 </c:v>
                </c:pt>
                <c:pt idx="3">
                  <c:v>od 2 000 do 4 999</c:v>
                </c:pt>
                <c:pt idx="4">
                  <c:v>do 1 999 obyvateľov</c:v>
                </c:pt>
              </c:strCache>
            </c:strRef>
          </c:cat>
          <c:val>
            <c:numRef>
              <c:f>'Q5'!$E$75:$E$79</c:f>
              <c:numCache>
                <c:formatCode>General</c:formatCode>
                <c:ptCount val="5"/>
                <c:pt idx="0">
                  <c:v>0.44827586206896602</c:v>
                </c:pt>
                <c:pt idx="1">
                  <c:v>0.44067796610169502</c:v>
                </c:pt>
                <c:pt idx="2">
                  <c:v>0.40703517587939703</c:v>
                </c:pt>
                <c:pt idx="3">
                  <c:v>0.32227488151658801</c:v>
                </c:pt>
                <c:pt idx="4">
                  <c:v>0.27142857142857102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4C-4A4D-9694-7C4AFDFAC290}"/>
            </c:ext>
          </c:extLst>
        </c:ser>
        <c:ser>
          <c:idx val="3"/>
          <c:order val="3"/>
          <c:tx>
            <c:strRef>
              <c:f>'Q5'!$F$74</c:f>
              <c:strCache>
                <c:ptCount val="1"/>
                <c:pt idx="0">
                  <c:v>nie, navštevujem iba kultúrne podujatia v mieste môjho bydliska</c:v>
                </c:pt>
              </c:strCache>
            </c:strRef>
          </c:tx>
          <c:spPr>
            <a:solidFill>
              <a:srgbClr val="FFCC00"/>
            </a:solidFill>
            <a:ln w="13554">
              <a:noFill/>
            </a:ln>
          </c:spPr>
          <c:invertIfNegative val="0"/>
          <c:dLbls>
            <c:numFmt formatCode="0%" sourceLinked="0"/>
            <c:spPr>
              <a:noFill/>
              <a:ln w="135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4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'Q5'!$B$75:$B$79</c:f>
              <c:strCache>
                <c:ptCount val="5"/>
                <c:pt idx="0">
                  <c:v>100 000 obyvateľov a viac</c:v>
                </c:pt>
                <c:pt idx="1">
                  <c:v>od 20 000 do 99 999</c:v>
                </c:pt>
                <c:pt idx="2">
                  <c:v>od 5 000 do 19 999 </c:v>
                </c:pt>
                <c:pt idx="3">
                  <c:v>od 2 000 do 4 999</c:v>
                </c:pt>
                <c:pt idx="4">
                  <c:v>do 1 999 obyvateľov</c:v>
                </c:pt>
              </c:strCache>
            </c:strRef>
          </c:cat>
          <c:val>
            <c:numRef>
              <c:f>'Q5'!$F$75:$F$79</c:f>
              <c:numCache>
                <c:formatCode>General</c:formatCode>
                <c:ptCount val="5"/>
                <c:pt idx="0">
                  <c:v>0.30344827586206902</c:v>
                </c:pt>
                <c:pt idx="1">
                  <c:v>0.2</c:v>
                </c:pt>
                <c:pt idx="2">
                  <c:v>0.10552763819095499</c:v>
                </c:pt>
                <c:pt idx="3">
                  <c:v>9.4786729857819899E-2</c:v>
                </c:pt>
                <c:pt idx="4">
                  <c:v>7.1428571428571397E-2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4C-4A4D-9694-7C4AFDFAC290}"/>
            </c:ext>
          </c:extLst>
        </c:ser>
        <c:ser>
          <c:idx val="4"/>
          <c:order val="4"/>
          <c:tx>
            <c:strRef>
              <c:f>'Q5'!$G$74</c:f>
              <c:strCache>
                <c:ptCount val="1"/>
                <c:pt idx="0">
                  <c:v>nie, kultúrne podujatia nenavštevujem vôbec</c:v>
                </c:pt>
              </c:strCache>
            </c:strRef>
          </c:tx>
          <c:spPr>
            <a:solidFill>
              <a:srgbClr val="C0C0C0"/>
            </a:solidFill>
            <a:ln w="13554">
              <a:noFill/>
            </a:ln>
          </c:spPr>
          <c:invertIfNegative val="0"/>
          <c:dLbls>
            <c:numFmt formatCode="0%" sourceLinked="0"/>
            <c:spPr>
              <a:noFill/>
              <a:ln w="135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4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'Q5'!$B$75:$B$79</c:f>
              <c:strCache>
                <c:ptCount val="5"/>
                <c:pt idx="0">
                  <c:v>100 000 obyvateľov a viac</c:v>
                </c:pt>
                <c:pt idx="1">
                  <c:v>od 20 000 do 99 999</c:v>
                </c:pt>
                <c:pt idx="2">
                  <c:v>od 5 000 do 19 999 </c:v>
                </c:pt>
                <c:pt idx="3">
                  <c:v>od 2 000 do 4 999</c:v>
                </c:pt>
                <c:pt idx="4">
                  <c:v>do 1 999 obyvateľov</c:v>
                </c:pt>
              </c:strCache>
            </c:strRef>
          </c:cat>
          <c:val>
            <c:numRef>
              <c:f>'Q5'!$G$75:$G$79</c:f>
              <c:numCache>
                <c:formatCode>General</c:formatCode>
                <c:ptCount val="5"/>
                <c:pt idx="0">
                  <c:v>0.17241379310344801</c:v>
                </c:pt>
                <c:pt idx="1">
                  <c:v>0.12542372881355901</c:v>
                </c:pt>
                <c:pt idx="2">
                  <c:v>0.120603015075377</c:v>
                </c:pt>
                <c:pt idx="3">
                  <c:v>0.11374407582938401</c:v>
                </c:pt>
                <c:pt idx="4">
                  <c:v>0.17142857142857101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4C-4A4D-9694-7C4AFDFAC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2665080"/>
        <c:axId val="1"/>
      </c:barChart>
      <c:catAx>
        <c:axId val="2126650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6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87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1694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16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34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65080"/>
        <c:crosses val="autoZero"/>
        <c:crossBetween val="between"/>
      </c:valAx>
      <c:spPr>
        <a:solidFill>
          <a:srgbClr val="FFFFFF"/>
        </a:solidFill>
        <a:ln w="6777">
          <a:solidFill>
            <a:srgbClr val="80808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2.3939064200217627E-2"/>
          <c:y val="0"/>
          <c:w val="0.97606093579978237"/>
          <c:h val="0.15201900237529692"/>
        </c:manualLayout>
      </c:layout>
      <c:overlay val="0"/>
      <c:spPr>
        <a:solidFill>
          <a:srgbClr val="FFFFFF"/>
        </a:solidFill>
        <a:ln w="13554">
          <a:noFill/>
        </a:ln>
      </c:spPr>
      <c:txPr>
        <a:bodyPr/>
        <a:lstStyle/>
        <a:p>
          <a:pPr>
            <a:defRPr sz="539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53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744394618834078"/>
          <c:y val="8.7078651685393263E-2"/>
          <c:w val="0.63565022421524664"/>
          <c:h val="0.8005617977528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'Q6'!$B$4</c:f>
              <c:strCache>
                <c:ptCount val="1"/>
                <c:pt idx="0">
                  <c:v>áno</c:v>
                </c:pt>
              </c:strCache>
            </c:strRef>
          </c:tx>
          <c:spPr>
            <a:solidFill>
              <a:srgbClr val="0000FF"/>
            </a:solidFill>
            <a:ln w="13291">
              <a:noFill/>
            </a:ln>
          </c:spPr>
          <c:invertIfNegative val="0"/>
          <c:dLbls>
            <c:numFmt formatCode="0.0%" sourceLinked="0"/>
            <c:spPr>
              <a:solidFill>
                <a:srgbClr val="FFFFFF"/>
              </a:solidFill>
              <a:ln w="1329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28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'Q6'!$A$5:$A$14</c:f>
              <c:strCache>
                <c:ptCount val="10"/>
                <c:pt idx="0">
                  <c:v>informácie špeciálne nevyhľadávam</c:v>
                </c:pt>
                <c:pt idx="1">
                  <c:v>iné zdroje</c:v>
                </c:pt>
                <c:pt idx="2">
                  <c:v>denná tlač alebo časopisy</c:v>
                </c:pt>
                <c:pt idx="3">
                  <c:v>iné webové stránky</c:v>
                </c:pt>
                <c:pt idx="4">
                  <c:v>web stránky kultúrnych inštitúcií</c:v>
                </c:pt>
                <c:pt idx="5">
                  <c:v>billboardy, pútače, plagáty</c:v>
                </c:pt>
                <c:pt idx="6">
                  <c:v>rozhlas alebo televízia</c:v>
                </c:pt>
                <c:pt idx="7">
                  <c:v>členovia rodiny</c:v>
                </c:pt>
                <c:pt idx="8">
                  <c:v>sociálne siete</c:v>
                </c:pt>
                <c:pt idx="9">
                  <c:v>priatelia alebo známi</c:v>
                </c:pt>
              </c:strCache>
            </c:strRef>
          </c:cat>
          <c:val>
            <c:numRef>
              <c:f>'Q6'!$B$5:$B$14</c:f>
              <c:numCache>
                <c:formatCode>General</c:formatCode>
                <c:ptCount val="10"/>
                <c:pt idx="0">
                  <c:v>0.28999999999999998</c:v>
                </c:pt>
                <c:pt idx="1">
                  <c:v>0.31583333333333302</c:v>
                </c:pt>
                <c:pt idx="2">
                  <c:v>0.46583333333333299</c:v>
                </c:pt>
                <c:pt idx="3">
                  <c:v>0.47749999999999998</c:v>
                </c:pt>
                <c:pt idx="4">
                  <c:v>0.61833333333333296</c:v>
                </c:pt>
                <c:pt idx="5">
                  <c:v>0.67583333333333295</c:v>
                </c:pt>
                <c:pt idx="6">
                  <c:v>0.67916666666666703</c:v>
                </c:pt>
                <c:pt idx="7">
                  <c:v>0.72083333333333299</c:v>
                </c:pt>
                <c:pt idx="8">
                  <c:v>0.74916666666666698</c:v>
                </c:pt>
                <c:pt idx="9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7D-4710-B211-1BF9DA377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2672296"/>
        <c:axId val="1"/>
      </c:barChart>
      <c:catAx>
        <c:axId val="2126722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66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28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1661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166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72296"/>
        <c:crosses val="autoZero"/>
        <c:crossBetween val="between"/>
      </c:valAx>
      <c:spPr>
        <a:solidFill>
          <a:srgbClr val="FFFFFF"/>
        </a:solidFill>
        <a:ln w="6646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52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80732370636534E-2"/>
          <c:y val="0.11383940978939579"/>
          <c:w val="0.90628422262320141"/>
          <c:h val="0.7857151420758297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'Q8'!#REF!</c:f>
              <c:strCache>
                <c:ptCount val="1"/>
                <c:pt idx="0">
                  <c:v>áno</c:v>
                </c:pt>
              </c:strCache>
            </c:strRef>
          </c:tx>
          <c:spPr>
            <a:solidFill>
              <a:srgbClr val="0000FF"/>
            </a:solidFill>
            <a:ln w="11811">
              <a:noFill/>
            </a:ln>
          </c:spPr>
          <c:invertIfNegative val="0"/>
          <c:dLbls>
            <c:numFmt formatCode="0.0%" sourceLinked="0"/>
            <c:spPr>
              <a:noFill/>
              <a:ln w="1181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51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'Q8'!#REF!</c:f>
              <c:strCache>
                <c:ptCount val="6"/>
                <c:pt idx="0">
                  <c:v>18 - 25 rokov</c:v>
                </c:pt>
                <c:pt idx="1">
                  <c:v>26 - 35 rokov</c:v>
                </c:pt>
                <c:pt idx="2">
                  <c:v>36 - 45 rokov</c:v>
                </c:pt>
                <c:pt idx="3">
                  <c:v>46 - 55 rokov</c:v>
                </c:pt>
                <c:pt idx="4">
                  <c:v>56 - 65 rokov</c:v>
                </c:pt>
                <c:pt idx="5">
                  <c:v>66 a viac rokov</c:v>
                </c:pt>
              </c:strCache>
            </c:strRef>
          </c:cat>
          <c:val>
            <c:numRef>
              <c:f>'Q8'!#REF!</c:f>
              <c:numCache>
                <c:formatCode>General</c:formatCode>
                <c:ptCount val="6"/>
                <c:pt idx="0">
                  <c:v>0.92810457516339895</c:v>
                </c:pt>
                <c:pt idx="1">
                  <c:v>0.81990521327014199</c:v>
                </c:pt>
                <c:pt idx="2">
                  <c:v>0.76859504132231404</c:v>
                </c:pt>
                <c:pt idx="3">
                  <c:v>0.73786407766990303</c:v>
                </c:pt>
                <c:pt idx="4">
                  <c:v>0.65365853658536599</c:v>
                </c:pt>
                <c:pt idx="5">
                  <c:v>0.61202185792349695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FE-4167-9035-361350759C97}"/>
            </c:ext>
          </c:extLst>
        </c:ser>
        <c:ser>
          <c:idx val="1"/>
          <c:order val="1"/>
          <c:tx>
            <c:strRef>
              <c:f>'Q8'!#REF!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rgbClr val="FF0000"/>
            </a:solidFill>
            <a:ln w="11811">
              <a:noFill/>
            </a:ln>
          </c:spPr>
          <c:invertIfNegative val="0"/>
          <c:dLbls>
            <c:numFmt formatCode="0.0%" sourceLinked="0"/>
            <c:spPr>
              <a:noFill/>
              <a:ln w="1181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5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'Q8'!#REF!</c:f>
              <c:strCache>
                <c:ptCount val="6"/>
                <c:pt idx="0">
                  <c:v>18 - 25 rokov</c:v>
                </c:pt>
                <c:pt idx="1">
                  <c:v>26 - 35 rokov</c:v>
                </c:pt>
                <c:pt idx="2">
                  <c:v>36 - 45 rokov</c:v>
                </c:pt>
                <c:pt idx="3">
                  <c:v>46 - 55 rokov</c:v>
                </c:pt>
                <c:pt idx="4">
                  <c:v>56 - 65 rokov</c:v>
                </c:pt>
                <c:pt idx="5">
                  <c:v>66 a viac rokov</c:v>
                </c:pt>
              </c:strCache>
            </c:strRef>
          </c:cat>
          <c:val>
            <c:numRef>
              <c:f>'Q8'!#REF!</c:f>
              <c:numCache>
                <c:formatCode>General</c:formatCode>
                <c:ptCount val="6"/>
                <c:pt idx="0">
                  <c:v>7.1895424836601302E-2</c:v>
                </c:pt>
                <c:pt idx="1">
                  <c:v>0.18009478672985799</c:v>
                </c:pt>
                <c:pt idx="2">
                  <c:v>0.23140495867768601</c:v>
                </c:pt>
                <c:pt idx="3">
                  <c:v>0.26213592233009703</c:v>
                </c:pt>
                <c:pt idx="4">
                  <c:v>0.34634146341463401</c:v>
                </c:pt>
                <c:pt idx="5">
                  <c:v>0.387978142076503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FE-4167-9035-361350759C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2668032"/>
        <c:axId val="1"/>
      </c:barChart>
      <c:catAx>
        <c:axId val="212668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47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476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147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68032"/>
        <c:crosses val="autoZero"/>
        <c:crossBetween val="between"/>
      </c:valAx>
      <c:spPr>
        <a:solidFill>
          <a:srgbClr val="FFFFFF"/>
        </a:solidFill>
        <a:ln w="5906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36435737067676666"/>
          <c:y val="7.1090047393364926E-3"/>
          <c:w val="0.39980514302800757"/>
          <c:h val="5.2132701421800945E-2"/>
        </c:manualLayout>
      </c:layout>
      <c:overlay val="0"/>
      <c:spPr>
        <a:solidFill>
          <a:srgbClr val="FFFFFF"/>
        </a:solidFill>
        <a:ln w="11811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46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985854189336234"/>
          <c:y val="0.13776722090261281"/>
          <c:w val="0.69314472252448311"/>
          <c:h val="0.7672209026128266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'Q7'!$D$4</c:f>
              <c:strCache>
                <c:ptCount val="1"/>
                <c:pt idx="0">
                  <c:v>aspoň raz za týždeň</c:v>
                </c:pt>
              </c:strCache>
            </c:strRef>
          </c:tx>
          <c:spPr>
            <a:solidFill>
              <a:srgbClr val="993300"/>
            </a:solidFill>
            <a:ln w="23622">
              <a:noFill/>
            </a:ln>
          </c:spPr>
          <c:invertIfNegative val="0"/>
          <c:dLbls>
            <c:numFmt formatCode="0%" sourceLinked="0"/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83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'Q7'!$A$5:$A$14</c:f>
              <c:strCache>
                <c:ptCount val="10"/>
                <c:pt idx="0">
                  <c:v>pozeranie divadelných predstavení</c:v>
                </c:pt>
                <c:pt idx="1">
                  <c:v>prezeranie exponátov múzeí a galérií</c:v>
                </c:pt>
                <c:pt idx="2">
                  <c:v>komunikácia s osobnosťami kultúry</c:v>
                </c:pt>
                <c:pt idx="3">
                  <c:v>zdielanie vlastných kultúrnych zážitkov</c:v>
                </c:pt>
                <c:pt idx="4">
                  <c:v>sťahovanie filmov</c:v>
                </c:pt>
                <c:pt idx="5">
                  <c:v>sťahovanie hudby</c:v>
                </c:pt>
                <c:pt idx="6">
                  <c:v>pozeranie filmov</c:v>
                </c:pt>
                <c:pt idx="7">
                  <c:v>pozeranie televízie online</c:v>
                </c:pt>
                <c:pt idx="8">
                  <c:v>počúvanie rádia online</c:v>
                </c:pt>
                <c:pt idx="9">
                  <c:v>počúvanie hudby, pozeranie videoklipov</c:v>
                </c:pt>
              </c:strCache>
            </c:strRef>
          </c:cat>
          <c:val>
            <c:numRef>
              <c:f>'Q7'!$D$5:$D$14</c:f>
              <c:numCache>
                <c:formatCode>General</c:formatCode>
                <c:ptCount val="10"/>
                <c:pt idx="0">
                  <c:v>6.25E-2</c:v>
                </c:pt>
                <c:pt idx="1">
                  <c:v>7.9166666666666691E-2</c:v>
                </c:pt>
                <c:pt idx="2">
                  <c:v>8.249999999999999E-2</c:v>
                </c:pt>
                <c:pt idx="3">
                  <c:v>0.13750000000000001</c:v>
                </c:pt>
                <c:pt idx="4">
                  <c:v>0.17416666666666669</c:v>
                </c:pt>
                <c:pt idx="5">
                  <c:v>0.1825000000000003</c:v>
                </c:pt>
                <c:pt idx="6">
                  <c:v>0.22999999999999998</c:v>
                </c:pt>
                <c:pt idx="7">
                  <c:v>0.26500000000000001</c:v>
                </c:pt>
                <c:pt idx="8">
                  <c:v>0.32833333333333403</c:v>
                </c:pt>
                <c:pt idx="9">
                  <c:v>0.49083333333333401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5F-4618-82FC-7B871CC34F3B}"/>
            </c:ext>
          </c:extLst>
        </c:ser>
        <c:ser>
          <c:idx val="1"/>
          <c:order val="1"/>
          <c:tx>
            <c:strRef>
              <c:f>'Q7'!$E$4</c:f>
              <c:strCache>
                <c:ptCount val="1"/>
                <c:pt idx="0">
                  <c:v>raz alebo viackrát za mesiac</c:v>
                </c:pt>
              </c:strCache>
            </c:strRef>
          </c:tx>
          <c:spPr>
            <a:solidFill>
              <a:srgbClr val="FF6600"/>
            </a:solidFill>
            <a:ln w="23622">
              <a:noFill/>
            </a:ln>
          </c:spPr>
          <c:invertIfNegative val="0"/>
          <c:dLbls>
            <c:numFmt formatCode="0%" sourceLinked="0"/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8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'Q7'!$A$5:$A$14</c:f>
              <c:strCache>
                <c:ptCount val="10"/>
                <c:pt idx="0">
                  <c:v>pozeranie divadelných predstavení</c:v>
                </c:pt>
                <c:pt idx="1">
                  <c:v>prezeranie exponátov múzeí a galérií</c:v>
                </c:pt>
                <c:pt idx="2">
                  <c:v>komunikácia s osobnosťami kultúry</c:v>
                </c:pt>
                <c:pt idx="3">
                  <c:v>zdielanie vlastných kultúrnych zážitkov</c:v>
                </c:pt>
                <c:pt idx="4">
                  <c:v>sťahovanie filmov</c:v>
                </c:pt>
                <c:pt idx="5">
                  <c:v>sťahovanie hudby</c:v>
                </c:pt>
                <c:pt idx="6">
                  <c:v>pozeranie filmov</c:v>
                </c:pt>
                <c:pt idx="7">
                  <c:v>pozeranie televízie online</c:v>
                </c:pt>
                <c:pt idx="8">
                  <c:v>počúvanie rádia online</c:v>
                </c:pt>
                <c:pt idx="9">
                  <c:v>počúvanie hudby, pozeranie videoklipov</c:v>
                </c:pt>
              </c:strCache>
            </c:strRef>
          </c:cat>
          <c:val>
            <c:numRef>
              <c:f>'Q7'!$E$5:$E$14</c:f>
              <c:numCache>
                <c:formatCode>General</c:formatCode>
                <c:ptCount val="10"/>
                <c:pt idx="0">
                  <c:v>6.5000000000000002E-2</c:v>
                </c:pt>
                <c:pt idx="1">
                  <c:v>0.09</c:v>
                </c:pt>
                <c:pt idx="2">
                  <c:v>7.6666666666666702E-2</c:v>
                </c:pt>
                <c:pt idx="3">
                  <c:v>0.13916666666666699</c:v>
                </c:pt>
                <c:pt idx="4">
                  <c:v>0.17833333333333301</c:v>
                </c:pt>
                <c:pt idx="5">
                  <c:v>0.19</c:v>
                </c:pt>
                <c:pt idx="6">
                  <c:v>0.17833333333333301</c:v>
                </c:pt>
                <c:pt idx="7">
                  <c:v>0.185</c:v>
                </c:pt>
                <c:pt idx="8">
                  <c:v>0.16250000000000001</c:v>
                </c:pt>
                <c:pt idx="9">
                  <c:v>0.206666666666667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5F-4618-82FC-7B871CC34F3B}"/>
            </c:ext>
          </c:extLst>
        </c:ser>
        <c:ser>
          <c:idx val="2"/>
          <c:order val="2"/>
          <c:tx>
            <c:strRef>
              <c:f>'Q7'!$F$4</c:f>
              <c:strCache>
                <c:ptCount val="1"/>
                <c:pt idx="0">
                  <c:v>raz alebo viackrát za rok</c:v>
                </c:pt>
              </c:strCache>
            </c:strRef>
          </c:tx>
          <c:spPr>
            <a:solidFill>
              <a:srgbClr val="FF9900"/>
            </a:solidFill>
            <a:ln w="23622">
              <a:noFill/>
            </a:ln>
          </c:spPr>
          <c:invertIfNegative val="0"/>
          <c:dLbls>
            <c:numFmt formatCode="0%" sourceLinked="0"/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8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'Q7'!$A$5:$A$14</c:f>
              <c:strCache>
                <c:ptCount val="10"/>
                <c:pt idx="0">
                  <c:v>pozeranie divadelných predstavení</c:v>
                </c:pt>
                <c:pt idx="1">
                  <c:v>prezeranie exponátov múzeí a galérií</c:v>
                </c:pt>
                <c:pt idx="2">
                  <c:v>komunikácia s osobnosťami kultúry</c:v>
                </c:pt>
                <c:pt idx="3">
                  <c:v>zdielanie vlastných kultúrnych zážitkov</c:v>
                </c:pt>
                <c:pt idx="4">
                  <c:v>sťahovanie filmov</c:v>
                </c:pt>
                <c:pt idx="5">
                  <c:v>sťahovanie hudby</c:v>
                </c:pt>
                <c:pt idx="6">
                  <c:v>pozeranie filmov</c:v>
                </c:pt>
                <c:pt idx="7">
                  <c:v>pozeranie televízie online</c:v>
                </c:pt>
                <c:pt idx="8">
                  <c:v>počúvanie rádia online</c:v>
                </c:pt>
                <c:pt idx="9">
                  <c:v>počúvanie hudby, pozeranie videoklipov</c:v>
                </c:pt>
              </c:strCache>
            </c:strRef>
          </c:cat>
          <c:val>
            <c:numRef>
              <c:f>'Q7'!$F$5:$F$14</c:f>
              <c:numCache>
                <c:formatCode>General</c:formatCode>
                <c:ptCount val="10"/>
                <c:pt idx="0">
                  <c:v>0.118333333333333</c:v>
                </c:pt>
                <c:pt idx="1">
                  <c:v>0.15666666666666701</c:v>
                </c:pt>
                <c:pt idx="2">
                  <c:v>0.09</c:v>
                </c:pt>
                <c:pt idx="3">
                  <c:v>0.146666666666667</c:v>
                </c:pt>
                <c:pt idx="4">
                  <c:v>0.14499999999999999</c:v>
                </c:pt>
                <c:pt idx="5">
                  <c:v>0.163333333333333</c:v>
                </c:pt>
                <c:pt idx="6">
                  <c:v>0.14499999999999999</c:v>
                </c:pt>
                <c:pt idx="7">
                  <c:v>0.14499999999999999</c:v>
                </c:pt>
                <c:pt idx="8">
                  <c:v>0.12833333333333299</c:v>
                </c:pt>
                <c:pt idx="9">
                  <c:v>0.11749999999999999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5F-4618-82FC-7B871CC34F3B}"/>
            </c:ext>
          </c:extLst>
        </c:ser>
        <c:ser>
          <c:idx val="3"/>
          <c:order val="3"/>
          <c:tx>
            <c:strRef>
              <c:f>'Q7'!$G$4</c:f>
              <c:strCache>
                <c:ptCount val="1"/>
                <c:pt idx="0">
                  <c:v>menej ako raz za rok</c:v>
                </c:pt>
              </c:strCache>
            </c:strRef>
          </c:tx>
          <c:spPr>
            <a:solidFill>
              <a:srgbClr val="FFCC00"/>
            </a:solidFill>
            <a:ln w="23622">
              <a:noFill/>
            </a:ln>
          </c:spPr>
          <c:invertIfNegative val="0"/>
          <c:dLbls>
            <c:numFmt formatCode="0%" sourceLinked="0"/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8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'Q7'!$A$5:$A$14</c:f>
              <c:strCache>
                <c:ptCount val="10"/>
                <c:pt idx="0">
                  <c:v>pozeranie divadelných predstavení</c:v>
                </c:pt>
                <c:pt idx="1">
                  <c:v>prezeranie exponátov múzeí a galérií</c:v>
                </c:pt>
                <c:pt idx="2">
                  <c:v>komunikácia s osobnosťami kultúry</c:v>
                </c:pt>
                <c:pt idx="3">
                  <c:v>zdielanie vlastných kultúrnych zážitkov</c:v>
                </c:pt>
                <c:pt idx="4">
                  <c:v>sťahovanie filmov</c:v>
                </c:pt>
                <c:pt idx="5">
                  <c:v>sťahovanie hudby</c:v>
                </c:pt>
                <c:pt idx="6">
                  <c:v>pozeranie filmov</c:v>
                </c:pt>
                <c:pt idx="7">
                  <c:v>pozeranie televízie online</c:v>
                </c:pt>
                <c:pt idx="8">
                  <c:v>počúvanie rádia online</c:v>
                </c:pt>
                <c:pt idx="9">
                  <c:v>počúvanie hudby, pozeranie videoklipov</c:v>
                </c:pt>
              </c:strCache>
            </c:strRef>
          </c:cat>
          <c:val>
            <c:numRef>
              <c:f>'Q7'!$G$5:$G$14</c:f>
              <c:numCache>
                <c:formatCode>General</c:formatCode>
                <c:ptCount val="10"/>
                <c:pt idx="0">
                  <c:v>0.12166666666666701</c:v>
                </c:pt>
                <c:pt idx="1">
                  <c:v>0.15</c:v>
                </c:pt>
                <c:pt idx="2">
                  <c:v>0.11083333333333301</c:v>
                </c:pt>
                <c:pt idx="3">
                  <c:v>0.12916666666666701</c:v>
                </c:pt>
                <c:pt idx="4">
                  <c:v>0.123333333333333</c:v>
                </c:pt>
                <c:pt idx="5">
                  <c:v>0.114166666666667</c:v>
                </c:pt>
                <c:pt idx="6">
                  <c:v>0.123333333333333</c:v>
                </c:pt>
                <c:pt idx="7">
                  <c:v>9.4166666666666704E-2</c:v>
                </c:pt>
                <c:pt idx="8">
                  <c:v>8.0833333333333299E-2</c:v>
                </c:pt>
                <c:pt idx="9">
                  <c:v>5.3333333333333302E-2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5F-4618-82FC-7B871CC34F3B}"/>
            </c:ext>
          </c:extLst>
        </c:ser>
        <c:ser>
          <c:idx val="4"/>
          <c:order val="4"/>
          <c:tx>
            <c:strRef>
              <c:f>'Q7'!$H$4</c:f>
              <c:strCache>
                <c:ptCount val="1"/>
                <c:pt idx="0">
                  <c:v>nevyužívam internet na uvedený účel</c:v>
                </c:pt>
              </c:strCache>
            </c:strRef>
          </c:tx>
          <c:spPr>
            <a:solidFill>
              <a:srgbClr val="FFCC99"/>
            </a:solidFill>
            <a:ln w="23622">
              <a:noFill/>
            </a:ln>
          </c:spPr>
          <c:invertIfNegative val="0"/>
          <c:dLbls>
            <c:numFmt formatCode="0%" sourceLinked="0"/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8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'Q7'!$A$5:$A$14</c:f>
              <c:strCache>
                <c:ptCount val="10"/>
                <c:pt idx="0">
                  <c:v>pozeranie divadelných predstavení</c:v>
                </c:pt>
                <c:pt idx="1">
                  <c:v>prezeranie exponátov múzeí a galérií</c:v>
                </c:pt>
                <c:pt idx="2">
                  <c:v>komunikácia s osobnosťami kultúry</c:v>
                </c:pt>
                <c:pt idx="3">
                  <c:v>zdielanie vlastných kultúrnych zážitkov</c:v>
                </c:pt>
                <c:pt idx="4">
                  <c:v>sťahovanie filmov</c:v>
                </c:pt>
                <c:pt idx="5">
                  <c:v>sťahovanie hudby</c:v>
                </c:pt>
                <c:pt idx="6">
                  <c:v>pozeranie filmov</c:v>
                </c:pt>
                <c:pt idx="7">
                  <c:v>pozeranie televízie online</c:v>
                </c:pt>
                <c:pt idx="8">
                  <c:v>počúvanie rádia online</c:v>
                </c:pt>
                <c:pt idx="9">
                  <c:v>počúvanie hudby, pozeranie videoklipov</c:v>
                </c:pt>
              </c:strCache>
            </c:strRef>
          </c:cat>
          <c:val>
            <c:numRef>
              <c:f>'Q7'!$H$5:$H$14</c:f>
              <c:numCache>
                <c:formatCode>General</c:formatCode>
                <c:ptCount val="10"/>
                <c:pt idx="0">
                  <c:v>0.60666666666666702</c:v>
                </c:pt>
                <c:pt idx="1">
                  <c:v>0.48749999999999999</c:v>
                </c:pt>
                <c:pt idx="2">
                  <c:v>0.61</c:v>
                </c:pt>
                <c:pt idx="3">
                  <c:v>0.42</c:v>
                </c:pt>
                <c:pt idx="4">
                  <c:v>0.36583333333333301</c:v>
                </c:pt>
                <c:pt idx="5">
                  <c:v>0.33250000000000002</c:v>
                </c:pt>
                <c:pt idx="6">
                  <c:v>0.36583333333333301</c:v>
                </c:pt>
                <c:pt idx="7">
                  <c:v>0.29416666666666702</c:v>
                </c:pt>
                <c:pt idx="8">
                  <c:v>0.28666666666666701</c:v>
                </c:pt>
                <c:pt idx="9">
                  <c:v>0.118333333333333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5F-4618-82FC-7B871CC34F3B}"/>
            </c:ext>
          </c:extLst>
        </c:ser>
        <c:ser>
          <c:idx val="5"/>
          <c:order val="5"/>
          <c:tx>
            <c:strRef>
              <c:f>'Q7'!$I$4</c:f>
              <c:strCache>
                <c:ptCount val="1"/>
                <c:pt idx="0">
                  <c:v>nemám prístup na internet</c:v>
                </c:pt>
              </c:strCache>
            </c:strRef>
          </c:tx>
          <c:spPr>
            <a:solidFill>
              <a:srgbClr val="C0C0C0"/>
            </a:solidFill>
            <a:ln w="23622">
              <a:noFill/>
            </a:ln>
          </c:spPr>
          <c:invertIfNegative val="0"/>
          <c:dLbls>
            <c:numFmt formatCode="0%" sourceLinked="0"/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'Q7'!$A$5:$A$14</c:f>
              <c:strCache>
                <c:ptCount val="10"/>
                <c:pt idx="0">
                  <c:v>pozeranie divadelných predstavení</c:v>
                </c:pt>
                <c:pt idx="1">
                  <c:v>prezeranie exponátov múzeí a galérií</c:v>
                </c:pt>
                <c:pt idx="2">
                  <c:v>komunikácia s osobnosťami kultúry</c:v>
                </c:pt>
                <c:pt idx="3">
                  <c:v>zdielanie vlastných kultúrnych zážitkov</c:v>
                </c:pt>
                <c:pt idx="4">
                  <c:v>sťahovanie filmov</c:v>
                </c:pt>
                <c:pt idx="5">
                  <c:v>sťahovanie hudby</c:v>
                </c:pt>
                <c:pt idx="6">
                  <c:v>pozeranie filmov</c:v>
                </c:pt>
                <c:pt idx="7">
                  <c:v>pozeranie televízie online</c:v>
                </c:pt>
                <c:pt idx="8">
                  <c:v>počúvanie rádia online</c:v>
                </c:pt>
                <c:pt idx="9">
                  <c:v>počúvanie hudby, pozeranie videoklipov</c:v>
                </c:pt>
              </c:strCache>
            </c:strRef>
          </c:cat>
          <c:val>
            <c:numRef>
              <c:f>'Q7'!$I$5:$I$14</c:f>
              <c:numCache>
                <c:formatCode>General</c:formatCode>
                <c:ptCount val="10"/>
                <c:pt idx="0">
                  <c:v>2.5833333333333298E-2</c:v>
                </c:pt>
                <c:pt idx="1">
                  <c:v>3.6666666666666702E-2</c:v>
                </c:pt>
                <c:pt idx="2">
                  <c:v>0.03</c:v>
                </c:pt>
                <c:pt idx="3">
                  <c:v>2.75E-2</c:v>
                </c:pt>
                <c:pt idx="4">
                  <c:v>1.3333333333333299E-2</c:v>
                </c:pt>
                <c:pt idx="5">
                  <c:v>1.7500000000000002E-2</c:v>
                </c:pt>
                <c:pt idx="6">
                  <c:v>1.3333333333333299E-2</c:v>
                </c:pt>
                <c:pt idx="7">
                  <c:v>1.6666666666666701E-2</c:v>
                </c:pt>
                <c:pt idx="8">
                  <c:v>1.3333333333333299E-2</c:v>
                </c:pt>
                <c:pt idx="9">
                  <c:v>1.3333333333333299E-2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D5F-4618-82FC-7B871CC34F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76588576"/>
        <c:axId val="1"/>
      </c:barChart>
      <c:catAx>
        <c:axId val="2765885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95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83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2953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295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83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76588576"/>
        <c:crosses val="autoZero"/>
        <c:crossBetween val="between"/>
      </c:valAx>
      <c:spPr>
        <a:solidFill>
          <a:srgbClr val="FFFFFF"/>
        </a:solidFill>
        <a:ln w="11811">
          <a:solidFill>
            <a:srgbClr val="80808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6.5288356909684445E-2"/>
          <c:y val="7.1258907363420431E-3"/>
          <c:w val="0.92274211099020675"/>
          <c:h val="0.10451306413301663"/>
        </c:manualLayout>
      </c:layout>
      <c:overlay val="0"/>
      <c:spPr>
        <a:solidFill>
          <a:srgbClr val="FFFFFF"/>
        </a:solidFill>
        <a:ln w="23622">
          <a:noFill/>
        </a:ln>
      </c:spPr>
      <c:txPr>
        <a:bodyPr/>
        <a:lstStyle/>
        <a:p>
          <a:pPr>
            <a:defRPr sz="856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88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503198294243072E-2"/>
          <c:y val="0.11409420899357041"/>
          <c:w val="0.9285714285714286"/>
          <c:h val="0.785236614838102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'Q7'!$B$83</c:f>
              <c:strCache>
                <c:ptCount val="1"/>
                <c:pt idx="0">
                  <c:v>každý deň</c:v>
                </c:pt>
              </c:strCache>
            </c:strRef>
          </c:tx>
          <c:spPr>
            <a:solidFill>
              <a:srgbClr val="0000FF"/>
            </a:solidFill>
            <a:ln w="12464">
              <a:noFill/>
            </a:ln>
          </c:spPr>
          <c:invertIfNegative val="0"/>
          <c:dLbls>
            <c:numFmt formatCode="0%" sourceLinked="0"/>
            <c:spPr>
              <a:solidFill>
                <a:srgbClr val="FFFFFF"/>
              </a:solidFill>
              <a:ln w="1246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87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'Q7'!$A$84:$A$89</c:f>
              <c:strCache>
                <c:ptCount val="6"/>
                <c:pt idx="0">
                  <c:v>18 - 25 rokov</c:v>
                </c:pt>
                <c:pt idx="1">
                  <c:v>26 - 35 rokov</c:v>
                </c:pt>
                <c:pt idx="2">
                  <c:v>36 - 45 rokov</c:v>
                </c:pt>
                <c:pt idx="3">
                  <c:v>46 - 55 rokov</c:v>
                </c:pt>
                <c:pt idx="4">
                  <c:v>56 - 65 rokov</c:v>
                </c:pt>
                <c:pt idx="5">
                  <c:v>66 a viac rokov</c:v>
                </c:pt>
              </c:strCache>
            </c:strRef>
          </c:cat>
          <c:val>
            <c:numRef>
              <c:f>'Q7'!$B$84:$B$89</c:f>
              <c:numCache>
                <c:formatCode>General</c:formatCode>
                <c:ptCount val="6"/>
                <c:pt idx="0">
                  <c:v>0.32764505119453902</c:v>
                </c:pt>
                <c:pt idx="1">
                  <c:v>0.204778156996587</c:v>
                </c:pt>
                <c:pt idx="2">
                  <c:v>0.18430034129692799</c:v>
                </c:pt>
                <c:pt idx="3">
                  <c:v>0.116040955631399</c:v>
                </c:pt>
                <c:pt idx="4">
                  <c:v>9.8976109215017094E-2</c:v>
                </c:pt>
                <c:pt idx="5">
                  <c:v>6.8259385665528999E-2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9E-4748-AE85-6E7983BA828C}"/>
            </c:ext>
          </c:extLst>
        </c:ser>
        <c:ser>
          <c:idx val="1"/>
          <c:order val="1"/>
          <c:tx>
            <c:strRef>
              <c:f>'Q7'!$C$83</c:f>
              <c:strCache>
                <c:ptCount val="1"/>
                <c:pt idx="0">
                  <c:v>nevyužívam na tento účel</c:v>
                </c:pt>
              </c:strCache>
            </c:strRef>
          </c:tx>
          <c:spPr>
            <a:solidFill>
              <a:srgbClr val="FF0000"/>
            </a:solidFill>
            <a:ln w="12464">
              <a:noFill/>
            </a:ln>
          </c:spPr>
          <c:invertIfNegative val="0"/>
          <c:dLbls>
            <c:numFmt formatCode="0%" sourceLinked="0"/>
            <c:spPr>
              <a:solidFill>
                <a:srgbClr val="FFFFFF"/>
              </a:solidFill>
              <a:ln w="1246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87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'Q7'!$A$84:$A$89</c:f>
              <c:strCache>
                <c:ptCount val="6"/>
                <c:pt idx="0">
                  <c:v>18 - 25 rokov</c:v>
                </c:pt>
                <c:pt idx="1">
                  <c:v>26 - 35 rokov</c:v>
                </c:pt>
                <c:pt idx="2">
                  <c:v>36 - 45 rokov</c:v>
                </c:pt>
                <c:pt idx="3">
                  <c:v>46 - 55 rokov</c:v>
                </c:pt>
                <c:pt idx="4">
                  <c:v>56 - 65 rokov</c:v>
                </c:pt>
                <c:pt idx="5">
                  <c:v>66 a viac rokov</c:v>
                </c:pt>
              </c:strCache>
            </c:strRef>
          </c:cat>
          <c:val>
            <c:numRef>
              <c:f>'Q7'!$C$84:$C$89</c:f>
              <c:numCache>
                <c:formatCode>General</c:formatCode>
                <c:ptCount val="6"/>
                <c:pt idx="0">
                  <c:v>2.1126760563380299E-2</c:v>
                </c:pt>
                <c:pt idx="1">
                  <c:v>0.140845070422535</c:v>
                </c:pt>
                <c:pt idx="2">
                  <c:v>0.11971830985915501</c:v>
                </c:pt>
                <c:pt idx="3">
                  <c:v>0.140845070422535</c:v>
                </c:pt>
                <c:pt idx="4">
                  <c:v>0.25352112676056299</c:v>
                </c:pt>
                <c:pt idx="5">
                  <c:v>0.323943661971831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9E-4748-AE85-6E7983BA82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2673280"/>
        <c:axId val="1"/>
      </c:barChart>
      <c:catAx>
        <c:axId val="212673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55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87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558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155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89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73280"/>
        <c:crosses val="autoZero"/>
        <c:crossBetween val="between"/>
      </c:valAx>
      <c:spPr>
        <a:noFill/>
        <a:ln w="6232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0794341675734493"/>
          <c:y val="7.1258907363420431E-3"/>
          <c:w val="0.43525571273122959"/>
          <c:h val="5.2256532066508314E-2"/>
        </c:manualLayout>
      </c:layout>
      <c:overlay val="0"/>
      <c:spPr>
        <a:solidFill>
          <a:srgbClr val="FFFFFF"/>
        </a:solidFill>
        <a:ln w="12464">
          <a:noFill/>
        </a:ln>
      </c:spPr>
      <c:txPr>
        <a:bodyPr/>
        <a:lstStyle/>
        <a:p>
          <a:pPr>
            <a:defRPr sz="631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49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503198294243072E-2"/>
          <c:y val="0.11409420899357041"/>
          <c:w val="0.9285714285714286"/>
          <c:h val="0.785236614838102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'Q7'!$B$118</c:f>
              <c:strCache>
                <c:ptCount val="1"/>
                <c:pt idx="0">
                  <c:v>každý deň</c:v>
                </c:pt>
              </c:strCache>
            </c:strRef>
          </c:tx>
          <c:spPr>
            <a:solidFill>
              <a:srgbClr val="0000FF"/>
            </a:solidFill>
            <a:ln w="12249">
              <a:noFill/>
            </a:ln>
          </c:spPr>
          <c:invertIfNegative val="0"/>
          <c:dLbls>
            <c:numFmt formatCode="0%" sourceLinked="0"/>
            <c:spPr>
              <a:solidFill>
                <a:srgbClr val="FFFFFF"/>
              </a:solidFill>
              <a:ln w="1224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'Q7'!$A$119:$A$124</c:f>
              <c:strCache>
                <c:ptCount val="6"/>
                <c:pt idx="0">
                  <c:v>18 - 25 rokov</c:v>
                </c:pt>
                <c:pt idx="1">
                  <c:v>26 - 35 rokov</c:v>
                </c:pt>
                <c:pt idx="2">
                  <c:v>36 - 45 rokov</c:v>
                </c:pt>
                <c:pt idx="3">
                  <c:v>46 - 55 rokov</c:v>
                </c:pt>
                <c:pt idx="4">
                  <c:v>56 - 65 rokov</c:v>
                </c:pt>
                <c:pt idx="5">
                  <c:v>66 a viac rokov</c:v>
                </c:pt>
              </c:strCache>
            </c:strRef>
          </c:cat>
          <c:val>
            <c:numRef>
              <c:f>'Q7'!$B$119:$B$124</c:f>
              <c:numCache>
                <c:formatCode>General</c:formatCode>
                <c:ptCount val="6"/>
                <c:pt idx="0">
                  <c:v>0.22695035460992899</c:v>
                </c:pt>
                <c:pt idx="1">
                  <c:v>0.24822695035461001</c:v>
                </c:pt>
                <c:pt idx="2">
                  <c:v>0.184397163120567</c:v>
                </c:pt>
                <c:pt idx="3">
                  <c:v>0.17730496453900699</c:v>
                </c:pt>
                <c:pt idx="4">
                  <c:v>9.2198581560283696E-2</c:v>
                </c:pt>
                <c:pt idx="5">
                  <c:v>7.09219858156028E-2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87-43E4-92BC-FC022C8FA0CF}"/>
            </c:ext>
          </c:extLst>
        </c:ser>
        <c:ser>
          <c:idx val="1"/>
          <c:order val="1"/>
          <c:tx>
            <c:strRef>
              <c:f>'Q7'!$C$118</c:f>
              <c:strCache>
                <c:ptCount val="1"/>
                <c:pt idx="0">
                  <c:v>nevyužívam internet na uvedený účel</c:v>
                </c:pt>
              </c:strCache>
            </c:strRef>
          </c:tx>
          <c:spPr>
            <a:solidFill>
              <a:srgbClr val="FF0000"/>
            </a:solidFill>
            <a:ln w="12249">
              <a:noFill/>
            </a:ln>
          </c:spPr>
          <c:invertIfNegative val="0"/>
          <c:dLbls>
            <c:numFmt formatCode="0%" sourceLinked="0"/>
            <c:spPr>
              <a:solidFill>
                <a:srgbClr val="FFFFFF"/>
              </a:solidFill>
              <a:ln w="1224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'Q7'!$A$119:$A$124</c:f>
              <c:strCache>
                <c:ptCount val="6"/>
                <c:pt idx="0">
                  <c:v>18 - 25 rokov</c:v>
                </c:pt>
                <c:pt idx="1">
                  <c:v>26 - 35 rokov</c:v>
                </c:pt>
                <c:pt idx="2">
                  <c:v>36 - 45 rokov</c:v>
                </c:pt>
                <c:pt idx="3">
                  <c:v>46 - 55 rokov</c:v>
                </c:pt>
                <c:pt idx="4">
                  <c:v>56 - 65 rokov</c:v>
                </c:pt>
                <c:pt idx="5">
                  <c:v>66 a viac rokov</c:v>
                </c:pt>
              </c:strCache>
            </c:strRef>
          </c:cat>
          <c:val>
            <c:numRef>
              <c:f>'Q7'!$C$119:$C$124</c:f>
              <c:numCache>
                <c:formatCode>General</c:formatCode>
                <c:ptCount val="6"/>
                <c:pt idx="0">
                  <c:v>1.5564202334630401E-2</c:v>
                </c:pt>
                <c:pt idx="1">
                  <c:v>0.105058365758755</c:v>
                </c:pt>
                <c:pt idx="2">
                  <c:v>0.124513618677043</c:v>
                </c:pt>
                <c:pt idx="3">
                  <c:v>0.17509727626459101</c:v>
                </c:pt>
                <c:pt idx="4">
                  <c:v>0.30739299610894899</c:v>
                </c:pt>
                <c:pt idx="5">
                  <c:v>0.27237354085603099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87-43E4-92BC-FC022C8FA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76589232"/>
        <c:axId val="1"/>
      </c:barChart>
      <c:catAx>
        <c:axId val="27658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53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531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153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79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76589232"/>
        <c:crosses val="autoZero"/>
        <c:crossBetween val="between"/>
        <c:majorUnit val="0.1"/>
      </c:valAx>
      <c:spPr>
        <a:noFill/>
        <a:ln w="12249">
          <a:noFill/>
        </a:ln>
      </c:spPr>
    </c:plotArea>
    <c:legend>
      <c:legendPos val="r"/>
      <c:layout>
        <c:manualLayout>
          <c:xMode val="edge"/>
          <c:yMode val="edge"/>
          <c:x val="0.26877040261153429"/>
          <c:y val="4.7505938242280287E-3"/>
          <c:w val="0.51033732317736669"/>
          <c:h val="8.5510688836104506E-2"/>
        </c:manualLayout>
      </c:layout>
      <c:overlay val="0"/>
      <c:spPr>
        <a:solidFill>
          <a:srgbClr val="FFFFFF"/>
        </a:solidFill>
        <a:ln w="12249">
          <a:noFill/>
        </a:ln>
      </c:spPr>
      <c:txPr>
        <a:bodyPr/>
        <a:lstStyle/>
        <a:p>
          <a:pPr>
            <a:defRPr sz="6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482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579978237214367E-2"/>
          <c:y val="0.10655737704918032"/>
          <c:w val="0.89662676822633292"/>
          <c:h val="0.78483606557377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'Q8'!$B$4</c:f>
              <c:strCache>
                <c:ptCount val="1"/>
                <c:pt idx="0">
                  <c:v>áno</c:v>
                </c:pt>
              </c:strCache>
            </c:strRef>
          </c:tx>
          <c:spPr>
            <a:solidFill>
              <a:srgbClr val="0000FF"/>
            </a:solidFill>
            <a:ln w="11816">
              <a:noFill/>
            </a:ln>
          </c:spPr>
          <c:invertIfNegative val="0"/>
          <c:dLbls>
            <c:numFmt formatCode="0.0%" sourceLinked="0"/>
            <c:spPr>
              <a:noFill/>
              <a:ln w="11816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44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'Q8'!$A$5:$A$7</c:f>
              <c:strCache>
                <c:ptCount val="3"/>
                <c:pt idx="0">
                  <c:v>klasická kniha</c:v>
                </c:pt>
                <c:pt idx="1">
                  <c:v>e-kniha</c:v>
                </c:pt>
                <c:pt idx="2">
                  <c:v>audio kniha</c:v>
                </c:pt>
              </c:strCache>
            </c:strRef>
          </c:cat>
          <c:val>
            <c:numRef>
              <c:f>'Q8'!$B$5:$B$7</c:f>
              <c:numCache>
                <c:formatCode>General</c:formatCode>
                <c:ptCount val="3"/>
                <c:pt idx="0">
                  <c:v>0.62583333333333302</c:v>
                </c:pt>
                <c:pt idx="1">
                  <c:v>0.1525</c:v>
                </c:pt>
                <c:pt idx="2">
                  <c:v>0.103333333333333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4-4AF6-914F-F057C2D470A9}"/>
            </c:ext>
          </c:extLst>
        </c:ser>
        <c:ser>
          <c:idx val="1"/>
          <c:order val="1"/>
          <c:tx>
            <c:strRef>
              <c:f>'Q8'!$C$4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rgbClr val="FF0000"/>
            </a:solidFill>
            <a:ln w="11816">
              <a:noFill/>
            </a:ln>
          </c:spPr>
          <c:invertIfNegative val="0"/>
          <c:dLbls>
            <c:numFmt formatCode="0.0%" sourceLinked="0"/>
            <c:spPr>
              <a:noFill/>
              <a:ln w="11816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44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'Q8'!$A$5:$A$7</c:f>
              <c:strCache>
                <c:ptCount val="3"/>
                <c:pt idx="0">
                  <c:v>klasická kniha</c:v>
                </c:pt>
                <c:pt idx="1">
                  <c:v>e-kniha</c:v>
                </c:pt>
                <c:pt idx="2">
                  <c:v>audio kniha</c:v>
                </c:pt>
              </c:strCache>
            </c:strRef>
          </c:cat>
          <c:val>
            <c:numRef>
              <c:f>'Q8'!$C$5:$C$7</c:f>
              <c:numCache>
                <c:formatCode>General</c:formatCode>
                <c:ptCount val="3"/>
                <c:pt idx="0">
                  <c:v>0.37416666666666698</c:v>
                </c:pt>
                <c:pt idx="1">
                  <c:v>0.84750000000000003</c:v>
                </c:pt>
                <c:pt idx="2">
                  <c:v>0.89666666666666694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A4-4AF6-914F-F057C2D47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2674920"/>
        <c:axId val="1"/>
      </c:barChart>
      <c:catAx>
        <c:axId val="212674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4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51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477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14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58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74920"/>
        <c:crosses val="autoZero"/>
        <c:crossBetween val="between"/>
      </c:valAx>
      <c:spPr>
        <a:noFill/>
        <a:ln w="5908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41458106637649617"/>
          <c:y val="1.0245901639344262E-2"/>
          <c:w val="0.22742110990206746"/>
          <c:h val="6.1475409836065573E-2"/>
        </c:manualLayout>
      </c:layout>
      <c:overlay val="0"/>
      <c:spPr>
        <a:solidFill>
          <a:srgbClr val="FFFFFF"/>
        </a:solidFill>
        <a:ln w="11816">
          <a:noFill/>
        </a:ln>
      </c:spPr>
      <c:txPr>
        <a:bodyPr/>
        <a:lstStyle/>
        <a:p>
          <a:pPr>
            <a:defRPr sz="684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46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806061602003785E-2"/>
          <c:y val="0.11617324994355284"/>
          <c:w val="0.92818961032708069"/>
          <c:h val="0.781322053541933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'Q9'!$A$38</c:f>
              <c:strCache>
                <c:ptCount val="1"/>
                <c:pt idx="0">
                  <c:v>klasická kniha 2019</c:v>
                </c:pt>
              </c:strCache>
            </c:strRef>
          </c:tx>
          <c:spPr>
            <a:solidFill>
              <a:srgbClr val="0000FF"/>
            </a:solidFill>
            <a:ln w="12468">
              <a:noFill/>
            </a:ln>
          </c:spPr>
          <c:invertIfNegative val="0"/>
          <c:dLbls>
            <c:dLbl>
              <c:idx val="1"/>
              <c:layout>
                <c:manualLayout>
                  <c:x val="-2.0671179773556741E-3"/>
                  <c:y val="-4.66995108865323E-3"/>
                </c:manualLayout>
              </c:layout>
              <c:numFmt formatCode="0%" sourceLinked="0"/>
              <c:spPr>
                <a:noFill/>
                <a:ln w="12468">
                  <a:noFill/>
                </a:ln>
              </c:spPr>
              <c:txPr>
                <a:bodyPr/>
                <a:lstStyle/>
                <a:p>
                  <a:pPr>
                    <a:defRPr sz="687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79D-400F-83CA-AD00533D10EE}"/>
                </c:ext>
              </c:extLst>
            </c:dLbl>
            <c:dLbl>
              <c:idx val="2"/>
              <c:layout>
                <c:manualLayout>
                  <c:x val="-2.8327202843621804E-3"/>
                  <c:y val="-3.9106810391955765E-3"/>
                </c:manualLayout>
              </c:layout>
              <c:numFmt formatCode="0%" sourceLinked="0"/>
              <c:spPr>
                <a:noFill/>
                <a:ln w="12468">
                  <a:noFill/>
                </a:ln>
              </c:spPr>
              <c:txPr>
                <a:bodyPr/>
                <a:lstStyle/>
                <a:p>
                  <a:pPr>
                    <a:defRPr sz="687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9D-400F-83CA-AD00533D10EE}"/>
                </c:ext>
              </c:extLst>
            </c:dLbl>
            <c:dLbl>
              <c:idx val="6"/>
              <c:layout>
                <c:manualLayout>
                  <c:x val="-4.8232045032043343E-3"/>
                  <c:y val="-6.0745782062349343E-3"/>
                </c:manualLayout>
              </c:layout>
              <c:numFmt formatCode="0%" sourceLinked="0"/>
              <c:spPr>
                <a:noFill/>
                <a:ln w="12468">
                  <a:noFill/>
                </a:ln>
              </c:spPr>
              <c:txPr>
                <a:bodyPr/>
                <a:lstStyle/>
                <a:p>
                  <a:pPr>
                    <a:defRPr sz="687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9D-400F-83CA-AD00533D10EE}"/>
                </c:ext>
              </c:extLst>
            </c:dLbl>
            <c:numFmt formatCode="0%" sourceLinked="0"/>
            <c:spPr>
              <a:noFill/>
              <a:ln w="1246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87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'Q9'!$B$37:$H$37</c:f>
              <c:strCache>
                <c:ptCount val="7"/>
                <c:pt idx="0">
                  <c:v>1 až 2 knihy</c:v>
                </c:pt>
                <c:pt idx="1">
                  <c:v>3 až 5 kníh</c:v>
                </c:pt>
                <c:pt idx="2">
                  <c:v>6 až 11 kníh</c:v>
                </c:pt>
                <c:pt idx="3">
                  <c:v>12 až 23 kníh</c:v>
                </c:pt>
                <c:pt idx="4">
                  <c:v>24 až 49 kníh</c:v>
                </c:pt>
                <c:pt idx="5">
                  <c:v>50 a viac</c:v>
                </c:pt>
                <c:pt idx="6">
                  <c:v>žiadnu</c:v>
                </c:pt>
              </c:strCache>
            </c:strRef>
          </c:cat>
          <c:val>
            <c:numRef>
              <c:f>'Q9'!$B$38:$H$38</c:f>
              <c:numCache>
                <c:formatCode>General</c:formatCode>
                <c:ptCount val="7"/>
                <c:pt idx="0">
                  <c:v>0.29833333333333301</c:v>
                </c:pt>
                <c:pt idx="1">
                  <c:v>0.21083333333333301</c:v>
                </c:pt>
                <c:pt idx="2">
                  <c:v>0.1275</c:v>
                </c:pt>
                <c:pt idx="3">
                  <c:v>6.4166666666666705E-2</c:v>
                </c:pt>
                <c:pt idx="4">
                  <c:v>2.33333333333333E-2</c:v>
                </c:pt>
                <c:pt idx="5">
                  <c:v>2.5833333333333298E-2</c:v>
                </c:pt>
                <c:pt idx="6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9D-400F-83CA-AD00533D10EE}"/>
            </c:ext>
          </c:extLst>
        </c:ser>
        <c:ser>
          <c:idx val="1"/>
          <c:order val="1"/>
          <c:tx>
            <c:strRef>
              <c:f>'Q9'!$A$39</c:f>
              <c:strCache>
                <c:ptCount val="1"/>
                <c:pt idx="0">
                  <c:v>klasická kniha 2016</c:v>
                </c:pt>
              </c:strCache>
            </c:strRef>
          </c:tx>
          <c:spPr>
            <a:solidFill>
              <a:srgbClr val="FF0000"/>
            </a:solidFill>
            <a:ln w="12468">
              <a:noFill/>
            </a:ln>
          </c:spPr>
          <c:invertIfNegative val="0"/>
          <c:dLbls>
            <c:dLbl>
              <c:idx val="0"/>
              <c:layout>
                <c:manualLayout>
                  <c:x val="7.8241932577469697E-3"/>
                  <c:y val="-3.4778665783639548E-3"/>
                </c:manualLayout>
              </c:layout>
              <c:numFmt formatCode="0%" sourceLinked="0"/>
              <c:spPr>
                <a:solidFill>
                  <a:srgbClr val="FFFFFF"/>
                </a:solidFill>
                <a:ln w="12468">
                  <a:noFill/>
                </a:ln>
              </c:spPr>
              <c:txPr>
                <a:bodyPr/>
                <a:lstStyle/>
                <a:p>
                  <a:pPr>
                    <a:defRPr sz="687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79D-400F-83CA-AD00533D10EE}"/>
                </c:ext>
              </c:extLst>
            </c:dLbl>
            <c:dLbl>
              <c:idx val="1"/>
              <c:layout>
                <c:manualLayout>
                  <c:x val="9.2022159168537749E-3"/>
                  <c:y val="-6.5757404558667281E-3"/>
                </c:manualLayout>
              </c:layout>
              <c:numFmt formatCode="0%" sourceLinked="0"/>
              <c:spPr>
                <a:solidFill>
                  <a:srgbClr val="FFFFFF"/>
                </a:solidFill>
                <a:ln w="12468">
                  <a:noFill/>
                </a:ln>
              </c:spPr>
              <c:txPr>
                <a:bodyPr/>
                <a:lstStyle/>
                <a:p>
                  <a:pPr>
                    <a:defRPr sz="687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79D-400F-83CA-AD00533D10EE}"/>
                </c:ext>
              </c:extLst>
            </c:dLbl>
            <c:dLbl>
              <c:idx val="6"/>
              <c:layout>
                <c:manualLayout>
                  <c:x val="7.5179418740617433E-3"/>
                  <c:y val="-5.938015920724027E-3"/>
                </c:manualLayout>
              </c:layout>
              <c:numFmt formatCode="0%" sourceLinked="0"/>
              <c:spPr>
                <a:solidFill>
                  <a:srgbClr val="FFFFFF"/>
                </a:solidFill>
                <a:ln w="12468">
                  <a:noFill/>
                </a:ln>
              </c:spPr>
              <c:txPr>
                <a:bodyPr/>
                <a:lstStyle/>
                <a:p>
                  <a:pPr>
                    <a:defRPr sz="687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79D-400F-83CA-AD00533D10EE}"/>
                </c:ext>
              </c:extLst>
            </c:dLbl>
            <c:numFmt formatCode="0%" sourceLinked="0"/>
            <c:spPr>
              <a:solidFill>
                <a:srgbClr val="FFFFFF"/>
              </a:solidFill>
              <a:ln w="1246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87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'Q9'!$B$37:$H$37</c:f>
              <c:strCache>
                <c:ptCount val="7"/>
                <c:pt idx="0">
                  <c:v>1 až 2 knihy</c:v>
                </c:pt>
                <c:pt idx="1">
                  <c:v>3 až 5 kníh</c:v>
                </c:pt>
                <c:pt idx="2">
                  <c:v>6 až 11 kníh</c:v>
                </c:pt>
                <c:pt idx="3">
                  <c:v>12 až 23 kníh</c:v>
                </c:pt>
                <c:pt idx="4">
                  <c:v>24 až 49 kníh</c:v>
                </c:pt>
                <c:pt idx="5">
                  <c:v>50 a viac</c:v>
                </c:pt>
                <c:pt idx="6">
                  <c:v>žiadnu</c:v>
                </c:pt>
              </c:strCache>
            </c:strRef>
          </c:cat>
          <c:val>
            <c:numRef>
              <c:f>'Q9'!$B$39:$H$39</c:f>
              <c:numCache>
                <c:formatCode>General</c:formatCode>
                <c:ptCount val="7"/>
                <c:pt idx="0">
                  <c:v>0.24299999999999999</c:v>
                </c:pt>
                <c:pt idx="1">
                  <c:v>0.21099999999999999</c:v>
                </c:pt>
                <c:pt idx="2">
                  <c:v>0.14599999999999999</c:v>
                </c:pt>
                <c:pt idx="3">
                  <c:v>9.5000000000000001E-2</c:v>
                </c:pt>
                <c:pt idx="4">
                  <c:v>3.5000000000000003E-2</c:v>
                </c:pt>
                <c:pt idx="5">
                  <c:v>2.3E-2</c:v>
                </c:pt>
                <c:pt idx="6">
                  <c:v>0.247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79D-400F-83CA-AD00533D1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76586608"/>
        <c:axId val="1"/>
      </c:barChart>
      <c:catAx>
        <c:axId val="276586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55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89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558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155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89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76586608"/>
        <c:crosses val="autoZero"/>
        <c:crossBetween val="between"/>
        <c:majorUnit val="0.1"/>
      </c:valAx>
      <c:spPr>
        <a:solidFill>
          <a:srgbClr val="FFFFFF"/>
        </a:solidFill>
        <a:ln w="6234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1436343852013057"/>
          <c:y val="1.2106537530266344E-2"/>
          <c:w val="0.6844396082698585"/>
          <c:h val="8.2324455205811137E-2"/>
        </c:manualLayout>
      </c:layout>
      <c:overlay val="0"/>
      <c:spPr>
        <a:solidFill>
          <a:srgbClr val="FFFFFF"/>
        </a:solidFill>
        <a:ln w="12468">
          <a:noFill/>
        </a:ln>
      </c:spPr>
      <c:txPr>
        <a:bodyPr/>
        <a:lstStyle/>
        <a:p>
          <a:pPr>
            <a:defRPr sz="7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49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00FF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'Q11'!$E$5:$E$17</c:f>
              <c:strCache>
                <c:ptCount val="13"/>
                <c:pt idx="0">
                  <c:v>poézia</c:v>
                </c:pt>
                <c:pt idx="1">
                  <c:v>náboženská, duchovná literatúra</c:v>
                </c:pt>
                <c:pt idx="2">
                  <c:v>sci-fi, fantasy</c:v>
                </c:pt>
                <c:pt idx="3">
                  <c:v>odborno-vedecká literatúra</c:v>
                </c:pt>
                <c:pt idx="4">
                  <c:v>cestopisy</c:v>
                </c:pt>
                <c:pt idx="5">
                  <c:v>literatúra pre ženy</c:v>
                </c:pt>
                <c:pt idx="6">
                  <c:v>životopisy</c:v>
                </c:pt>
                <c:pt idx="7">
                  <c:v>dobrodružná literatúra</c:v>
                </c:pt>
                <c:pt idx="8">
                  <c:v>historické romány</c:v>
                </c:pt>
                <c:pt idx="9">
                  <c:v>kuchárska literatúra</c:v>
                </c:pt>
                <c:pt idx="10">
                  <c:v>náučná literatúra</c:v>
                </c:pt>
                <c:pt idx="11">
                  <c:v>detektívka, kriminálka</c:v>
                </c:pt>
                <c:pt idx="12">
                  <c:v>beletria (romány, poviedky)</c:v>
                </c:pt>
              </c:strCache>
            </c:strRef>
          </c:cat>
          <c:val>
            <c:numRef>
              <c:f>'Q11'!$F$5:$F$17</c:f>
              <c:numCache>
                <c:formatCode>General</c:formatCode>
                <c:ptCount val="13"/>
                <c:pt idx="0">
                  <c:v>0.22805139186295501</c:v>
                </c:pt>
                <c:pt idx="1">
                  <c:v>0.23126338329764401</c:v>
                </c:pt>
                <c:pt idx="2">
                  <c:v>0.33511777301927198</c:v>
                </c:pt>
                <c:pt idx="3">
                  <c:v>0.44004282655246302</c:v>
                </c:pt>
                <c:pt idx="4">
                  <c:v>0.44111349036402597</c:v>
                </c:pt>
                <c:pt idx="5">
                  <c:v>0.45931477516059999</c:v>
                </c:pt>
                <c:pt idx="6">
                  <c:v>0.46788008565310502</c:v>
                </c:pt>
                <c:pt idx="7">
                  <c:v>0.52997858672376896</c:v>
                </c:pt>
                <c:pt idx="8">
                  <c:v>0.54282655246252698</c:v>
                </c:pt>
                <c:pt idx="9">
                  <c:v>0.56209850107066395</c:v>
                </c:pt>
                <c:pt idx="10">
                  <c:v>0.59850107066381197</c:v>
                </c:pt>
                <c:pt idx="11">
                  <c:v>0.62098501070663803</c:v>
                </c:pt>
                <c:pt idx="12">
                  <c:v>0.65700000000000003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88-4D4E-B8CA-EC915CF87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68782304"/>
        <c:axId val="468768528"/>
      </c:barChart>
      <c:catAx>
        <c:axId val="468782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68768528"/>
        <c:crosses val="autoZero"/>
        <c:auto val="1"/>
        <c:lblAlgn val="ctr"/>
        <c:lblOffset val="100"/>
        <c:noMultiLvlLbl val="0"/>
      </c:catAx>
      <c:valAx>
        <c:axId val="468768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68782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050592034445638E-2"/>
          <c:y val="0.11617324994355284"/>
          <c:w val="0.92787944025834235"/>
          <c:h val="0.742597636894082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'Q10'!$A$5</c:f>
              <c:strCache>
                <c:ptCount val="1"/>
                <c:pt idx="0">
                  <c:v>klasická kniha</c:v>
                </c:pt>
              </c:strCache>
            </c:strRef>
          </c:tx>
          <c:spPr>
            <a:solidFill>
              <a:srgbClr val="000080"/>
            </a:solidFill>
            <a:ln w="25400">
              <a:noFill/>
            </a:ln>
          </c:spPr>
          <c:invertIfNegative val="0"/>
          <c:dLbls>
            <c:dLbl>
              <c:idx val="1"/>
              <c:numFmt formatCode="0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97A1-46DE-920B-2323996EF1D7}"/>
                </c:ext>
              </c:extLst>
            </c:dLbl>
            <c:dLbl>
              <c:idx val="2"/>
              <c:layout>
                <c:manualLayout>
                  <c:x val="-1.212121212121212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7A1-46DE-920B-2323996EF1D7}"/>
                </c:ext>
              </c:extLst>
            </c:dLbl>
            <c:dLbl>
              <c:idx val="3"/>
              <c:layout>
                <c:manualLayout>
                  <c:x val="-9.0909090909090905E-3"/>
                  <c:y val="-3.6714104952038948E-3"/>
                </c:manualLayout>
              </c:layout>
              <c:numFmt formatCode="0%" sourceLinked="0"/>
              <c:spPr>
                <a:solidFill>
                  <a:srgbClr val="FFFFFF"/>
                </a:solidFill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984848484848483E-2"/>
                      <c:h val="4.5892631190048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7A1-46DE-920B-2323996EF1D7}"/>
                </c:ext>
              </c:extLst>
            </c:dLbl>
            <c:numFmt formatCode="0%" sourceLinked="0"/>
            <c:spPr>
              <a:solidFill>
                <a:srgbClr val="FFFFFF"/>
              </a:solidFill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'Q10'!$B$4:$J$4</c:f>
              <c:strCache>
                <c:ptCount val="9"/>
                <c:pt idx="0">
                  <c:v>klasické kníhkupectvo</c:v>
                </c:pt>
                <c:pt idx="1">
                  <c:v>iný kamenný obchod</c:v>
                </c:pt>
                <c:pt idx="2">
                  <c:v>kupujem cez internet</c:v>
                </c:pt>
                <c:pt idx="3">
                  <c:v>preberám z internetu</c:v>
                </c:pt>
                <c:pt idx="4">
                  <c:v>knižnica</c:v>
                </c:pt>
                <c:pt idx="5">
                  <c:v>zásielková služba</c:v>
                </c:pt>
                <c:pt idx="6">
                  <c:v>iba domáca knižnica</c:v>
                </c:pt>
                <c:pt idx="7">
                  <c:v>požičiavam si</c:v>
                </c:pt>
                <c:pt idx="8">
                  <c:v>dostávam ako darček</c:v>
                </c:pt>
              </c:strCache>
            </c:strRef>
          </c:cat>
          <c:val>
            <c:numRef>
              <c:f>'Q10'!$B$5:$J$5</c:f>
              <c:numCache>
                <c:formatCode>General</c:formatCode>
                <c:ptCount val="9"/>
                <c:pt idx="0">
                  <c:v>0.431111111111111</c:v>
                </c:pt>
                <c:pt idx="1">
                  <c:v>5.88888888888889E-2</c:v>
                </c:pt>
                <c:pt idx="2">
                  <c:v>0.27888888888888902</c:v>
                </c:pt>
                <c:pt idx="3">
                  <c:v>1.22222222222222E-2</c:v>
                </c:pt>
                <c:pt idx="4">
                  <c:v>9.3333333333333296E-2</c:v>
                </c:pt>
                <c:pt idx="5">
                  <c:v>1.22222222222222E-2</c:v>
                </c:pt>
                <c:pt idx="6">
                  <c:v>1.6666666666666701E-2</c:v>
                </c:pt>
                <c:pt idx="7">
                  <c:v>3.7777777777777799E-2</c:v>
                </c:pt>
                <c:pt idx="8">
                  <c:v>5.88888888888889E-2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1-46DE-920B-2323996EF1D7}"/>
            </c:ext>
          </c:extLst>
        </c:ser>
        <c:ser>
          <c:idx val="1"/>
          <c:order val="1"/>
          <c:tx>
            <c:strRef>
              <c:f>'Q10'!$A$6</c:f>
              <c:strCache>
                <c:ptCount val="1"/>
                <c:pt idx="0">
                  <c:v>e-kniha</c:v>
                </c:pt>
              </c:strCache>
            </c:strRef>
          </c:tx>
          <c:spPr>
            <a:solidFill>
              <a:srgbClr val="3366FF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1.5151515151515152E-3"/>
                  <c:y val="0"/>
                </c:manualLayout>
              </c:layout>
              <c:numFmt formatCode="0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7A1-46DE-920B-2323996EF1D7}"/>
                </c:ext>
              </c:extLst>
            </c:dLbl>
            <c:dLbl>
              <c:idx val="3"/>
              <c:layout>
                <c:manualLayout>
                  <c:x val="-6.0606060606060606E-3"/>
                  <c:y val="1.1014231485611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A1-46DE-920B-2323996EF1D7}"/>
                </c:ext>
              </c:extLst>
            </c:dLbl>
            <c:numFmt formatCode="0%" sourceLinked="0"/>
            <c:spPr>
              <a:solidFill>
                <a:srgbClr val="FFFFFF"/>
              </a:solidFill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'Q10'!$B$4:$J$4</c:f>
              <c:strCache>
                <c:ptCount val="9"/>
                <c:pt idx="0">
                  <c:v>klasické kníhkupectvo</c:v>
                </c:pt>
                <c:pt idx="1">
                  <c:v>iný kamenný obchod</c:v>
                </c:pt>
                <c:pt idx="2">
                  <c:v>kupujem cez internet</c:v>
                </c:pt>
                <c:pt idx="3">
                  <c:v>preberám z internetu</c:v>
                </c:pt>
                <c:pt idx="4">
                  <c:v>knižnica</c:v>
                </c:pt>
                <c:pt idx="5">
                  <c:v>zásielková služba</c:v>
                </c:pt>
                <c:pt idx="6">
                  <c:v>iba domáca knižnica</c:v>
                </c:pt>
                <c:pt idx="7">
                  <c:v>požičiavam si</c:v>
                </c:pt>
                <c:pt idx="8">
                  <c:v>dostávam ako darček</c:v>
                </c:pt>
              </c:strCache>
            </c:strRef>
          </c:cat>
          <c:val>
            <c:numRef>
              <c:f>'Q10'!$B$6:$J$6</c:f>
              <c:numCache>
                <c:formatCode>General</c:formatCode>
                <c:ptCount val="9"/>
                <c:pt idx="0">
                  <c:v>0.11764705882352899</c:v>
                </c:pt>
                <c:pt idx="1">
                  <c:v>9.4771241830065397E-2</c:v>
                </c:pt>
                <c:pt idx="2">
                  <c:v>0.36601307189542498</c:v>
                </c:pt>
                <c:pt idx="3">
                  <c:v>0.25490196078431399</c:v>
                </c:pt>
                <c:pt idx="4">
                  <c:v>4.2483660130718998E-2</c:v>
                </c:pt>
                <c:pt idx="5">
                  <c:v>6.5359477124183E-3</c:v>
                </c:pt>
                <c:pt idx="6">
                  <c:v>1.6339869281045801E-2</c:v>
                </c:pt>
                <c:pt idx="7">
                  <c:v>4.9019607843137303E-2</c:v>
                </c:pt>
                <c:pt idx="8">
                  <c:v>5.22875816993464E-2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A1-46DE-920B-2323996EF1D7}"/>
            </c:ext>
          </c:extLst>
        </c:ser>
        <c:ser>
          <c:idx val="2"/>
          <c:order val="2"/>
          <c:tx>
            <c:strRef>
              <c:f>'Q10'!$A$7</c:f>
              <c:strCache>
                <c:ptCount val="1"/>
                <c:pt idx="0">
                  <c:v>audio kniha</c:v>
                </c:pt>
              </c:strCache>
            </c:strRef>
          </c:tx>
          <c:spPr>
            <a:solidFill>
              <a:srgbClr val="99CCFF"/>
            </a:solidFill>
            <a:ln w="25400">
              <a:noFill/>
            </a:ln>
          </c:spPr>
          <c:invertIfNegative val="0"/>
          <c:dLbls>
            <c:dLbl>
              <c:idx val="2"/>
              <c:layout>
                <c:manualLayout>
                  <c:x val="1.0606060606060607E-2"/>
                  <c:y val="7.46803134752648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7A1-46DE-920B-2323996EF1D7}"/>
                </c:ext>
              </c:extLst>
            </c:dLbl>
            <c:numFmt formatCode="0%" sourceLinked="0"/>
            <c:spPr>
              <a:solidFill>
                <a:srgbClr val="FFFFFF"/>
              </a:solidFill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'Q10'!$B$4:$J$4</c:f>
              <c:strCache>
                <c:ptCount val="9"/>
                <c:pt idx="0">
                  <c:v>klasické kníhkupectvo</c:v>
                </c:pt>
                <c:pt idx="1">
                  <c:v>iný kamenný obchod</c:v>
                </c:pt>
                <c:pt idx="2">
                  <c:v>kupujem cez internet</c:v>
                </c:pt>
                <c:pt idx="3">
                  <c:v>preberám z internetu</c:v>
                </c:pt>
                <c:pt idx="4">
                  <c:v>knižnica</c:v>
                </c:pt>
                <c:pt idx="5">
                  <c:v>zásielková služba</c:v>
                </c:pt>
                <c:pt idx="6">
                  <c:v>iba domáca knižnica</c:v>
                </c:pt>
                <c:pt idx="7">
                  <c:v>požičiavam si</c:v>
                </c:pt>
                <c:pt idx="8">
                  <c:v>dostávam ako darček</c:v>
                </c:pt>
              </c:strCache>
            </c:strRef>
          </c:cat>
          <c:val>
            <c:numRef>
              <c:f>'Q10'!$B$7:$J$7</c:f>
              <c:numCache>
                <c:formatCode>General</c:formatCode>
                <c:ptCount val="9"/>
                <c:pt idx="0">
                  <c:v>0.145922746781116</c:v>
                </c:pt>
                <c:pt idx="1">
                  <c:v>7.7253218884120206E-2</c:v>
                </c:pt>
                <c:pt idx="2">
                  <c:v>0.27038626609442101</c:v>
                </c:pt>
                <c:pt idx="3">
                  <c:v>0.274678111587983</c:v>
                </c:pt>
                <c:pt idx="4">
                  <c:v>6.43776824034335E-2</c:v>
                </c:pt>
                <c:pt idx="5">
                  <c:v>4.29184549356223E-3</c:v>
                </c:pt>
                <c:pt idx="6">
                  <c:v>2.14592274678112E-2</c:v>
                </c:pt>
                <c:pt idx="7">
                  <c:v>5.1502145922746802E-2</c:v>
                </c:pt>
                <c:pt idx="8">
                  <c:v>9.0128755364806898E-2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A1-46DE-920B-2323996EF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11718936"/>
        <c:axId val="1"/>
      </c:barChart>
      <c:catAx>
        <c:axId val="311718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311718936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2014554998806948E-2"/>
          <c:y val="3.2908846971852417E-2"/>
          <c:w val="0.8992726079694584"/>
          <c:h val="5.0113895216400917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627302275189597"/>
          <c:y val="0.13895231855993576"/>
          <c:w val="0.68147345612134347"/>
          <c:h val="0.7585429849255509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'Q12'!$B$42</c:f>
              <c:strCache>
                <c:ptCount val="1"/>
                <c:pt idx="0">
                  <c:v>raz alebo viackrát za týždeň</c:v>
                </c:pt>
              </c:strCache>
            </c:strRef>
          </c:tx>
          <c:spPr>
            <a:solidFill>
              <a:srgbClr val="FF99CC"/>
            </a:solidFill>
            <a:ln w="23777">
              <a:noFill/>
            </a:ln>
          </c:spPr>
          <c:invertIfNegative val="0"/>
          <c:dLbls>
            <c:numFmt formatCode="0%" sourceLinked="0"/>
            <c:spPr>
              <a:noFill/>
              <a:ln w="2377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6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'Q12'!$A$43:$A$51</c:f>
              <c:strCache>
                <c:ptCount val="9"/>
                <c:pt idx="0">
                  <c:v>zahraničné denníky v tlačenej forme</c:v>
                </c:pt>
                <c:pt idx="1">
                  <c:v>zahraničné časopisy v tlačenej forme</c:v>
                </c:pt>
                <c:pt idx="2">
                  <c:v>zahraničné časopisy na internete</c:v>
                </c:pt>
                <c:pt idx="3">
                  <c:v>zahraničné denníky na internete</c:v>
                </c:pt>
                <c:pt idx="4">
                  <c:v>slovenské časopisy o kultúre a umení</c:v>
                </c:pt>
                <c:pt idx="5">
                  <c:v>iné slovenské časopisy na internete</c:v>
                </c:pt>
                <c:pt idx="6">
                  <c:v>slovenské denníky v tlačenej forme</c:v>
                </c:pt>
                <c:pt idx="7">
                  <c:v>iné slovenské časopisy v tlačenej forme</c:v>
                </c:pt>
                <c:pt idx="8">
                  <c:v>slovenské denníky na internete</c:v>
                </c:pt>
              </c:strCache>
            </c:strRef>
          </c:cat>
          <c:val>
            <c:numRef>
              <c:f>'Q12'!$B$43:$B$51</c:f>
              <c:numCache>
                <c:formatCode>General</c:formatCode>
                <c:ptCount val="9"/>
                <c:pt idx="0">
                  <c:v>7.5833333333333294E-2</c:v>
                </c:pt>
                <c:pt idx="1">
                  <c:v>7.3333333333333306E-2</c:v>
                </c:pt>
                <c:pt idx="2">
                  <c:v>0.125</c:v>
                </c:pt>
                <c:pt idx="3">
                  <c:v>0.14083333333333331</c:v>
                </c:pt>
                <c:pt idx="4">
                  <c:v>0.15583333333333299</c:v>
                </c:pt>
                <c:pt idx="5">
                  <c:v>0.209166666666667</c:v>
                </c:pt>
                <c:pt idx="6">
                  <c:v>0.24500000000000027</c:v>
                </c:pt>
                <c:pt idx="7">
                  <c:v>0.21333333333333299</c:v>
                </c:pt>
                <c:pt idx="8">
                  <c:v>0.32833333333333403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FB-43E9-8A53-7BFC26AEFF86}"/>
            </c:ext>
          </c:extLst>
        </c:ser>
        <c:ser>
          <c:idx val="1"/>
          <c:order val="1"/>
          <c:tx>
            <c:strRef>
              <c:f>'Q12'!$C$42</c:f>
              <c:strCache>
                <c:ptCount val="1"/>
                <c:pt idx="0">
                  <c:v>raz alebo viackrát za mesiac</c:v>
                </c:pt>
              </c:strCache>
            </c:strRef>
          </c:tx>
          <c:spPr>
            <a:solidFill>
              <a:srgbClr val="FF00FF"/>
            </a:solidFill>
            <a:ln w="23777">
              <a:noFill/>
            </a:ln>
          </c:spPr>
          <c:invertIfNegative val="0"/>
          <c:dLbls>
            <c:numFmt formatCode="0%" sourceLinked="0"/>
            <c:spPr>
              <a:noFill/>
              <a:ln w="2377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6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'Q12'!$A$43:$A$51</c:f>
              <c:strCache>
                <c:ptCount val="9"/>
                <c:pt idx="0">
                  <c:v>zahraničné denníky v tlačenej forme</c:v>
                </c:pt>
                <c:pt idx="1">
                  <c:v>zahraničné časopisy v tlačenej forme</c:v>
                </c:pt>
                <c:pt idx="2">
                  <c:v>zahraničné časopisy na internete</c:v>
                </c:pt>
                <c:pt idx="3">
                  <c:v>zahraničné denníky na internete</c:v>
                </c:pt>
                <c:pt idx="4">
                  <c:v>slovenské časopisy o kultúre a umení</c:v>
                </c:pt>
                <c:pt idx="5">
                  <c:v>iné slovenské časopisy na internete</c:v>
                </c:pt>
                <c:pt idx="6">
                  <c:v>slovenské denníky v tlačenej forme</c:v>
                </c:pt>
                <c:pt idx="7">
                  <c:v>iné slovenské časopisy v tlačenej forme</c:v>
                </c:pt>
                <c:pt idx="8">
                  <c:v>slovenské denníky na internete</c:v>
                </c:pt>
              </c:strCache>
            </c:strRef>
          </c:cat>
          <c:val>
            <c:numRef>
              <c:f>'Q12'!$C$43:$C$51</c:f>
              <c:numCache>
                <c:formatCode>General</c:formatCode>
                <c:ptCount val="9"/>
                <c:pt idx="0">
                  <c:v>7.0833333333333304E-2</c:v>
                </c:pt>
                <c:pt idx="1">
                  <c:v>9.5000000000000001E-2</c:v>
                </c:pt>
                <c:pt idx="2">
                  <c:v>0.103333333333333</c:v>
                </c:pt>
                <c:pt idx="3">
                  <c:v>0.1075</c:v>
                </c:pt>
                <c:pt idx="4">
                  <c:v>0.15916666666666701</c:v>
                </c:pt>
                <c:pt idx="5">
                  <c:v>0.18</c:v>
                </c:pt>
                <c:pt idx="6">
                  <c:v>0.16250000000000001</c:v>
                </c:pt>
                <c:pt idx="7">
                  <c:v>0.19500000000000001</c:v>
                </c:pt>
                <c:pt idx="8">
                  <c:v>0.149166666666667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FB-43E9-8A53-7BFC26AEFF86}"/>
            </c:ext>
          </c:extLst>
        </c:ser>
        <c:ser>
          <c:idx val="2"/>
          <c:order val="2"/>
          <c:tx>
            <c:strRef>
              <c:f>'Q12'!$D$42</c:f>
              <c:strCache>
                <c:ptCount val="1"/>
                <c:pt idx="0">
                  <c:v>raz alebo viackrát za rok</c:v>
                </c:pt>
              </c:strCache>
            </c:strRef>
          </c:tx>
          <c:spPr>
            <a:solidFill>
              <a:srgbClr val="FF0000"/>
            </a:solidFill>
            <a:ln w="23777">
              <a:noFill/>
            </a:ln>
          </c:spPr>
          <c:invertIfNegative val="0"/>
          <c:dLbls>
            <c:numFmt formatCode="0%" sourceLinked="0"/>
            <c:spPr>
              <a:noFill/>
              <a:ln w="2377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6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'Q12'!$A$43:$A$51</c:f>
              <c:strCache>
                <c:ptCount val="9"/>
                <c:pt idx="0">
                  <c:v>zahraničné denníky v tlačenej forme</c:v>
                </c:pt>
                <c:pt idx="1">
                  <c:v>zahraničné časopisy v tlačenej forme</c:v>
                </c:pt>
                <c:pt idx="2">
                  <c:v>zahraničné časopisy na internete</c:v>
                </c:pt>
                <c:pt idx="3">
                  <c:v>zahraničné denníky na internete</c:v>
                </c:pt>
                <c:pt idx="4">
                  <c:v>slovenské časopisy o kultúre a umení</c:v>
                </c:pt>
                <c:pt idx="5">
                  <c:v>iné slovenské časopisy na internete</c:v>
                </c:pt>
                <c:pt idx="6">
                  <c:v>slovenské denníky v tlačenej forme</c:v>
                </c:pt>
                <c:pt idx="7">
                  <c:v>iné slovenské časopisy v tlačenej forme</c:v>
                </c:pt>
                <c:pt idx="8">
                  <c:v>slovenské denníky na internete</c:v>
                </c:pt>
              </c:strCache>
            </c:strRef>
          </c:cat>
          <c:val>
            <c:numRef>
              <c:f>'Q12'!$D$43:$D$51</c:f>
              <c:numCache>
                <c:formatCode>General</c:formatCode>
                <c:ptCount val="9"/>
                <c:pt idx="0">
                  <c:v>9.3333333333333296E-2</c:v>
                </c:pt>
                <c:pt idx="1">
                  <c:v>9.6666666666666706E-2</c:v>
                </c:pt>
                <c:pt idx="2">
                  <c:v>0.105833333333333</c:v>
                </c:pt>
                <c:pt idx="3">
                  <c:v>8.6666666666666697E-2</c:v>
                </c:pt>
                <c:pt idx="4">
                  <c:v>0.176666666666667</c:v>
                </c:pt>
                <c:pt idx="5">
                  <c:v>0.105</c:v>
                </c:pt>
                <c:pt idx="6">
                  <c:v>0.114166666666667</c:v>
                </c:pt>
                <c:pt idx="7">
                  <c:v>0.12166666666666701</c:v>
                </c:pt>
                <c:pt idx="8">
                  <c:v>9.7500000000000003E-2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FB-43E9-8A53-7BFC26AEFF86}"/>
            </c:ext>
          </c:extLst>
        </c:ser>
        <c:ser>
          <c:idx val="3"/>
          <c:order val="3"/>
          <c:tx>
            <c:strRef>
              <c:f>'Q12'!$E$42</c:f>
              <c:strCache>
                <c:ptCount val="1"/>
                <c:pt idx="0">
                  <c:v>menej často alebo vôbec nečítam</c:v>
                </c:pt>
              </c:strCache>
            </c:strRef>
          </c:tx>
          <c:spPr>
            <a:solidFill>
              <a:srgbClr val="800000"/>
            </a:solidFill>
            <a:ln w="23777">
              <a:noFill/>
            </a:ln>
          </c:spPr>
          <c:invertIfNegative val="0"/>
          <c:dLbls>
            <c:numFmt formatCode="0%" sourceLinked="0"/>
            <c:spPr>
              <a:noFill/>
              <a:ln w="2377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6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'Q12'!$A$43:$A$51</c:f>
              <c:strCache>
                <c:ptCount val="9"/>
                <c:pt idx="0">
                  <c:v>zahraničné denníky v tlačenej forme</c:v>
                </c:pt>
                <c:pt idx="1">
                  <c:v>zahraničné časopisy v tlačenej forme</c:v>
                </c:pt>
                <c:pt idx="2">
                  <c:v>zahraničné časopisy na internete</c:v>
                </c:pt>
                <c:pt idx="3">
                  <c:v>zahraničné denníky na internete</c:v>
                </c:pt>
                <c:pt idx="4">
                  <c:v>slovenské časopisy o kultúre a umení</c:v>
                </c:pt>
                <c:pt idx="5">
                  <c:v>iné slovenské časopisy na internete</c:v>
                </c:pt>
                <c:pt idx="6">
                  <c:v>slovenské denníky v tlačenej forme</c:v>
                </c:pt>
                <c:pt idx="7">
                  <c:v>iné slovenské časopisy v tlačenej forme</c:v>
                </c:pt>
                <c:pt idx="8">
                  <c:v>slovenské denníky na internete</c:v>
                </c:pt>
              </c:strCache>
            </c:strRef>
          </c:cat>
          <c:val>
            <c:numRef>
              <c:f>'Q12'!$E$43:$E$51</c:f>
              <c:numCache>
                <c:formatCode>General</c:formatCode>
                <c:ptCount val="9"/>
                <c:pt idx="0">
                  <c:v>0.76</c:v>
                </c:pt>
                <c:pt idx="1">
                  <c:v>0.73499999999999999</c:v>
                </c:pt>
                <c:pt idx="2">
                  <c:v>0.66583333333333306</c:v>
                </c:pt>
                <c:pt idx="3">
                  <c:v>0.66500000000000004</c:v>
                </c:pt>
                <c:pt idx="4">
                  <c:v>0.50833333333333297</c:v>
                </c:pt>
                <c:pt idx="5">
                  <c:v>0.50583333333333302</c:v>
                </c:pt>
                <c:pt idx="6">
                  <c:v>0.478333333333333</c:v>
                </c:pt>
                <c:pt idx="7">
                  <c:v>0.47</c:v>
                </c:pt>
                <c:pt idx="8">
                  <c:v>0.42499999999999999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FB-43E9-8A53-7BFC26AEF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76585296"/>
        <c:axId val="1"/>
      </c:barChart>
      <c:catAx>
        <c:axId val="2765852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97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36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2972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297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36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76585296"/>
        <c:crosses val="autoZero"/>
        <c:crossBetween val="between"/>
      </c:valAx>
      <c:spPr>
        <a:solidFill>
          <a:srgbClr val="FFFFFF"/>
        </a:solidFill>
        <a:ln w="11888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6.688963210702341E-3"/>
          <c:y val="4.8426150121065378E-3"/>
          <c:w val="0.97324414715719065"/>
          <c:h val="0.10653753026634383"/>
        </c:manualLayout>
      </c:layout>
      <c:overlay val="0"/>
      <c:spPr>
        <a:solidFill>
          <a:srgbClr val="FFFFFF"/>
        </a:solidFill>
        <a:ln w="23777">
          <a:noFill/>
        </a:ln>
      </c:spPr>
      <c:txPr>
        <a:bodyPr/>
        <a:lstStyle/>
        <a:p>
          <a:pPr>
            <a:defRPr sz="861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936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51812366737741"/>
          <c:y val="8.9485654112604243E-2"/>
          <c:w val="0.80490405117270791"/>
          <c:h val="0.8098451697190683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'Q13'!$L$48</c:f>
              <c:strCache>
                <c:ptCount val="1"/>
                <c:pt idx="0">
                  <c:v>aspoň raz za týždeň</c:v>
                </c:pt>
              </c:strCache>
            </c:strRef>
          </c:tx>
          <c:spPr>
            <a:solidFill>
              <a:srgbClr val="CC99FF"/>
            </a:solidFill>
            <a:ln w="23622">
              <a:noFill/>
            </a:ln>
          </c:spPr>
          <c:invertIfNegative val="0"/>
          <c:dLbls>
            <c:numFmt formatCode="0%" sourceLinked="0"/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'Q13'!$K$49:$K$60</c:f>
              <c:strCache>
                <c:ptCount val="12"/>
                <c:pt idx="0">
                  <c:v>Új Szó</c:v>
                </c:pt>
                <c:pt idx="1">
                  <c:v>Prešovský večerník</c:v>
                </c:pt>
                <c:pt idx="2">
                  <c:v>Konz. denník Postoj</c:v>
                </c:pt>
                <c:pt idx="3">
                  <c:v>Košice: dnes</c:v>
                </c:pt>
                <c:pt idx="4">
                  <c:v>Korzár</c:v>
                </c:pt>
                <c:pt idx="5">
                  <c:v>Denník Šport</c:v>
                </c:pt>
                <c:pt idx="6">
                  <c:v>Denník N</c:v>
                </c:pt>
                <c:pt idx="7">
                  <c:v>Hospodárske noviny</c:v>
                </c:pt>
                <c:pt idx="8">
                  <c:v>Pravda</c:v>
                </c:pt>
                <c:pt idx="9">
                  <c:v>SME</c:v>
                </c:pt>
                <c:pt idx="10">
                  <c:v>Plus jeden deň</c:v>
                </c:pt>
                <c:pt idx="11">
                  <c:v>Nový čas</c:v>
                </c:pt>
              </c:strCache>
            </c:strRef>
          </c:cat>
          <c:val>
            <c:numRef>
              <c:f>'Q13'!$L$49:$L$60</c:f>
              <c:numCache>
                <c:formatCode>General</c:formatCode>
                <c:ptCount val="12"/>
                <c:pt idx="0">
                  <c:v>6.5947242206234991E-2</c:v>
                </c:pt>
                <c:pt idx="1">
                  <c:v>6.4748201438848893E-2</c:v>
                </c:pt>
                <c:pt idx="2">
                  <c:v>7.5539568345323702E-2</c:v>
                </c:pt>
                <c:pt idx="3">
                  <c:v>8.7529976019184691E-2</c:v>
                </c:pt>
                <c:pt idx="4">
                  <c:v>0.12589928057553959</c:v>
                </c:pt>
                <c:pt idx="5">
                  <c:v>0.16906474820143891</c:v>
                </c:pt>
                <c:pt idx="6">
                  <c:v>0.1930455635491608</c:v>
                </c:pt>
                <c:pt idx="7">
                  <c:v>0.18585131894484369</c:v>
                </c:pt>
                <c:pt idx="8">
                  <c:v>0.27817745803357297</c:v>
                </c:pt>
                <c:pt idx="9">
                  <c:v>0.32613908872901698</c:v>
                </c:pt>
                <c:pt idx="10">
                  <c:v>0.27697841726618661</c:v>
                </c:pt>
                <c:pt idx="11">
                  <c:v>0.42206235011990401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C6-40FE-92DC-EC969FFE734A}"/>
            </c:ext>
          </c:extLst>
        </c:ser>
        <c:ser>
          <c:idx val="1"/>
          <c:order val="1"/>
          <c:tx>
            <c:strRef>
              <c:f>'Q13'!$M$48</c:f>
              <c:strCache>
                <c:ptCount val="1"/>
                <c:pt idx="0">
                  <c:v>raz alebo viackrát za mesiac</c:v>
                </c:pt>
              </c:strCache>
            </c:strRef>
          </c:tx>
          <c:spPr>
            <a:solidFill>
              <a:srgbClr val="993366"/>
            </a:solidFill>
            <a:ln w="11811">
              <a:solidFill>
                <a:srgbClr val="FFFFFF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'Q13'!$K$49:$K$60</c:f>
              <c:strCache>
                <c:ptCount val="12"/>
                <c:pt idx="0">
                  <c:v>Új Szó</c:v>
                </c:pt>
                <c:pt idx="1">
                  <c:v>Prešovský večerník</c:v>
                </c:pt>
                <c:pt idx="2">
                  <c:v>Konz. denník Postoj</c:v>
                </c:pt>
                <c:pt idx="3">
                  <c:v>Košice: dnes</c:v>
                </c:pt>
                <c:pt idx="4">
                  <c:v>Korzár</c:v>
                </c:pt>
                <c:pt idx="5">
                  <c:v>Denník Šport</c:v>
                </c:pt>
                <c:pt idx="6">
                  <c:v>Denník N</c:v>
                </c:pt>
                <c:pt idx="7">
                  <c:v>Hospodárske noviny</c:v>
                </c:pt>
                <c:pt idx="8">
                  <c:v>Pravda</c:v>
                </c:pt>
                <c:pt idx="9">
                  <c:v>SME</c:v>
                </c:pt>
                <c:pt idx="10">
                  <c:v>Plus jeden deň</c:v>
                </c:pt>
                <c:pt idx="11">
                  <c:v>Nový čas</c:v>
                </c:pt>
              </c:strCache>
            </c:strRef>
          </c:cat>
          <c:val>
            <c:numRef>
              <c:f>'Q13'!$M$49:$M$60</c:f>
              <c:numCache>
                <c:formatCode>General</c:formatCode>
                <c:ptCount val="12"/>
                <c:pt idx="0">
                  <c:v>5.1558752997601903E-2</c:v>
                </c:pt>
                <c:pt idx="1">
                  <c:v>5.3956834532374098E-2</c:v>
                </c:pt>
                <c:pt idx="2">
                  <c:v>6.4748201438848907E-2</c:v>
                </c:pt>
                <c:pt idx="3">
                  <c:v>7.0743405275779395E-2</c:v>
                </c:pt>
                <c:pt idx="4">
                  <c:v>0.13788968824940001</c:v>
                </c:pt>
                <c:pt idx="5">
                  <c:v>0.12470023980815299</c:v>
                </c:pt>
                <c:pt idx="6">
                  <c:v>0.15347721822541999</c:v>
                </c:pt>
                <c:pt idx="7">
                  <c:v>0.17985611510791399</c:v>
                </c:pt>
                <c:pt idx="8">
                  <c:v>0.23501199040767401</c:v>
                </c:pt>
                <c:pt idx="9">
                  <c:v>0.23261390887290201</c:v>
                </c:pt>
                <c:pt idx="10">
                  <c:v>0.25419664268585102</c:v>
                </c:pt>
                <c:pt idx="11">
                  <c:v>0.22901678657074301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C6-40FE-92DC-EC969FFE734A}"/>
            </c:ext>
          </c:extLst>
        </c:ser>
        <c:ser>
          <c:idx val="2"/>
          <c:order val="2"/>
          <c:tx>
            <c:strRef>
              <c:f>'Q13'!$N$48</c:f>
              <c:strCache>
                <c:ptCount val="1"/>
                <c:pt idx="0">
                  <c:v>raz alebo viackrát za rok</c:v>
                </c:pt>
              </c:strCache>
            </c:strRef>
          </c:tx>
          <c:spPr>
            <a:solidFill>
              <a:srgbClr val="800080"/>
            </a:solidFill>
            <a:ln w="11811">
              <a:solidFill>
                <a:srgbClr val="FFFFFF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'Q13'!$K$49:$K$60</c:f>
              <c:strCache>
                <c:ptCount val="12"/>
                <c:pt idx="0">
                  <c:v>Új Szó</c:v>
                </c:pt>
                <c:pt idx="1">
                  <c:v>Prešovský večerník</c:v>
                </c:pt>
                <c:pt idx="2">
                  <c:v>Konz. denník Postoj</c:v>
                </c:pt>
                <c:pt idx="3">
                  <c:v>Košice: dnes</c:v>
                </c:pt>
                <c:pt idx="4">
                  <c:v>Korzár</c:v>
                </c:pt>
                <c:pt idx="5">
                  <c:v>Denník Šport</c:v>
                </c:pt>
                <c:pt idx="6">
                  <c:v>Denník N</c:v>
                </c:pt>
                <c:pt idx="7">
                  <c:v>Hospodárske noviny</c:v>
                </c:pt>
                <c:pt idx="8">
                  <c:v>Pravda</c:v>
                </c:pt>
                <c:pt idx="9">
                  <c:v>SME</c:v>
                </c:pt>
                <c:pt idx="10">
                  <c:v>Plus jeden deň</c:v>
                </c:pt>
                <c:pt idx="11">
                  <c:v>Nový čas</c:v>
                </c:pt>
              </c:strCache>
            </c:strRef>
          </c:cat>
          <c:val>
            <c:numRef>
              <c:f>'Q13'!$N$49:$N$60</c:f>
              <c:numCache>
                <c:formatCode>General</c:formatCode>
                <c:ptCount val="12"/>
                <c:pt idx="0">
                  <c:v>4.7961630695443701E-2</c:v>
                </c:pt>
                <c:pt idx="1">
                  <c:v>6.5947242206235004E-2</c:v>
                </c:pt>
                <c:pt idx="2">
                  <c:v>7.3141486810551604E-2</c:v>
                </c:pt>
                <c:pt idx="3">
                  <c:v>8.2733812949640301E-2</c:v>
                </c:pt>
                <c:pt idx="4">
                  <c:v>0.14268585131894501</c:v>
                </c:pt>
                <c:pt idx="5">
                  <c:v>0.117505995203837</c:v>
                </c:pt>
                <c:pt idx="6">
                  <c:v>0.14268585131894501</c:v>
                </c:pt>
                <c:pt idx="7">
                  <c:v>0.200239808153477</c:v>
                </c:pt>
                <c:pt idx="8">
                  <c:v>0.194244604316547</c:v>
                </c:pt>
                <c:pt idx="9">
                  <c:v>0.17146282973621099</c:v>
                </c:pt>
                <c:pt idx="10">
                  <c:v>0.202637889688249</c:v>
                </c:pt>
                <c:pt idx="11">
                  <c:v>0.17026378896882499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C6-40FE-92DC-EC969FFE734A}"/>
            </c:ext>
          </c:extLst>
        </c:ser>
        <c:ser>
          <c:idx val="3"/>
          <c:order val="3"/>
          <c:tx>
            <c:strRef>
              <c:f>'Q13'!$O$48</c:f>
              <c:strCache>
                <c:ptCount val="1"/>
                <c:pt idx="0">
                  <c:v>menej často alebo vôbec nečítam</c:v>
                </c:pt>
              </c:strCache>
            </c:strRef>
          </c:tx>
          <c:spPr>
            <a:solidFill>
              <a:srgbClr val="333399"/>
            </a:solidFill>
            <a:ln w="11811">
              <a:solidFill>
                <a:srgbClr val="FFFFFF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'Q13'!$K$49:$K$60</c:f>
              <c:strCache>
                <c:ptCount val="12"/>
                <c:pt idx="0">
                  <c:v>Új Szó</c:v>
                </c:pt>
                <c:pt idx="1">
                  <c:v>Prešovský večerník</c:v>
                </c:pt>
                <c:pt idx="2">
                  <c:v>Konz. denník Postoj</c:v>
                </c:pt>
                <c:pt idx="3">
                  <c:v>Košice: dnes</c:v>
                </c:pt>
                <c:pt idx="4">
                  <c:v>Korzár</c:v>
                </c:pt>
                <c:pt idx="5">
                  <c:v>Denník Šport</c:v>
                </c:pt>
                <c:pt idx="6">
                  <c:v>Denník N</c:v>
                </c:pt>
                <c:pt idx="7">
                  <c:v>Hospodárske noviny</c:v>
                </c:pt>
                <c:pt idx="8">
                  <c:v>Pravda</c:v>
                </c:pt>
                <c:pt idx="9">
                  <c:v>SME</c:v>
                </c:pt>
                <c:pt idx="10">
                  <c:v>Plus jeden deň</c:v>
                </c:pt>
                <c:pt idx="11">
                  <c:v>Nový čas</c:v>
                </c:pt>
              </c:strCache>
            </c:strRef>
          </c:cat>
          <c:val>
            <c:numRef>
              <c:f>'Q13'!$O$49:$O$60</c:f>
              <c:numCache>
                <c:formatCode>General</c:formatCode>
                <c:ptCount val="12"/>
                <c:pt idx="0">
                  <c:v>0.83453237410071901</c:v>
                </c:pt>
                <c:pt idx="1">
                  <c:v>0.815347721822542</c:v>
                </c:pt>
                <c:pt idx="2">
                  <c:v>0.786570743405276</c:v>
                </c:pt>
                <c:pt idx="3">
                  <c:v>0.75899280575539596</c:v>
                </c:pt>
                <c:pt idx="4">
                  <c:v>0.59352517985611497</c:v>
                </c:pt>
                <c:pt idx="5">
                  <c:v>0.58872901678657097</c:v>
                </c:pt>
                <c:pt idx="6">
                  <c:v>0.51079136690647498</c:v>
                </c:pt>
                <c:pt idx="7">
                  <c:v>0.43405275779376501</c:v>
                </c:pt>
                <c:pt idx="8">
                  <c:v>0.29256594724220603</c:v>
                </c:pt>
                <c:pt idx="9">
                  <c:v>0.26978417266186999</c:v>
                </c:pt>
                <c:pt idx="10">
                  <c:v>0.26618705035971202</c:v>
                </c:pt>
                <c:pt idx="11">
                  <c:v>0.17865707434052799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C6-40FE-92DC-EC969FFE734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12673280"/>
        <c:axId val="1"/>
      </c:barChart>
      <c:catAx>
        <c:axId val="2126732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95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37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2953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295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3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73280"/>
        <c:crosses val="autoZero"/>
        <c:crossBetween val="between"/>
      </c:valAx>
      <c:spPr>
        <a:solidFill>
          <a:srgbClr val="FFFFFF"/>
        </a:solidFill>
        <a:ln w="11811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2.0674646354733407E-2"/>
          <c:y val="7.1258907363420431E-3"/>
          <c:w val="0.96082698585418935"/>
          <c:h val="5.2256532066508314E-2"/>
        </c:manualLayout>
      </c:layout>
      <c:overlay val="0"/>
      <c:spPr>
        <a:solidFill>
          <a:srgbClr val="FFFFFF"/>
        </a:solidFill>
        <a:ln w="23622">
          <a:noFill/>
        </a:ln>
      </c:spPr>
      <c:txPr>
        <a:bodyPr/>
        <a:lstStyle/>
        <a:p>
          <a:pPr>
            <a:defRPr sz="856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93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200217627856368E-2"/>
          <c:y val="5.7007125890736345E-2"/>
          <c:w val="0.92600652883569101"/>
          <c:h val="0.7030878859857482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00FF"/>
            </a:solidFill>
            <a:ln w="12896">
              <a:noFill/>
            </a:ln>
          </c:spPr>
          <c:invertIfNegative val="0"/>
          <c:dLbls>
            <c:numFmt formatCode="0.0%" sourceLinked="0"/>
            <c:spPr>
              <a:solidFill>
                <a:srgbClr val="FFFFFF"/>
              </a:solidFill>
              <a:ln w="12896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1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'Q14'!$A$4:$A$8</c:f>
              <c:strCache>
                <c:ptCount val="5"/>
                <c:pt idx="0">
                  <c:v>každý deň</c:v>
                </c:pt>
                <c:pt idx="1">
                  <c:v>raz alebo viackrát za týždeň</c:v>
                </c:pt>
                <c:pt idx="2">
                  <c:v>raz alebo viackrát za mesiac</c:v>
                </c:pt>
                <c:pt idx="3">
                  <c:v>raz alebo viackrát za rok</c:v>
                </c:pt>
                <c:pt idx="4">
                  <c:v>menej často alebo vôbec nepočúvam hudbu</c:v>
                </c:pt>
              </c:strCache>
            </c:strRef>
          </c:cat>
          <c:val>
            <c:numRef>
              <c:f>'Q14'!$B$4:$B$8</c:f>
              <c:numCache>
                <c:formatCode>##,#00%</c:formatCode>
                <c:ptCount val="5"/>
                <c:pt idx="0">
                  <c:v>0.59833333333333338</c:v>
                </c:pt>
                <c:pt idx="1">
                  <c:v>0.24833333333333332</c:v>
                </c:pt>
                <c:pt idx="2">
                  <c:v>8.0833333333333326E-2</c:v>
                </c:pt>
                <c:pt idx="3">
                  <c:v>2.3333333333333334E-2</c:v>
                </c:pt>
                <c:pt idx="4">
                  <c:v>4.9166666666666664E-2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A-4BEB-BA58-9596C1D1E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2668032"/>
        <c:axId val="1"/>
      </c:barChart>
      <c:catAx>
        <c:axId val="212668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61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11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612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161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09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2668032"/>
        <c:crosses val="autoZero"/>
        <c:crossBetween val="between"/>
      </c:valAx>
      <c:spPr>
        <a:solidFill>
          <a:srgbClr val="FFFFFF"/>
        </a:solidFill>
        <a:ln w="6448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482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77693144722524"/>
          <c:y val="2.564102564102564E-2"/>
          <c:w val="0.77475516866158867"/>
          <c:h val="0.8694638694638694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00FF"/>
            </a:solidFill>
            <a:ln w="13674">
              <a:noFill/>
            </a:ln>
          </c:spPr>
          <c:invertIfNegative val="0"/>
          <c:dLbls>
            <c:numFmt formatCode="0.0%" sourceLinked="0"/>
            <c:spPr>
              <a:solidFill>
                <a:srgbClr val="FFFFFF"/>
              </a:solidFill>
              <a:ln w="1367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'Q15'!$A$4:$A$16</c:f>
              <c:strCache>
                <c:ptCount val="13"/>
                <c:pt idx="0">
                  <c:v>iné žánre</c:v>
                </c:pt>
                <c:pt idx="1">
                  <c:v>náboženská hudba, gospel</c:v>
                </c:pt>
                <c:pt idx="2">
                  <c:v>techno, elektronická hudba</c:v>
                </c:pt>
                <c:pt idx="3">
                  <c:v>dychová hudba</c:v>
                </c:pt>
                <c:pt idx="4">
                  <c:v>muzikál</c:v>
                </c:pt>
                <c:pt idx="5">
                  <c:v>vážna, klasická hudba</c:v>
                </c:pt>
                <c:pt idx="6">
                  <c:v>jazz, blues, reggae, etno</c:v>
                </c:pt>
                <c:pt idx="7">
                  <c:v>rap, hip hop</c:v>
                </c:pt>
                <c:pt idx="8">
                  <c:v>folk, country</c:v>
                </c:pt>
                <c:pt idx="9">
                  <c:v>ľudová hudba</c:v>
                </c:pt>
                <c:pt idx="10">
                  <c:v>rock</c:v>
                </c:pt>
                <c:pt idx="11">
                  <c:v>relaxačná hudba</c:v>
                </c:pt>
                <c:pt idx="12">
                  <c:v>pop</c:v>
                </c:pt>
              </c:strCache>
            </c:strRef>
          </c:cat>
          <c:val>
            <c:numRef>
              <c:f>'Q15'!$B$4:$B$16</c:f>
              <c:numCache>
                <c:formatCode>##,#00%</c:formatCode>
                <c:ptCount val="13"/>
                <c:pt idx="0">
                  <c:v>0.27870289219982469</c:v>
                </c:pt>
                <c:pt idx="1">
                  <c:v>0.18229623137598597</c:v>
                </c:pt>
                <c:pt idx="2">
                  <c:v>0.25942156003505695</c:v>
                </c:pt>
                <c:pt idx="3">
                  <c:v>0.26643295354951796</c:v>
                </c:pt>
                <c:pt idx="4">
                  <c:v>0.30499561787905344</c:v>
                </c:pt>
                <c:pt idx="5">
                  <c:v>0.31814198071866784</c:v>
                </c:pt>
                <c:pt idx="6">
                  <c:v>0.32164767747589834</c:v>
                </c:pt>
                <c:pt idx="7">
                  <c:v>0.33742331288343558</c:v>
                </c:pt>
                <c:pt idx="8">
                  <c:v>0.47589833479404026</c:v>
                </c:pt>
                <c:pt idx="9">
                  <c:v>0.5547765118317266</c:v>
                </c:pt>
                <c:pt idx="10">
                  <c:v>0.56003505696757228</c:v>
                </c:pt>
                <c:pt idx="11">
                  <c:v>0.56441717791411039</c:v>
                </c:pt>
                <c:pt idx="12">
                  <c:v>0.80631025416301494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F4-43B2-A0A0-AF3E54061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5927336"/>
        <c:axId val="1"/>
      </c:barChart>
      <c:catAx>
        <c:axId val="195927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70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38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1709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170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46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95927336"/>
        <c:crosses val="autoZero"/>
        <c:crossBetween val="between"/>
      </c:valAx>
      <c:spPr>
        <a:solidFill>
          <a:srgbClr val="FFFFFF"/>
        </a:solidFill>
        <a:ln w="6837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5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02771855010661"/>
          <c:y val="0.21790302527973476"/>
          <c:w val="0.72814498933901917"/>
          <c:h val="0.6179589722337339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'Q16'!$D$4</c:f>
              <c:strCache>
                <c:ptCount val="1"/>
                <c:pt idx="0">
                  <c:v>aspoň raz za týždeň</c:v>
                </c:pt>
              </c:strCache>
            </c:strRef>
          </c:tx>
          <c:spPr>
            <a:solidFill>
              <a:srgbClr val="000080"/>
            </a:solidFill>
            <a:ln w="25400">
              <a:noFill/>
            </a:ln>
          </c:spPr>
          <c:invertIfNegative val="0"/>
          <c:dLbls>
            <c:numFmt formatCode="0.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'Q16'!$A$5:$A$7</c:f>
              <c:strCache>
                <c:ptCount val="3"/>
                <c:pt idx="0">
                  <c:v>zahraničná rozhlasová stanica</c:v>
                </c:pt>
                <c:pt idx="1">
                  <c:v>stanice RTVS</c:v>
                </c:pt>
                <c:pt idx="2">
                  <c:v>iná slovenská rozhlasová stanica</c:v>
                </c:pt>
              </c:strCache>
            </c:strRef>
          </c:cat>
          <c:val>
            <c:numRef>
              <c:f>'Q16'!$D$5:$D$7</c:f>
              <c:numCache>
                <c:formatCode>General</c:formatCode>
                <c:ptCount val="3"/>
                <c:pt idx="0">
                  <c:v>0.13500000000000001</c:v>
                </c:pt>
                <c:pt idx="1">
                  <c:v>0.48</c:v>
                </c:pt>
                <c:pt idx="2">
                  <c:v>0.67166666666666597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FD-42D5-AB8B-000066FEB4F5}"/>
            </c:ext>
          </c:extLst>
        </c:ser>
        <c:ser>
          <c:idx val="1"/>
          <c:order val="1"/>
          <c:tx>
            <c:strRef>
              <c:f>'Q16'!$E$4</c:f>
              <c:strCache>
                <c:ptCount val="1"/>
                <c:pt idx="0">
                  <c:v>raz alebo viackrát za mesiac</c:v>
                </c:pt>
              </c:strCache>
            </c:strRef>
          </c:tx>
          <c:spPr>
            <a:solidFill>
              <a:srgbClr val="3366FF"/>
            </a:solidFill>
            <a:ln w="25400">
              <a:noFill/>
            </a:ln>
          </c:spPr>
          <c:invertIfNegative val="0"/>
          <c:dLbls>
            <c:numFmt formatCode="0.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'Q16'!$A$5:$A$7</c:f>
              <c:strCache>
                <c:ptCount val="3"/>
                <c:pt idx="0">
                  <c:v>zahraničná rozhlasová stanica</c:v>
                </c:pt>
                <c:pt idx="1">
                  <c:v>stanice RTVS</c:v>
                </c:pt>
                <c:pt idx="2">
                  <c:v>iná slovenská rozhlasová stanica</c:v>
                </c:pt>
              </c:strCache>
            </c:strRef>
          </c:cat>
          <c:val>
            <c:numRef>
              <c:f>'Q16'!$E$5:$E$7</c:f>
              <c:numCache>
                <c:formatCode>General</c:formatCode>
                <c:ptCount val="3"/>
                <c:pt idx="0">
                  <c:v>9.6666666666666706E-2</c:v>
                </c:pt>
                <c:pt idx="1">
                  <c:v>0.160833333333333</c:v>
                </c:pt>
                <c:pt idx="2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FD-42D5-AB8B-000066FEB4F5}"/>
            </c:ext>
          </c:extLst>
        </c:ser>
        <c:ser>
          <c:idx val="2"/>
          <c:order val="2"/>
          <c:tx>
            <c:strRef>
              <c:f>'Q16'!$F$4</c:f>
              <c:strCache>
                <c:ptCount val="1"/>
                <c:pt idx="0">
                  <c:v>raz alebo viackrát za rok</c:v>
                </c:pt>
              </c:strCache>
            </c:strRef>
          </c:tx>
          <c:spPr>
            <a:solidFill>
              <a:srgbClr val="99CCFF"/>
            </a:solidFill>
            <a:ln w="25400">
              <a:noFill/>
            </a:ln>
          </c:spPr>
          <c:invertIfNegative val="0"/>
          <c:dLbls>
            <c:numFmt formatCode="0.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'Q16'!$A$5:$A$7</c:f>
              <c:strCache>
                <c:ptCount val="3"/>
                <c:pt idx="0">
                  <c:v>zahraničná rozhlasová stanica</c:v>
                </c:pt>
                <c:pt idx="1">
                  <c:v>stanice RTVS</c:v>
                </c:pt>
                <c:pt idx="2">
                  <c:v>iná slovenská rozhlasová stanica</c:v>
                </c:pt>
              </c:strCache>
            </c:strRef>
          </c:cat>
          <c:val>
            <c:numRef>
              <c:f>'Q16'!$F$5:$F$7</c:f>
              <c:numCache>
                <c:formatCode>General</c:formatCode>
                <c:ptCount val="3"/>
                <c:pt idx="0">
                  <c:v>0.104166666666667</c:v>
                </c:pt>
                <c:pt idx="1">
                  <c:v>0.116666666666667</c:v>
                </c:pt>
                <c:pt idx="2">
                  <c:v>5.83333333333333E-2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FD-42D5-AB8B-000066FEB4F5}"/>
            </c:ext>
          </c:extLst>
        </c:ser>
        <c:ser>
          <c:idx val="3"/>
          <c:order val="3"/>
          <c:tx>
            <c:strRef>
              <c:f>'Q16'!$G$4</c:f>
              <c:strCache>
                <c:ptCount val="1"/>
                <c:pt idx="0">
                  <c:v>menej často, nepočúvam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numFmt formatCode="0.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'Q16'!$A$5:$A$7</c:f>
              <c:strCache>
                <c:ptCount val="3"/>
                <c:pt idx="0">
                  <c:v>zahraničná rozhlasová stanica</c:v>
                </c:pt>
                <c:pt idx="1">
                  <c:v>stanice RTVS</c:v>
                </c:pt>
                <c:pt idx="2">
                  <c:v>iná slovenská rozhlasová stanica</c:v>
                </c:pt>
              </c:strCache>
            </c:strRef>
          </c:cat>
          <c:val>
            <c:numRef>
              <c:f>'Q16'!$G$5:$G$7</c:f>
              <c:numCache>
                <c:formatCode>General</c:formatCode>
                <c:ptCount val="3"/>
                <c:pt idx="0">
                  <c:v>0.66416666666666702</c:v>
                </c:pt>
                <c:pt idx="1">
                  <c:v>0.24249999999999999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FD-42D5-AB8B-000066FEB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18618416"/>
        <c:axId val="1"/>
      </c:barChart>
      <c:catAx>
        <c:axId val="318618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318618416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3041873238067467"/>
          <c:y val="3.5087719298245612E-2"/>
          <c:w val="0.73653227374355978"/>
          <c:h val="0.10049919240864123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9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13006396588486"/>
          <c:y val="3.3557120292226586E-2"/>
          <c:w val="0.83795309168443499"/>
          <c:h val="0.8657737035394460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00FF"/>
            </a:solidFill>
            <a:ln w="25400">
              <a:noFill/>
            </a:ln>
          </c:spPr>
          <c:invertIfNegative val="0"/>
          <c:dLbls>
            <c:spPr>
              <a:solidFill>
                <a:srgbClr val="FFFFFF"/>
              </a:solidFill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Q16a!$A$3:$A$11</c:f>
              <c:strCache>
                <c:ptCount val="9"/>
                <c:pt idx="0">
                  <c:v>Rádio Junior</c:v>
                </c:pt>
                <c:pt idx="1">
                  <c:v>Rádio Klasika</c:v>
                </c:pt>
                <c:pt idx="2">
                  <c:v>Rádio Litera</c:v>
                </c:pt>
                <c:pt idx="3">
                  <c:v>Rádio Patria</c:v>
                </c:pt>
                <c:pt idx="4">
                  <c:v>Rádio Devín</c:v>
                </c:pt>
                <c:pt idx="5">
                  <c:v>RTVS</c:v>
                </c:pt>
                <c:pt idx="6">
                  <c:v>Rádio Regina</c:v>
                </c:pt>
                <c:pt idx="7">
                  <c:v>Rádio FM</c:v>
                </c:pt>
                <c:pt idx="8">
                  <c:v>Rádio Slovensko</c:v>
                </c:pt>
              </c:strCache>
            </c:strRef>
          </c:cat>
          <c:val>
            <c:numRef>
              <c:f>Q16a!$B$3:$B$11</c:f>
              <c:numCache>
                <c:formatCode>0.0%</c:formatCode>
                <c:ptCount val="9"/>
                <c:pt idx="0">
                  <c:v>1.1223344556677891E-3</c:v>
                </c:pt>
                <c:pt idx="1">
                  <c:v>2.2446689113355782E-3</c:v>
                </c:pt>
                <c:pt idx="2">
                  <c:v>5.6116722783389446E-3</c:v>
                </c:pt>
                <c:pt idx="3">
                  <c:v>6.7340067340067337E-3</c:v>
                </c:pt>
                <c:pt idx="4">
                  <c:v>1.6835016835016835E-2</c:v>
                </c:pt>
                <c:pt idx="5">
                  <c:v>0.11896745230078563</c:v>
                </c:pt>
                <c:pt idx="6">
                  <c:v>0.12457912457912458</c:v>
                </c:pt>
                <c:pt idx="7">
                  <c:v>0.24579124579124578</c:v>
                </c:pt>
                <c:pt idx="8">
                  <c:v>0.33108866442199775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E9-427E-8E71-DCEB8FED6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18623008"/>
        <c:axId val="1"/>
      </c:barChart>
      <c:catAx>
        <c:axId val="3186230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318623008"/>
        <c:crosses val="autoZero"/>
        <c:crossBetween val="between"/>
        <c:majorUnit val="0.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94029850746269"/>
          <c:y val="3.3557120292226586E-2"/>
          <c:w val="0.8571428571428571"/>
          <c:h val="0.8657737035394460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00FF"/>
            </a:solidFill>
            <a:ln w="25400">
              <a:noFill/>
            </a:ln>
          </c:spPr>
          <c:invertIfNegative val="0"/>
          <c:dLbls>
            <c:spPr>
              <a:solidFill>
                <a:srgbClr val="FFFFFF"/>
              </a:solidFill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Q16b!$A$22:$A$30</c:f>
              <c:strCache>
                <c:ptCount val="9"/>
                <c:pt idx="0">
                  <c:v>iná odpoveď</c:v>
                </c:pt>
                <c:pt idx="1">
                  <c:v>neviem</c:v>
                </c:pt>
                <c:pt idx="2">
                  <c:v>Rádio Košice</c:v>
                </c:pt>
                <c:pt idx="3">
                  <c:v>Anténa Rock</c:v>
                </c:pt>
                <c:pt idx="4">
                  <c:v>Rádio Jemné</c:v>
                </c:pt>
                <c:pt idx="5">
                  <c:v>Rádio Vlna</c:v>
                </c:pt>
                <c:pt idx="6">
                  <c:v>Europa 2</c:v>
                </c:pt>
                <c:pt idx="7">
                  <c:v>Fun rádio</c:v>
                </c:pt>
                <c:pt idx="8">
                  <c:v>Rádio Expres</c:v>
                </c:pt>
              </c:strCache>
            </c:strRef>
          </c:cat>
          <c:val>
            <c:numRef>
              <c:f>Q16b!$B$22:$B$30</c:f>
              <c:numCache>
                <c:formatCode>0.0%</c:formatCode>
                <c:ptCount val="9"/>
                <c:pt idx="0">
                  <c:v>5.1999999999999998E-2</c:v>
                </c:pt>
                <c:pt idx="1">
                  <c:v>1.5594541910331383E-2</c:v>
                </c:pt>
                <c:pt idx="2">
                  <c:v>9.7465886939571145E-3</c:v>
                </c:pt>
                <c:pt idx="3">
                  <c:v>5.5555555555555552E-2</c:v>
                </c:pt>
                <c:pt idx="4">
                  <c:v>6.8226120857699801E-2</c:v>
                </c:pt>
                <c:pt idx="5">
                  <c:v>7.9922027290448339E-2</c:v>
                </c:pt>
                <c:pt idx="6">
                  <c:v>9.3567251461988299E-2</c:v>
                </c:pt>
                <c:pt idx="7">
                  <c:v>0.18810916179337231</c:v>
                </c:pt>
                <c:pt idx="8">
                  <c:v>0.43664717348927873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13-4335-BFC1-25BE6DD17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18624976"/>
        <c:axId val="1"/>
      </c:barChart>
      <c:catAx>
        <c:axId val="3186249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318624976"/>
        <c:crosses val="autoZero"/>
        <c:crossBetween val="between"/>
        <c:majorUnit val="0.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956889763779523"/>
          <c:y val="0.22801035287255761"/>
          <c:w val="0.58082703412073489"/>
          <c:h val="0.6645902595508894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'Q17'!$D$15</c:f>
              <c:strCache>
                <c:ptCount val="1"/>
                <c:pt idx="0">
                  <c:v>určite, skôr súhlasím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'Q17'!$A$16:$A$18</c:f>
              <c:strCache>
                <c:ptCount val="3"/>
                <c:pt idx="0">
                  <c:v>zlepšilo kvalitu hudobného vysielania v rozhlasových staniciach</c:v>
                </c:pt>
                <c:pt idx="1">
                  <c:v>bolo správne rozhodnutie</c:v>
                </c:pt>
                <c:pt idx="2">
                  <c:v>pomohlo slovenským interprétom alebo skupinám</c:v>
                </c:pt>
              </c:strCache>
            </c:strRef>
          </c:cat>
          <c:val>
            <c:numRef>
              <c:f>'Q17'!$D$16:$D$18</c:f>
              <c:numCache>
                <c:formatCode>###0.0%</c:formatCode>
                <c:ptCount val="3"/>
                <c:pt idx="0">
                  <c:v>0.44136078782453003</c:v>
                </c:pt>
                <c:pt idx="1">
                  <c:v>0.53894359892569399</c:v>
                </c:pt>
                <c:pt idx="2">
                  <c:v>0.54789615040286499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A-43A5-A7B2-D714131A5B61}"/>
            </c:ext>
          </c:extLst>
        </c:ser>
        <c:ser>
          <c:idx val="1"/>
          <c:order val="1"/>
          <c:tx>
            <c:strRef>
              <c:f>'Q17'!$E$15</c:f>
              <c:strCache>
                <c:ptCount val="1"/>
                <c:pt idx="0">
                  <c:v>aj súhlasím, aj nesúhlasím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3175">
              <a:solidFill>
                <a:schemeClr val="bg1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'Q17'!$A$16:$A$18</c:f>
              <c:strCache>
                <c:ptCount val="3"/>
                <c:pt idx="0">
                  <c:v>zlepšilo kvalitu hudobného vysielania v rozhlasových staniciach</c:v>
                </c:pt>
                <c:pt idx="1">
                  <c:v>bolo správne rozhodnutie</c:v>
                </c:pt>
                <c:pt idx="2">
                  <c:v>pomohlo slovenským interprétom alebo skupinám</c:v>
                </c:pt>
              </c:strCache>
            </c:strRef>
          </c:cat>
          <c:val>
            <c:numRef>
              <c:f>'Q17'!$E$16:$E$18</c:f>
              <c:numCache>
                <c:formatCode>###0.0%</c:formatCode>
                <c:ptCount val="3"/>
                <c:pt idx="0">
                  <c:v>0.287376902417189</c:v>
                </c:pt>
                <c:pt idx="1">
                  <c:v>0.223813786929275</c:v>
                </c:pt>
                <c:pt idx="2">
                  <c:v>0.22739480752014299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9A-43A5-A7B2-D714131A5B61}"/>
            </c:ext>
          </c:extLst>
        </c:ser>
        <c:ser>
          <c:idx val="2"/>
          <c:order val="2"/>
          <c:tx>
            <c:strRef>
              <c:f>'Q17'!$H$15</c:f>
              <c:strCache>
                <c:ptCount val="1"/>
                <c:pt idx="0">
                  <c:v>určite, skôr  nesúhlasím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'Q17'!$A$16:$A$18</c:f>
              <c:strCache>
                <c:ptCount val="3"/>
                <c:pt idx="0">
                  <c:v>zlepšilo kvalitu hudobného vysielania v rozhlasových staniciach</c:v>
                </c:pt>
                <c:pt idx="1">
                  <c:v>bolo správne rozhodnutie</c:v>
                </c:pt>
                <c:pt idx="2">
                  <c:v>pomohlo slovenským interprétom alebo skupinám</c:v>
                </c:pt>
              </c:strCache>
            </c:strRef>
          </c:cat>
          <c:val>
            <c:numRef>
              <c:f>'Q17'!$H$16:$H$18</c:f>
              <c:numCache>
                <c:formatCode>###0.0%</c:formatCode>
                <c:ptCount val="3"/>
                <c:pt idx="0">
                  <c:v>0.16830796777081469</c:v>
                </c:pt>
                <c:pt idx="1">
                  <c:v>0.1414503133393018</c:v>
                </c:pt>
                <c:pt idx="2">
                  <c:v>0.1011638316920323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9A-43A5-A7B2-D714131A5B61}"/>
            </c:ext>
          </c:extLst>
        </c:ser>
        <c:ser>
          <c:idx val="3"/>
          <c:order val="3"/>
          <c:tx>
            <c:strRef>
              <c:f>'Q17'!$I$15</c:f>
              <c:strCache>
                <c:ptCount val="1"/>
                <c:pt idx="0">
                  <c:v>neviem posúdiť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'Q17'!$A$16:$A$18</c:f>
              <c:strCache>
                <c:ptCount val="3"/>
                <c:pt idx="0">
                  <c:v>zlepšilo kvalitu hudobného vysielania v rozhlasových staniciach</c:v>
                </c:pt>
                <c:pt idx="1">
                  <c:v>bolo správne rozhodnutie</c:v>
                </c:pt>
                <c:pt idx="2">
                  <c:v>pomohlo slovenským interprétom alebo skupinám</c:v>
                </c:pt>
              </c:strCache>
            </c:strRef>
          </c:cat>
          <c:val>
            <c:numRef>
              <c:f>'Q17'!$I$16:$I$18</c:f>
              <c:numCache>
                <c:formatCode>###0.0%</c:formatCode>
                <c:ptCount val="3"/>
                <c:pt idx="0">
                  <c:v>0.102954341987466</c:v>
                </c:pt>
                <c:pt idx="1">
                  <c:v>9.5792300805729605E-2</c:v>
                </c:pt>
                <c:pt idx="2">
                  <c:v>0.12354521038496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9A-43A5-A7B2-D714131A5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63021424"/>
        <c:axId val="663010272"/>
      </c:barChart>
      <c:catAx>
        <c:axId val="663021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663010272"/>
        <c:crosses val="autoZero"/>
        <c:auto val="1"/>
        <c:lblAlgn val="ctr"/>
        <c:lblOffset val="100"/>
        <c:noMultiLvlLbl val="0"/>
      </c:catAx>
      <c:valAx>
        <c:axId val="663010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66302142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10007137091034757"/>
          <c:w val="1"/>
          <c:h val="0.10301035287255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28509249183895"/>
          <c:y val="0.12609970674486803"/>
          <c:w val="0.86398258977149078"/>
          <c:h val="0.7683284457478005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'Q18'!$D$22</c:f>
              <c:strCache>
                <c:ptCount val="1"/>
                <c:pt idx="0">
                  <c:v>aspoň raz za týždeň</c:v>
                </c:pt>
              </c:strCache>
            </c:strRef>
          </c:tx>
          <c:spPr>
            <a:solidFill>
              <a:srgbClr val="993300"/>
            </a:solidFill>
            <a:ln w="23580">
              <a:noFill/>
            </a:ln>
          </c:spPr>
          <c:invertIfNegative val="0"/>
          <c:dLbls>
            <c:numFmt formatCode="0%" sourceLinked="0"/>
            <c:spPr>
              <a:noFill/>
              <a:ln w="2358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44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'Q18'!$A$23:$A$38</c:f>
              <c:strCache>
                <c:ptCount val="16"/>
                <c:pt idx="0">
                  <c:v>iná zahraničná  stanica</c:v>
                </c:pt>
                <c:pt idx="1">
                  <c:v>iná slovenská stanica</c:v>
                </c:pt>
                <c:pt idx="2">
                  <c:v>LUX</c:v>
                </c:pt>
                <c:pt idx="3">
                  <c:v>SENZI</c:v>
                </c:pt>
                <c:pt idx="4">
                  <c:v>Nova + satelity</c:v>
                </c:pt>
                <c:pt idx="5">
                  <c:v>Prima + satelity</c:v>
                </c:pt>
                <c:pt idx="6">
                  <c:v>ČT1, ČT2</c:v>
                </c:pt>
                <c:pt idx="7">
                  <c:v>WAU</c:v>
                </c:pt>
                <c:pt idx="8">
                  <c:v>TA3</c:v>
                </c:pt>
                <c:pt idx="9">
                  <c:v>Doma</c:v>
                </c:pt>
                <c:pt idx="10">
                  <c:v>RTVS - Dvojka</c:v>
                </c:pt>
                <c:pt idx="11">
                  <c:v>Dajto</c:v>
                </c:pt>
                <c:pt idx="12">
                  <c:v>Joj PLUS</c:v>
                </c:pt>
                <c:pt idx="13">
                  <c:v>RTVS - Jednotka</c:v>
                </c:pt>
                <c:pt idx="14">
                  <c:v>Markíza</c:v>
                </c:pt>
                <c:pt idx="15">
                  <c:v>Joj</c:v>
                </c:pt>
              </c:strCache>
            </c:strRef>
          </c:cat>
          <c:val>
            <c:numRef>
              <c:f>'Q18'!$D$23:$D$38</c:f>
              <c:numCache>
                <c:formatCode>##,#00%</c:formatCode>
                <c:ptCount val="16"/>
                <c:pt idx="0">
                  <c:v>0.26833333333333331</c:v>
                </c:pt>
                <c:pt idx="1">
                  <c:v>0.16583333333333333</c:v>
                </c:pt>
                <c:pt idx="2">
                  <c:v>9.4999999999999987E-2</c:v>
                </c:pt>
                <c:pt idx="3">
                  <c:v>0.11083333333333334</c:v>
                </c:pt>
                <c:pt idx="4">
                  <c:v>0.23666666666666669</c:v>
                </c:pt>
                <c:pt idx="5">
                  <c:v>0.33750000000000002</c:v>
                </c:pt>
                <c:pt idx="6">
                  <c:v>0.35416666666666669</c:v>
                </c:pt>
                <c:pt idx="7">
                  <c:v>0.3833333333333333</c:v>
                </c:pt>
                <c:pt idx="8">
                  <c:v>0.41000000000000003</c:v>
                </c:pt>
                <c:pt idx="9">
                  <c:v>0.41333333333333333</c:v>
                </c:pt>
                <c:pt idx="10">
                  <c:v>0.42416666666666669</c:v>
                </c:pt>
                <c:pt idx="11">
                  <c:v>0.45250000000000001</c:v>
                </c:pt>
                <c:pt idx="12">
                  <c:v>0.5675</c:v>
                </c:pt>
                <c:pt idx="13">
                  <c:v>0.62916666666666665</c:v>
                </c:pt>
                <c:pt idx="14">
                  <c:v>0.73583333333333334</c:v>
                </c:pt>
                <c:pt idx="15">
                  <c:v>0.77416666666666667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81-4386-899D-BA2C61D3A7C4}"/>
            </c:ext>
          </c:extLst>
        </c:ser>
        <c:ser>
          <c:idx val="1"/>
          <c:order val="1"/>
          <c:tx>
            <c:strRef>
              <c:f>'Q18'!$E$22</c:f>
              <c:strCache>
                <c:ptCount val="1"/>
                <c:pt idx="0">
                  <c:v>raz alebo viackrát za mesiac</c:v>
                </c:pt>
              </c:strCache>
            </c:strRef>
          </c:tx>
          <c:spPr>
            <a:solidFill>
              <a:srgbClr val="FF6600"/>
            </a:solidFill>
            <a:ln w="23580">
              <a:noFill/>
            </a:ln>
          </c:spPr>
          <c:invertIfNegative val="0"/>
          <c:dLbls>
            <c:numFmt formatCode="0%" sourceLinked="0"/>
            <c:spPr>
              <a:noFill/>
              <a:ln w="2358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44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'Q18'!$A$23:$A$38</c:f>
              <c:strCache>
                <c:ptCount val="16"/>
                <c:pt idx="0">
                  <c:v>iná zahraničná  stanica</c:v>
                </c:pt>
                <c:pt idx="1">
                  <c:v>iná slovenská stanica</c:v>
                </c:pt>
                <c:pt idx="2">
                  <c:v>LUX</c:v>
                </c:pt>
                <c:pt idx="3">
                  <c:v>SENZI</c:v>
                </c:pt>
                <c:pt idx="4">
                  <c:v>Nova + satelity</c:v>
                </c:pt>
                <c:pt idx="5">
                  <c:v>Prima + satelity</c:v>
                </c:pt>
                <c:pt idx="6">
                  <c:v>ČT1, ČT2</c:v>
                </c:pt>
                <c:pt idx="7">
                  <c:v>WAU</c:v>
                </c:pt>
                <c:pt idx="8">
                  <c:v>TA3</c:v>
                </c:pt>
                <c:pt idx="9">
                  <c:v>Doma</c:v>
                </c:pt>
                <c:pt idx="10">
                  <c:v>RTVS - Dvojka</c:v>
                </c:pt>
                <c:pt idx="11">
                  <c:v>Dajto</c:v>
                </c:pt>
                <c:pt idx="12">
                  <c:v>Joj PLUS</c:v>
                </c:pt>
                <c:pt idx="13">
                  <c:v>RTVS - Jednotka</c:v>
                </c:pt>
                <c:pt idx="14">
                  <c:v>Markíza</c:v>
                </c:pt>
                <c:pt idx="15">
                  <c:v>Joj</c:v>
                </c:pt>
              </c:strCache>
            </c:strRef>
          </c:cat>
          <c:val>
            <c:numRef>
              <c:f>'Q18'!$E$23:$E$38</c:f>
              <c:numCache>
                <c:formatCode>##,#00%</c:formatCode>
                <c:ptCount val="16"/>
                <c:pt idx="0">
                  <c:v>0.15</c:v>
                </c:pt>
                <c:pt idx="1">
                  <c:v>0.14916666666666667</c:v>
                </c:pt>
                <c:pt idx="2">
                  <c:v>0.10166666666666666</c:v>
                </c:pt>
                <c:pt idx="3">
                  <c:v>0.13</c:v>
                </c:pt>
                <c:pt idx="4">
                  <c:v>0.21416666666666667</c:v>
                </c:pt>
                <c:pt idx="5">
                  <c:v>0.20166666666666663</c:v>
                </c:pt>
                <c:pt idx="6">
                  <c:v>0.23166666666666663</c:v>
                </c:pt>
                <c:pt idx="7">
                  <c:v>0.22</c:v>
                </c:pt>
                <c:pt idx="8">
                  <c:v>0.21083333333333334</c:v>
                </c:pt>
                <c:pt idx="9">
                  <c:v>0.22916666666666663</c:v>
                </c:pt>
                <c:pt idx="10">
                  <c:v>0.22916666666666663</c:v>
                </c:pt>
                <c:pt idx="11">
                  <c:v>0.24583333333333332</c:v>
                </c:pt>
                <c:pt idx="12">
                  <c:v>0.20583333333333337</c:v>
                </c:pt>
                <c:pt idx="13">
                  <c:v>0.15916666666666668</c:v>
                </c:pt>
                <c:pt idx="14">
                  <c:v>0.12416666666666666</c:v>
                </c:pt>
                <c:pt idx="15">
                  <c:v>0.10583333333333333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81-4386-899D-BA2C61D3A7C4}"/>
            </c:ext>
          </c:extLst>
        </c:ser>
        <c:ser>
          <c:idx val="2"/>
          <c:order val="2"/>
          <c:tx>
            <c:strRef>
              <c:f>'Q18'!$F$22</c:f>
              <c:strCache>
                <c:ptCount val="1"/>
                <c:pt idx="0">
                  <c:v>raz alebo viackrát za rok</c:v>
                </c:pt>
              </c:strCache>
            </c:strRef>
          </c:tx>
          <c:spPr>
            <a:solidFill>
              <a:srgbClr val="FF9900"/>
            </a:solidFill>
            <a:ln w="23580">
              <a:noFill/>
            </a:ln>
          </c:spPr>
          <c:invertIfNegative val="0"/>
          <c:dLbls>
            <c:numFmt formatCode="0%" sourceLinked="0"/>
            <c:spPr>
              <a:noFill/>
              <a:ln w="2358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44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'Q18'!$A$23:$A$38</c:f>
              <c:strCache>
                <c:ptCount val="16"/>
                <c:pt idx="0">
                  <c:v>iná zahraničná  stanica</c:v>
                </c:pt>
                <c:pt idx="1">
                  <c:v>iná slovenská stanica</c:v>
                </c:pt>
                <c:pt idx="2">
                  <c:v>LUX</c:v>
                </c:pt>
                <c:pt idx="3">
                  <c:v>SENZI</c:v>
                </c:pt>
                <c:pt idx="4">
                  <c:v>Nova + satelity</c:v>
                </c:pt>
                <c:pt idx="5">
                  <c:v>Prima + satelity</c:v>
                </c:pt>
                <c:pt idx="6">
                  <c:v>ČT1, ČT2</c:v>
                </c:pt>
                <c:pt idx="7">
                  <c:v>WAU</c:v>
                </c:pt>
                <c:pt idx="8">
                  <c:v>TA3</c:v>
                </c:pt>
                <c:pt idx="9">
                  <c:v>Doma</c:v>
                </c:pt>
                <c:pt idx="10">
                  <c:v>RTVS - Dvojka</c:v>
                </c:pt>
                <c:pt idx="11">
                  <c:v>Dajto</c:v>
                </c:pt>
                <c:pt idx="12">
                  <c:v>Joj PLUS</c:v>
                </c:pt>
                <c:pt idx="13">
                  <c:v>RTVS - Jednotka</c:v>
                </c:pt>
                <c:pt idx="14">
                  <c:v>Markíza</c:v>
                </c:pt>
                <c:pt idx="15">
                  <c:v>Joj</c:v>
                </c:pt>
              </c:strCache>
            </c:strRef>
          </c:cat>
          <c:val>
            <c:numRef>
              <c:f>'Q18'!$F$23:$F$38</c:f>
              <c:numCache>
                <c:formatCode>##,#00%</c:formatCode>
                <c:ptCount val="16"/>
                <c:pt idx="0">
                  <c:v>0.10416666666666669</c:v>
                </c:pt>
                <c:pt idx="1">
                  <c:v>0.15333333333333332</c:v>
                </c:pt>
                <c:pt idx="2">
                  <c:v>0.11333333333333333</c:v>
                </c:pt>
                <c:pt idx="3">
                  <c:v>0.13583333333333333</c:v>
                </c:pt>
                <c:pt idx="4">
                  <c:v>0.14916666666666667</c:v>
                </c:pt>
                <c:pt idx="5">
                  <c:v>0.15666666666666668</c:v>
                </c:pt>
                <c:pt idx="6">
                  <c:v>0.14166666666666666</c:v>
                </c:pt>
                <c:pt idx="7">
                  <c:v>0.13500000000000001</c:v>
                </c:pt>
                <c:pt idx="8">
                  <c:v>0.13500000000000001</c:v>
                </c:pt>
                <c:pt idx="9">
                  <c:v>0.13416666666666666</c:v>
                </c:pt>
                <c:pt idx="10">
                  <c:v>0.12583333333333332</c:v>
                </c:pt>
                <c:pt idx="11">
                  <c:v>0.11749999999999999</c:v>
                </c:pt>
                <c:pt idx="12">
                  <c:v>9.8333333333333328E-2</c:v>
                </c:pt>
                <c:pt idx="13">
                  <c:v>7.4166666666666672E-2</c:v>
                </c:pt>
                <c:pt idx="14">
                  <c:v>4.3333333333333342E-2</c:v>
                </c:pt>
                <c:pt idx="15">
                  <c:v>4.7500000000000001E-2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81-4386-899D-BA2C61D3A7C4}"/>
            </c:ext>
          </c:extLst>
        </c:ser>
        <c:ser>
          <c:idx val="3"/>
          <c:order val="3"/>
          <c:tx>
            <c:strRef>
              <c:f>'Q18'!$G$22</c:f>
              <c:strCache>
                <c:ptCount val="1"/>
                <c:pt idx="0">
                  <c:v>menej často, nepozerá</c:v>
                </c:pt>
              </c:strCache>
            </c:strRef>
          </c:tx>
          <c:spPr>
            <a:solidFill>
              <a:srgbClr val="FFCC00"/>
            </a:solidFill>
            <a:ln w="23580">
              <a:noFill/>
            </a:ln>
          </c:spPr>
          <c:invertIfNegative val="0"/>
          <c:dLbls>
            <c:numFmt formatCode="0%" sourceLinked="0"/>
            <c:spPr>
              <a:noFill/>
              <a:ln w="2358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44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'Q18'!$A$23:$A$38</c:f>
              <c:strCache>
                <c:ptCount val="16"/>
                <c:pt idx="0">
                  <c:v>iná zahraničná  stanica</c:v>
                </c:pt>
                <c:pt idx="1">
                  <c:v>iná slovenská stanica</c:v>
                </c:pt>
                <c:pt idx="2">
                  <c:v>LUX</c:v>
                </c:pt>
                <c:pt idx="3">
                  <c:v>SENZI</c:v>
                </c:pt>
                <c:pt idx="4">
                  <c:v>Nova + satelity</c:v>
                </c:pt>
                <c:pt idx="5">
                  <c:v>Prima + satelity</c:v>
                </c:pt>
                <c:pt idx="6">
                  <c:v>ČT1, ČT2</c:v>
                </c:pt>
                <c:pt idx="7">
                  <c:v>WAU</c:v>
                </c:pt>
                <c:pt idx="8">
                  <c:v>TA3</c:v>
                </c:pt>
                <c:pt idx="9">
                  <c:v>Doma</c:v>
                </c:pt>
                <c:pt idx="10">
                  <c:v>RTVS - Dvojka</c:v>
                </c:pt>
                <c:pt idx="11">
                  <c:v>Dajto</c:v>
                </c:pt>
                <c:pt idx="12">
                  <c:v>Joj PLUS</c:v>
                </c:pt>
                <c:pt idx="13">
                  <c:v>RTVS - Jednotka</c:v>
                </c:pt>
                <c:pt idx="14">
                  <c:v>Markíza</c:v>
                </c:pt>
                <c:pt idx="15">
                  <c:v>Joj</c:v>
                </c:pt>
              </c:strCache>
            </c:strRef>
          </c:cat>
          <c:val>
            <c:numRef>
              <c:f>'Q18'!$G$23:$G$38</c:f>
              <c:numCache>
                <c:formatCode>##,#00%</c:formatCode>
                <c:ptCount val="16"/>
                <c:pt idx="0">
                  <c:v>0.47749999999999998</c:v>
                </c:pt>
                <c:pt idx="1">
                  <c:v>0.53166666666666662</c:v>
                </c:pt>
                <c:pt idx="2">
                  <c:v>0.69</c:v>
                </c:pt>
                <c:pt idx="3">
                  <c:v>0.62333333333333329</c:v>
                </c:pt>
                <c:pt idx="4">
                  <c:v>0.4</c:v>
                </c:pt>
                <c:pt idx="5">
                  <c:v>0.30416666666666664</c:v>
                </c:pt>
                <c:pt idx="6">
                  <c:v>0.27250000000000002</c:v>
                </c:pt>
                <c:pt idx="7">
                  <c:v>0.26166666666666666</c:v>
                </c:pt>
                <c:pt idx="8">
                  <c:v>0.24416666666666667</c:v>
                </c:pt>
                <c:pt idx="9">
                  <c:v>0.22333333333333333</c:v>
                </c:pt>
                <c:pt idx="10">
                  <c:v>0.22083333333333333</c:v>
                </c:pt>
                <c:pt idx="11">
                  <c:v>0.18416666666666667</c:v>
                </c:pt>
                <c:pt idx="12">
                  <c:v>0.12833333333333333</c:v>
                </c:pt>
                <c:pt idx="13">
                  <c:v>0.13750000000000001</c:v>
                </c:pt>
                <c:pt idx="14">
                  <c:v>9.6666666666666665E-2</c:v>
                </c:pt>
                <c:pt idx="15">
                  <c:v>7.2499999999999995E-2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81-4386-899D-BA2C61D3A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5644688"/>
        <c:axId val="1"/>
      </c:barChart>
      <c:catAx>
        <c:axId val="215644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94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34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2948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294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44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15644688"/>
        <c:crosses val="autoZero"/>
        <c:crossBetween val="between"/>
      </c:valAx>
      <c:spPr>
        <a:solidFill>
          <a:srgbClr val="FFFFFF"/>
        </a:solidFill>
        <a:ln w="11789">
          <a:solidFill>
            <a:srgbClr val="80808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5962984135179818E-2"/>
          <c:y val="8.7977829586944091E-3"/>
          <c:w val="0.89118601978031431"/>
          <c:h val="8.5044062229651468E-2"/>
        </c:manualLayout>
      </c:layout>
      <c:overlay val="0"/>
      <c:spPr>
        <a:solidFill>
          <a:srgbClr val="FFFFFF"/>
        </a:solidFill>
        <a:ln w="23580">
          <a:noFill/>
        </a:ln>
      </c:spPr>
      <c:txPr>
        <a:bodyPr/>
        <a:lstStyle/>
        <a:p>
          <a:pPr>
            <a:defRPr sz="766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74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301414581066377"/>
          <c:y val="8.5510688836104506E-2"/>
          <c:w val="0.78998911860718168"/>
          <c:h val="0.8194774346793348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'Q19'!$B$3</c:f>
              <c:strCache>
                <c:ptCount val="1"/>
                <c:pt idx="0">
                  <c:v>áno</c:v>
                </c:pt>
              </c:strCache>
            </c:strRef>
          </c:tx>
          <c:spPr>
            <a:solidFill>
              <a:srgbClr val="0000FF"/>
            </a:solidFill>
            <a:ln w="23622">
              <a:noFill/>
            </a:ln>
          </c:spPr>
          <c:invertIfNegative val="0"/>
          <c:dLbls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83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'Q19'!$A$4:$A$16</c:f>
              <c:strCache>
                <c:ptCount val="13"/>
                <c:pt idx="0">
                  <c:v>náboženské programy</c:v>
                </c:pt>
                <c:pt idx="1">
                  <c:v>programy pre deti</c:v>
                </c:pt>
                <c:pt idx="2">
                  <c:v>ostatná publicistika</c:v>
                </c:pt>
                <c:pt idx="3">
                  <c:v>kultúra a umenie</c:v>
                </c:pt>
                <c:pt idx="4">
                  <c:v>šport</c:v>
                </c:pt>
                <c:pt idx="5">
                  <c:v>politická publicistika</c:v>
                </c:pt>
                <c:pt idx="6">
                  <c:v>vzdelávacie programy</c:v>
                </c:pt>
                <c:pt idx="7">
                  <c:v>hudobné programy</c:v>
                </c:pt>
                <c:pt idx="8">
                  <c:v>iné dramatické programy</c:v>
                </c:pt>
                <c:pt idx="9">
                  <c:v>dokumentárne programy</c:v>
                </c:pt>
                <c:pt idx="10">
                  <c:v>zábavné programy</c:v>
                </c:pt>
                <c:pt idx="11">
                  <c:v>spravodajstvo</c:v>
                </c:pt>
                <c:pt idx="12">
                  <c:v>filmy</c:v>
                </c:pt>
              </c:strCache>
            </c:strRef>
          </c:cat>
          <c:val>
            <c:numRef>
              <c:f>'Q19'!$B$4:$B$16</c:f>
              <c:numCache>
                <c:formatCode>##,#00%</c:formatCode>
                <c:ptCount val="13"/>
                <c:pt idx="0">
                  <c:v>0.18120237087214225</c:v>
                </c:pt>
                <c:pt idx="1">
                  <c:v>0.36155800169348012</c:v>
                </c:pt>
                <c:pt idx="2">
                  <c:v>0.42845046570702794</c:v>
                </c:pt>
                <c:pt idx="3">
                  <c:v>0.4690939881456393</c:v>
                </c:pt>
                <c:pt idx="4">
                  <c:v>0.5241320914479255</c:v>
                </c:pt>
                <c:pt idx="5">
                  <c:v>0.52921253175275196</c:v>
                </c:pt>
                <c:pt idx="6">
                  <c:v>0.63590177815410664</c:v>
                </c:pt>
                <c:pt idx="7">
                  <c:v>0.64521591871295514</c:v>
                </c:pt>
                <c:pt idx="8">
                  <c:v>0.66977138018628279</c:v>
                </c:pt>
                <c:pt idx="9">
                  <c:v>0.71888230313293822</c:v>
                </c:pt>
                <c:pt idx="10">
                  <c:v>0.80101608806096525</c:v>
                </c:pt>
                <c:pt idx="11">
                  <c:v>0.85520745131244713</c:v>
                </c:pt>
                <c:pt idx="12">
                  <c:v>0.91701947502116854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47-4B42-9B5E-2F7605400E6F}"/>
            </c:ext>
          </c:extLst>
        </c:ser>
        <c:ser>
          <c:idx val="1"/>
          <c:order val="1"/>
          <c:tx>
            <c:strRef>
              <c:f>'Q19'!$C$3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rgbClr val="FF0000"/>
            </a:solidFill>
            <a:ln w="23622">
              <a:noFill/>
            </a:ln>
          </c:spPr>
          <c:invertIfNegative val="0"/>
          <c:dLbls>
            <c:spPr>
              <a:noFill/>
              <a:ln w="236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8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'Q19'!$A$4:$A$16</c:f>
              <c:strCache>
                <c:ptCount val="13"/>
                <c:pt idx="0">
                  <c:v>náboženské programy</c:v>
                </c:pt>
                <c:pt idx="1">
                  <c:v>programy pre deti</c:v>
                </c:pt>
                <c:pt idx="2">
                  <c:v>ostatná publicistika</c:v>
                </c:pt>
                <c:pt idx="3">
                  <c:v>kultúra a umenie</c:v>
                </c:pt>
                <c:pt idx="4">
                  <c:v>šport</c:v>
                </c:pt>
                <c:pt idx="5">
                  <c:v>politická publicistika</c:v>
                </c:pt>
                <c:pt idx="6">
                  <c:v>vzdelávacie programy</c:v>
                </c:pt>
                <c:pt idx="7">
                  <c:v>hudobné programy</c:v>
                </c:pt>
                <c:pt idx="8">
                  <c:v>iné dramatické programy</c:v>
                </c:pt>
                <c:pt idx="9">
                  <c:v>dokumentárne programy</c:v>
                </c:pt>
                <c:pt idx="10">
                  <c:v>zábavné programy</c:v>
                </c:pt>
                <c:pt idx="11">
                  <c:v>spravodajstvo</c:v>
                </c:pt>
                <c:pt idx="12">
                  <c:v>filmy</c:v>
                </c:pt>
              </c:strCache>
            </c:strRef>
          </c:cat>
          <c:val>
            <c:numRef>
              <c:f>'Q19'!$C$4:$C$16</c:f>
              <c:numCache>
                <c:formatCode>##,#00%</c:formatCode>
                <c:ptCount val="13"/>
                <c:pt idx="0">
                  <c:v>0.8187976291278577</c:v>
                </c:pt>
                <c:pt idx="1">
                  <c:v>0.63844199830651993</c:v>
                </c:pt>
                <c:pt idx="2">
                  <c:v>0.57154953429297206</c:v>
                </c:pt>
                <c:pt idx="3">
                  <c:v>0.5309060118543607</c:v>
                </c:pt>
                <c:pt idx="4">
                  <c:v>0.47586790855207456</c:v>
                </c:pt>
                <c:pt idx="5">
                  <c:v>0.4707874682472481</c:v>
                </c:pt>
                <c:pt idx="6">
                  <c:v>0.3640982218458933</c:v>
                </c:pt>
                <c:pt idx="7">
                  <c:v>0.35478408128704486</c:v>
                </c:pt>
                <c:pt idx="8">
                  <c:v>0.33022861981371721</c:v>
                </c:pt>
                <c:pt idx="9">
                  <c:v>0.28111769686706184</c:v>
                </c:pt>
                <c:pt idx="10">
                  <c:v>0.19898391193903472</c:v>
                </c:pt>
                <c:pt idx="11">
                  <c:v>0.14479254868755292</c:v>
                </c:pt>
                <c:pt idx="12">
                  <c:v>8.2980524978831502E-2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47-4B42-9B5E-2F7605400E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20843552"/>
        <c:axId val="1"/>
      </c:barChart>
      <c:catAx>
        <c:axId val="220843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95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37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2953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295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83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220843552"/>
        <c:crosses val="autoZero"/>
        <c:crossBetween val="between"/>
      </c:valAx>
      <c:spPr>
        <a:solidFill>
          <a:srgbClr val="FFFFFF"/>
        </a:solidFill>
        <a:ln w="11811">
          <a:solidFill>
            <a:srgbClr val="80808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1120783460282914"/>
          <c:y val="7.1258907363420431E-3"/>
          <c:w val="0.48639825897714906"/>
          <c:h val="5.2256532066508314E-2"/>
        </c:manualLayout>
      </c:layout>
      <c:overlay val="0"/>
      <c:spPr>
        <a:solidFill>
          <a:srgbClr val="FFFFFF"/>
        </a:solidFill>
        <a:ln w="23622">
          <a:noFill/>
        </a:ln>
      </c:spPr>
      <c:txPr>
        <a:bodyPr/>
        <a:lstStyle/>
        <a:p>
          <a:pPr>
            <a:defRPr sz="856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88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612622415669204"/>
          <c:y val="9.7686375321336755E-2"/>
          <c:w val="0.72687704026115341"/>
          <c:h val="0.799485861182519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'Q20'!$D$12</c:f>
              <c:strCache>
                <c:ptCount val="1"/>
                <c:pt idx="0">
                  <c:v>aspoň raz za týždeň</c:v>
                </c:pt>
              </c:strCache>
            </c:strRef>
          </c:tx>
          <c:spPr>
            <a:solidFill>
              <a:srgbClr val="000080"/>
            </a:solidFill>
            <a:ln w="14663">
              <a:noFill/>
            </a:ln>
          </c:spPr>
          <c:invertIfNegative val="0"/>
          <c:dLbls>
            <c:numFmt formatCode="0%" sourceLinked="0"/>
            <c:spPr>
              <a:noFill/>
              <a:ln w="1466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93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'Q20'!$A$13:$A$17</c:f>
              <c:strCache>
                <c:ptCount val="5"/>
                <c:pt idx="0">
                  <c:v>kino</c:v>
                </c:pt>
                <c:pt idx="1">
                  <c:v>platené internetové služby</c:v>
                </c:pt>
                <c:pt idx="2">
                  <c:v>DVD, CD</c:v>
                </c:pt>
                <c:pt idx="3">
                  <c:v>voľne dostupné na internete</c:v>
                </c:pt>
                <c:pt idx="4">
                  <c:v>televízia</c:v>
                </c:pt>
              </c:strCache>
            </c:strRef>
          </c:cat>
          <c:val>
            <c:numRef>
              <c:f>'Q20'!$D$13:$D$17</c:f>
              <c:numCache>
                <c:formatCode>##,#00%</c:formatCode>
                <c:ptCount val="5"/>
                <c:pt idx="0">
                  <c:v>7.2499999999999995E-2</c:v>
                </c:pt>
                <c:pt idx="1">
                  <c:v>0.1225</c:v>
                </c:pt>
                <c:pt idx="2">
                  <c:v>0.13583333333333333</c:v>
                </c:pt>
                <c:pt idx="3">
                  <c:v>0.29249999999999998</c:v>
                </c:pt>
                <c:pt idx="4">
                  <c:v>0.78500000000000003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B-4815-8957-3FD19533AEF3}"/>
            </c:ext>
          </c:extLst>
        </c:ser>
        <c:ser>
          <c:idx val="1"/>
          <c:order val="1"/>
          <c:tx>
            <c:strRef>
              <c:f>'Q20'!$E$12</c:f>
              <c:strCache>
                <c:ptCount val="1"/>
                <c:pt idx="0">
                  <c:v>raz alebo viackrát za mesiac</c:v>
                </c:pt>
              </c:strCache>
            </c:strRef>
          </c:tx>
          <c:spPr>
            <a:solidFill>
              <a:srgbClr val="0000FF"/>
            </a:solidFill>
            <a:ln w="14663">
              <a:noFill/>
            </a:ln>
          </c:spPr>
          <c:invertIfNegative val="0"/>
          <c:dLbls>
            <c:numFmt formatCode="0%" sourceLinked="0"/>
            <c:spPr>
              <a:noFill/>
              <a:ln w="1466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93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'Q20'!$A$13:$A$17</c:f>
              <c:strCache>
                <c:ptCount val="5"/>
                <c:pt idx="0">
                  <c:v>kino</c:v>
                </c:pt>
                <c:pt idx="1">
                  <c:v>platené internetové služby</c:v>
                </c:pt>
                <c:pt idx="2">
                  <c:v>DVD, CD</c:v>
                </c:pt>
                <c:pt idx="3">
                  <c:v>voľne dostupné na internete</c:v>
                </c:pt>
                <c:pt idx="4">
                  <c:v>televízia</c:v>
                </c:pt>
              </c:strCache>
            </c:strRef>
          </c:cat>
          <c:val>
            <c:numRef>
              <c:f>'Q20'!$E$13:$E$17</c:f>
              <c:numCache>
                <c:formatCode>##,#00%</c:formatCode>
                <c:ptCount val="5"/>
                <c:pt idx="0">
                  <c:v>0.24</c:v>
                </c:pt>
                <c:pt idx="1">
                  <c:v>8.9166666666666672E-2</c:v>
                </c:pt>
                <c:pt idx="2">
                  <c:v>0.21083333333333334</c:v>
                </c:pt>
                <c:pt idx="3">
                  <c:v>0.25666666666666665</c:v>
                </c:pt>
                <c:pt idx="4">
                  <c:v>0.12083333333333333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5B-4815-8957-3FD19533AEF3}"/>
            </c:ext>
          </c:extLst>
        </c:ser>
        <c:ser>
          <c:idx val="2"/>
          <c:order val="2"/>
          <c:tx>
            <c:strRef>
              <c:f>'Q20'!$F$12</c:f>
              <c:strCache>
                <c:ptCount val="1"/>
                <c:pt idx="0">
                  <c:v>raz alebo viackrát za rok</c:v>
                </c:pt>
              </c:strCache>
            </c:strRef>
          </c:tx>
          <c:spPr>
            <a:solidFill>
              <a:srgbClr val="00CCFF"/>
            </a:solidFill>
            <a:ln w="14663">
              <a:noFill/>
            </a:ln>
          </c:spPr>
          <c:invertIfNegative val="0"/>
          <c:dLbls>
            <c:numFmt formatCode="0%" sourceLinked="0"/>
            <c:spPr>
              <a:noFill/>
              <a:ln w="1466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9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'Q20'!$A$13:$A$17</c:f>
              <c:strCache>
                <c:ptCount val="5"/>
                <c:pt idx="0">
                  <c:v>kino</c:v>
                </c:pt>
                <c:pt idx="1">
                  <c:v>platené internetové služby</c:v>
                </c:pt>
                <c:pt idx="2">
                  <c:v>DVD, CD</c:v>
                </c:pt>
                <c:pt idx="3">
                  <c:v>voľne dostupné na internete</c:v>
                </c:pt>
                <c:pt idx="4">
                  <c:v>televízia</c:v>
                </c:pt>
              </c:strCache>
            </c:strRef>
          </c:cat>
          <c:val>
            <c:numRef>
              <c:f>'Q20'!$F$13:$F$17</c:f>
              <c:numCache>
                <c:formatCode>##,#00%</c:formatCode>
                <c:ptCount val="5"/>
                <c:pt idx="0">
                  <c:v>0.34499999999999997</c:v>
                </c:pt>
                <c:pt idx="1">
                  <c:v>9.6666666666666665E-2</c:v>
                </c:pt>
                <c:pt idx="2">
                  <c:v>0.26166666666666666</c:v>
                </c:pt>
                <c:pt idx="3">
                  <c:v>0.18666666666666668</c:v>
                </c:pt>
                <c:pt idx="4">
                  <c:v>4.583333333333333E-2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5B-4815-8957-3FD19533AEF3}"/>
            </c:ext>
          </c:extLst>
        </c:ser>
        <c:ser>
          <c:idx val="3"/>
          <c:order val="3"/>
          <c:tx>
            <c:strRef>
              <c:f>'Q20'!$G$12</c:f>
              <c:strCache>
                <c:ptCount val="1"/>
                <c:pt idx="0">
                  <c:v>menej často, vôbec nepozerám filmy získané týmto spôsobom</c:v>
                </c:pt>
              </c:strCache>
            </c:strRef>
          </c:tx>
          <c:spPr>
            <a:solidFill>
              <a:srgbClr val="99CCFF"/>
            </a:solidFill>
            <a:ln w="14663">
              <a:noFill/>
            </a:ln>
          </c:spPr>
          <c:invertIfNegative val="0"/>
          <c:dLbls>
            <c:numFmt formatCode="0%" sourceLinked="0"/>
            <c:spPr>
              <a:noFill/>
              <a:ln w="1466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9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'Q20'!$A$13:$A$17</c:f>
              <c:strCache>
                <c:ptCount val="5"/>
                <c:pt idx="0">
                  <c:v>kino</c:v>
                </c:pt>
                <c:pt idx="1">
                  <c:v>platené internetové služby</c:v>
                </c:pt>
                <c:pt idx="2">
                  <c:v>DVD, CD</c:v>
                </c:pt>
                <c:pt idx="3">
                  <c:v>voľne dostupné na internete</c:v>
                </c:pt>
                <c:pt idx="4">
                  <c:v>televízia</c:v>
                </c:pt>
              </c:strCache>
            </c:strRef>
          </c:cat>
          <c:val>
            <c:numRef>
              <c:f>'Q20'!$G$13:$G$17</c:f>
              <c:numCache>
                <c:formatCode>##,#00%</c:formatCode>
                <c:ptCount val="5"/>
                <c:pt idx="0">
                  <c:v>0.34250000000000003</c:v>
                </c:pt>
                <c:pt idx="1">
                  <c:v>0.69166666666666676</c:v>
                </c:pt>
                <c:pt idx="2">
                  <c:v>0.39166666666666666</c:v>
                </c:pt>
                <c:pt idx="3">
                  <c:v>0.26416666666666666</c:v>
                </c:pt>
                <c:pt idx="4">
                  <c:v>4.8333333333333332E-2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5B-4815-8957-3FD19533AE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98268832"/>
        <c:axId val="1"/>
      </c:barChart>
      <c:catAx>
        <c:axId val="198268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83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93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1833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183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77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98268832"/>
        <c:crosses val="autoZero"/>
        <c:crossBetween val="between"/>
      </c:valAx>
      <c:spPr>
        <a:solidFill>
          <a:srgbClr val="FFFFFF"/>
        </a:solidFill>
        <a:ln w="7331">
          <a:solidFill>
            <a:srgbClr val="80808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2.6115342763873776E-2"/>
          <c:y val="7.7120822622107968E-3"/>
          <c:w val="0.97388465723612627"/>
          <c:h val="6.1696658097686374E-2"/>
        </c:manualLayout>
      </c:layout>
      <c:overlay val="0"/>
      <c:spPr>
        <a:solidFill>
          <a:srgbClr val="FFFFFF"/>
        </a:solidFill>
        <a:ln w="14663">
          <a:noFill/>
        </a:ln>
      </c:spPr>
      <c:txPr>
        <a:bodyPr/>
        <a:lstStyle/>
        <a:p>
          <a:pPr>
            <a:defRPr sz="531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52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519042437431992"/>
          <c:y val="8.5510688836104506E-2"/>
          <c:w val="0.78454842219804133"/>
          <c:h val="0.8099762470308788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'Q21'!$B$3</c:f>
              <c:strCache>
                <c:ptCount val="1"/>
                <c:pt idx="0">
                  <c:v>áno</c:v>
                </c:pt>
              </c:strCache>
            </c:strRef>
          </c:tx>
          <c:spPr>
            <a:solidFill>
              <a:srgbClr val="0000FF"/>
            </a:solidFill>
            <a:ln w="14217">
              <a:noFill/>
            </a:ln>
          </c:spPr>
          <c:invertIfNegative val="0"/>
          <c:dLbls>
            <c:numFmt formatCode="0.0%" sourceLinked="0"/>
            <c:spPr>
              <a:noFill/>
              <a:ln w="1421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72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'Q21'!$A$4:$A$16</c:f>
              <c:strCache>
                <c:ptCount val="13"/>
                <c:pt idx="0">
                  <c:v>iný</c:v>
                </c:pt>
                <c:pt idx="1">
                  <c:v>muzikál, hudobný</c:v>
                </c:pt>
                <c:pt idx="2">
                  <c:v>filmy pre deti</c:v>
                </c:pt>
                <c:pt idx="3">
                  <c:v>fantasy, sci-fi</c:v>
                </c:pt>
                <c:pt idx="4">
                  <c:v>animovaný</c:v>
                </c:pt>
                <c:pt idx="5">
                  <c:v>dobrodružný, western</c:v>
                </c:pt>
                <c:pt idx="6">
                  <c:v>dráma</c:v>
                </c:pt>
                <c:pt idx="7">
                  <c:v>akčný, triler, horor</c:v>
                </c:pt>
                <c:pt idx="8">
                  <c:v>historický</c:v>
                </c:pt>
                <c:pt idx="9">
                  <c:v>dokument</c:v>
                </c:pt>
                <c:pt idx="10">
                  <c:v>rodinný, romantický film</c:v>
                </c:pt>
                <c:pt idx="11">
                  <c:v>kriminálny, detektívka</c:v>
                </c:pt>
                <c:pt idx="12">
                  <c:v>komédia</c:v>
                </c:pt>
              </c:strCache>
            </c:strRef>
          </c:cat>
          <c:val>
            <c:numRef>
              <c:f>'Q21'!$B$4:$B$16</c:f>
              <c:numCache>
                <c:formatCode>##,#00%</c:formatCode>
                <c:ptCount val="13"/>
                <c:pt idx="0">
                  <c:v>0.20525869380831213</c:v>
                </c:pt>
                <c:pt idx="1">
                  <c:v>0.42832909245122985</c:v>
                </c:pt>
                <c:pt idx="2">
                  <c:v>0.43172179813401185</c:v>
                </c:pt>
                <c:pt idx="3">
                  <c:v>0.47328244274809156</c:v>
                </c:pt>
                <c:pt idx="4">
                  <c:v>0.4800678541136556</c:v>
                </c:pt>
                <c:pt idx="5">
                  <c:v>0.59881255301102632</c:v>
                </c:pt>
                <c:pt idx="6">
                  <c:v>0.61832061068702293</c:v>
                </c:pt>
                <c:pt idx="7">
                  <c:v>0.65224766751484309</c:v>
                </c:pt>
                <c:pt idx="8">
                  <c:v>0.69720101781170485</c:v>
                </c:pt>
                <c:pt idx="9">
                  <c:v>0.70398642917726884</c:v>
                </c:pt>
                <c:pt idx="10">
                  <c:v>0.72773536895674296</c:v>
                </c:pt>
                <c:pt idx="11">
                  <c:v>0.77184054283290915</c:v>
                </c:pt>
                <c:pt idx="12">
                  <c:v>0.89906700593723499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AD-4736-8B23-700F19419E54}"/>
            </c:ext>
          </c:extLst>
        </c:ser>
        <c:ser>
          <c:idx val="1"/>
          <c:order val="1"/>
          <c:tx>
            <c:strRef>
              <c:f>'Q21'!$C$3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rgbClr val="FF0000"/>
            </a:solidFill>
            <a:ln w="14217">
              <a:noFill/>
            </a:ln>
          </c:spPr>
          <c:invertIfNegative val="0"/>
          <c:dLbls>
            <c:numFmt formatCode="0.00%" sourceLinked="0"/>
            <c:spPr>
              <a:noFill/>
              <a:ln w="1421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72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'Q21'!$A$4:$A$16</c:f>
              <c:strCache>
                <c:ptCount val="13"/>
                <c:pt idx="0">
                  <c:v>iný</c:v>
                </c:pt>
                <c:pt idx="1">
                  <c:v>muzikál, hudobný</c:v>
                </c:pt>
                <c:pt idx="2">
                  <c:v>filmy pre deti</c:v>
                </c:pt>
                <c:pt idx="3">
                  <c:v>fantasy, sci-fi</c:v>
                </c:pt>
                <c:pt idx="4">
                  <c:v>animovaný</c:v>
                </c:pt>
                <c:pt idx="5">
                  <c:v>dobrodružný, western</c:v>
                </c:pt>
                <c:pt idx="6">
                  <c:v>dráma</c:v>
                </c:pt>
                <c:pt idx="7">
                  <c:v>akčný, triler, horor</c:v>
                </c:pt>
                <c:pt idx="8">
                  <c:v>historický</c:v>
                </c:pt>
                <c:pt idx="9">
                  <c:v>dokument</c:v>
                </c:pt>
                <c:pt idx="10">
                  <c:v>rodinný, romantický film</c:v>
                </c:pt>
                <c:pt idx="11">
                  <c:v>kriminálny, detektívka</c:v>
                </c:pt>
                <c:pt idx="12">
                  <c:v>komédia</c:v>
                </c:pt>
              </c:strCache>
            </c:strRef>
          </c:cat>
          <c:val>
            <c:numRef>
              <c:f>'Q21'!$C$4:$C$16</c:f>
              <c:numCache>
                <c:formatCode>##,#00%</c:formatCode>
                <c:ptCount val="13"/>
                <c:pt idx="0">
                  <c:v>0.79474130619168792</c:v>
                </c:pt>
                <c:pt idx="1">
                  <c:v>0.57167090754877015</c:v>
                </c:pt>
                <c:pt idx="2">
                  <c:v>0.5682782018659881</c:v>
                </c:pt>
                <c:pt idx="3">
                  <c:v>0.52671755725190839</c:v>
                </c:pt>
                <c:pt idx="4">
                  <c:v>0.5199321458863444</c:v>
                </c:pt>
                <c:pt idx="5">
                  <c:v>0.40118744698897368</c:v>
                </c:pt>
                <c:pt idx="6">
                  <c:v>0.38167938931297712</c:v>
                </c:pt>
                <c:pt idx="7">
                  <c:v>0.34775233248515691</c:v>
                </c:pt>
                <c:pt idx="8">
                  <c:v>0.30279898218829515</c:v>
                </c:pt>
                <c:pt idx="9">
                  <c:v>0.29601357082273111</c:v>
                </c:pt>
                <c:pt idx="10">
                  <c:v>0.27226463104325699</c:v>
                </c:pt>
                <c:pt idx="11">
                  <c:v>0.22815945716709077</c:v>
                </c:pt>
                <c:pt idx="12">
                  <c:v>0.10093299406276506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AD-4736-8B23-700F19419E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98268504"/>
        <c:axId val="1"/>
      </c:barChart>
      <c:catAx>
        <c:axId val="1982685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7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32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1777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17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16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98268504"/>
        <c:crosses val="autoZero"/>
        <c:crossBetween val="between"/>
      </c:valAx>
      <c:spPr>
        <a:solidFill>
          <a:srgbClr val="FFFFFF"/>
        </a:solidFill>
        <a:ln w="7109">
          <a:solidFill>
            <a:srgbClr val="80808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2752992383025026"/>
          <c:y val="4.7505938242280287E-3"/>
          <c:w val="0.42546245919477693"/>
          <c:h val="5.2256532066508314E-2"/>
        </c:manualLayout>
      </c:layout>
      <c:overlay val="0"/>
      <c:spPr>
        <a:solidFill>
          <a:srgbClr val="FFFFFF"/>
        </a:solidFill>
        <a:ln w="14217">
          <a:noFill/>
        </a:ln>
      </c:spPr>
      <c:txPr>
        <a:bodyPr/>
        <a:lstStyle/>
        <a:p>
          <a:pPr>
            <a:defRPr sz="5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532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'Q22'!$N$136</c:f>
              <c:strCache>
                <c:ptCount val="1"/>
                <c:pt idx="0">
                  <c:v>investovali viac ako 0,1 EUR</c:v>
                </c:pt>
              </c:strCache>
            </c:strRef>
          </c:tx>
          <c:spPr>
            <a:solidFill>
              <a:srgbClr val="3333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'Q22'!$A$137:$A$153</c:f>
              <c:strCache>
                <c:ptCount val="17"/>
                <c:pt idx="0">
                  <c:v>abonentka, permanentka</c:v>
                </c:pt>
                <c:pt idx="1">
                  <c:v>e-verzia novín, časopisov</c:v>
                </c:pt>
                <c:pt idx="2">
                  <c:v>predstavenie tanca</c:v>
                </c:pt>
                <c:pt idx="3">
                  <c:v>koncert vážnej hudby</c:v>
                </c:pt>
                <c:pt idx="4">
                  <c:v>nákup filmov a videí</c:v>
                </c:pt>
                <c:pt idx="5">
                  <c:v>nákup hudby</c:v>
                </c:pt>
                <c:pt idx="6">
                  <c:v>požičiavanie kníh</c:v>
                </c:pt>
                <c:pt idx="7">
                  <c:v>predplatné denníkov, časopisov</c:v>
                </c:pt>
                <c:pt idx="8">
                  <c:v>galéria, iný výstavný priestor</c:v>
                </c:pt>
                <c:pt idx="9">
                  <c:v>koncert populárnej hudby</c:v>
                </c:pt>
                <c:pt idx="10">
                  <c:v>diskotéka, tanečná zábava</c:v>
                </c:pt>
                <c:pt idx="11">
                  <c:v>tradičná ľudová kultúra</c:v>
                </c:pt>
                <c:pt idx="12">
                  <c:v>divadlo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kino</c:v>
                </c:pt>
                <c:pt idx="16">
                  <c:v>kúpa novín a časopisov</c:v>
                </c:pt>
              </c:strCache>
            </c:strRef>
          </c:cat>
          <c:val>
            <c:numRef>
              <c:f>'Q22'!$N$137:$N$153</c:f>
              <c:numCache>
                <c:formatCode>####.0%</c:formatCode>
                <c:ptCount val="17"/>
                <c:pt idx="0">
                  <c:v>0.12833333333333333</c:v>
                </c:pt>
                <c:pt idx="1">
                  <c:v>0.16416666666666666</c:v>
                </c:pt>
                <c:pt idx="2">
                  <c:v>0.16916666666666666</c:v>
                </c:pt>
                <c:pt idx="3">
                  <c:v>0.17666666666666664</c:v>
                </c:pt>
                <c:pt idx="4">
                  <c:v>0.22500000000000001</c:v>
                </c:pt>
                <c:pt idx="5">
                  <c:v>0.23749999999999999</c:v>
                </c:pt>
                <c:pt idx="6">
                  <c:v>0.24</c:v>
                </c:pt>
                <c:pt idx="7">
                  <c:v>0.27916666666666667</c:v>
                </c:pt>
                <c:pt idx="8">
                  <c:v>0.32250000000000001</c:v>
                </c:pt>
                <c:pt idx="9">
                  <c:v>0.34249999999999997</c:v>
                </c:pt>
                <c:pt idx="10">
                  <c:v>0.35083333333333333</c:v>
                </c:pt>
                <c:pt idx="11">
                  <c:v>0.3716666666666667</c:v>
                </c:pt>
                <c:pt idx="12">
                  <c:v>0.39249999999999996</c:v>
                </c:pt>
                <c:pt idx="13">
                  <c:v>0.44999999999999996</c:v>
                </c:pt>
                <c:pt idx="14">
                  <c:v>0.56416666666666671</c:v>
                </c:pt>
                <c:pt idx="15">
                  <c:v>0.57833333333333337</c:v>
                </c:pt>
                <c:pt idx="16">
                  <c:v>0.60499999999999998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7E-44E6-B191-B51ED757EC63}"/>
            </c:ext>
          </c:extLst>
        </c:ser>
        <c:ser>
          <c:idx val="1"/>
          <c:order val="1"/>
          <c:tx>
            <c:strRef>
              <c:f>'Q22'!$O$136</c:f>
              <c:strCache>
                <c:ptCount val="1"/>
                <c:pt idx="0">
                  <c:v>nevedia koľko investovali</c:v>
                </c:pt>
              </c:strCache>
            </c:strRef>
          </c:tx>
          <c:spPr>
            <a:solidFill>
              <a:srgbClr val="99CC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'Q22'!$A$137:$A$153</c:f>
              <c:strCache>
                <c:ptCount val="17"/>
                <c:pt idx="0">
                  <c:v>abonentka, permanentka</c:v>
                </c:pt>
                <c:pt idx="1">
                  <c:v>e-verzia novín, časopisov</c:v>
                </c:pt>
                <c:pt idx="2">
                  <c:v>predstavenie tanca</c:v>
                </c:pt>
                <c:pt idx="3">
                  <c:v>koncert vážnej hudby</c:v>
                </c:pt>
                <c:pt idx="4">
                  <c:v>nákup filmov a videí</c:v>
                </c:pt>
                <c:pt idx="5">
                  <c:v>nákup hudby</c:v>
                </c:pt>
                <c:pt idx="6">
                  <c:v>požičiavanie kníh</c:v>
                </c:pt>
                <c:pt idx="7">
                  <c:v>predplatné denníkov, časopisov</c:v>
                </c:pt>
                <c:pt idx="8">
                  <c:v>galéria, iný výstavný priestor</c:v>
                </c:pt>
                <c:pt idx="9">
                  <c:v>koncert populárnej hudby</c:v>
                </c:pt>
                <c:pt idx="10">
                  <c:v>diskotéka, tanečná zábava</c:v>
                </c:pt>
                <c:pt idx="11">
                  <c:v>tradičná ľudová kultúra</c:v>
                </c:pt>
                <c:pt idx="12">
                  <c:v>divadlo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kino</c:v>
                </c:pt>
                <c:pt idx="16">
                  <c:v>kúpa novín a časopisov</c:v>
                </c:pt>
              </c:strCache>
            </c:strRef>
          </c:cat>
          <c:val>
            <c:numRef>
              <c:f>'Q22'!$O$137:$O$153</c:f>
              <c:numCache>
                <c:formatCode>###0.0%</c:formatCode>
                <c:ptCount val="17"/>
                <c:pt idx="0">
                  <c:v>0.14083333333333334</c:v>
                </c:pt>
                <c:pt idx="1">
                  <c:v>0.14000000000000001</c:v>
                </c:pt>
                <c:pt idx="2">
                  <c:v>0.13916666666666666</c:v>
                </c:pt>
                <c:pt idx="3">
                  <c:v>0.12666666666666668</c:v>
                </c:pt>
                <c:pt idx="4">
                  <c:v>0.15</c:v>
                </c:pt>
                <c:pt idx="5">
                  <c:v>0.14166666666666666</c:v>
                </c:pt>
                <c:pt idx="6">
                  <c:v>0.12416666666666666</c:v>
                </c:pt>
                <c:pt idx="7">
                  <c:v>0.12666666666666668</c:v>
                </c:pt>
                <c:pt idx="8">
                  <c:v>0.13750000000000001</c:v>
                </c:pt>
                <c:pt idx="9">
                  <c:v>0.13500000000000001</c:v>
                </c:pt>
                <c:pt idx="10">
                  <c:v>0.13500000000000001</c:v>
                </c:pt>
                <c:pt idx="11">
                  <c:v>0.13083333333333333</c:v>
                </c:pt>
                <c:pt idx="12">
                  <c:v>0.12333333333333334</c:v>
                </c:pt>
                <c:pt idx="13">
                  <c:v>0.12916666666666668</c:v>
                </c:pt>
                <c:pt idx="14">
                  <c:v>0.11</c:v>
                </c:pt>
                <c:pt idx="15">
                  <c:v>0.12</c:v>
                </c:pt>
                <c:pt idx="16">
                  <c:v>0.11749999999999999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7E-44E6-B191-B51ED757EC63}"/>
            </c:ext>
          </c:extLst>
        </c:ser>
        <c:ser>
          <c:idx val="2"/>
          <c:order val="2"/>
          <c:tx>
            <c:strRef>
              <c:f>'Q22'!$P$136</c:f>
              <c:strCache>
                <c:ptCount val="1"/>
                <c:pt idx="0">
                  <c:v>neinvestovali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'Q22'!$A$137:$A$153</c:f>
              <c:strCache>
                <c:ptCount val="17"/>
                <c:pt idx="0">
                  <c:v>abonentka, permanentka</c:v>
                </c:pt>
                <c:pt idx="1">
                  <c:v>e-verzia novín, časopisov</c:v>
                </c:pt>
                <c:pt idx="2">
                  <c:v>predstavenie tanca</c:v>
                </c:pt>
                <c:pt idx="3">
                  <c:v>koncert vážnej hudby</c:v>
                </c:pt>
                <c:pt idx="4">
                  <c:v>nákup filmov a videí</c:v>
                </c:pt>
                <c:pt idx="5">
                  <c:v>nákup hudby</c:v>
                </c:pt>
                <c:pt idx="6">
                  <c:v>požičiavanie kníh</c:v>
                </c:pt>
                <c:pt idx="7">
                  <c:v>predplatné denníkov, časopisov</c:v>
                </c:pt>
                <c:pt idx="8">
                  <c:v>galéria, iný výstavný priestor</c:v>
                </c:pt>
                <c:pt idx="9">
                  <c:v>koncert populárnej hudby</c:v>
                </c:pt>
                <c:pt idx="10">
                  <c:v>diskotéka, tanečná zábava</c:v>
                </c:pt>
                <c:pt idx="11">
                  <c:v>tradičná ľudová kultúra</c:v>
                </c:pt>
                <c:pt idx="12">
                  <c:v>divadlo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kino</c:v>
                </c:pt>
                <c:pt idx="16">
                  <c:v>kúpa novín a časopisov</c:v>
                </c:pt>
              </c:strCache>
            </c:strRef>
          </c:cat>
          <c:val>
            <c:numRef>
              <c:f>'Q22'!$P$137:$P$153</c:f>
              <c:numCache>
                <c:formatCode>###0.0%</c:formatCode>
                <c:ptCount val="17"/>
                <c:pt idx="0">
                  <c:v>0.73083333333333333</c:v>
                </c:pt>
                <c:pt idx="1">
                  <c:v>0.6958333333333333</c:v>
                </c:pt>
                <c:pt idx="2">
                  <c:v>0.69166666666666676</c:v>
                </c:pt>
                <c:pt idx="3">
                  <c:v>0.69666666666666677</c:v>
                </c:pt>
                <c:pt idx="4">
                  <c:v>0.625</c:v>
                </c:pt>
                <c:pt idx="5">
                  <c:v>0.62083333333333335</c:v>
                </c:pt>
                <c:pt idx="6">
                  <c:v>0.63583333333333336</c:v>
                </c:pt>
                <c:pt idx="7">
                  <c:v>0.59416666666666662</c:v>
                </c:pt>
                <c:pt idx="8">
                  <c:v>0.54</c:v>
                </c:pt>
                <c:pt idx="9">
                  <c:v>0.52249999999999996</c:v>
                </c:pt>
                <c:pt idx="10">
                  <c:v>0.51416666666666666</c:v>
                </c:pt>
                <c:pt idx="11">
                  <c:v>0.4975</c:v>
                </c:pt>
                <c:pt idx="12">
                  <c:v>0.48416666666666669</c:v>
                </c:pt>
                <c:pt idx="13">
                  <c:v>0.42083333333333334</c:v>
                </c:pt>
                <c:pt idx="14">
                  <c:v>0.32583333333333331</c:v>
                </c:pt>
                <c:pt idx="15">
                  <c:v>0.30166666666666669</c:v>
                </c:pt>
                <c:pt idx="16">
                  <c:v>0.27750000000000002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7E-44E6-B191-B51ED757EC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29115080"/>
        <c:axId val="429115408"/>
      </c:barChart>
      <c:catAx>
        <c:axId val="429115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29115408"/>
        <c:crosses val="autoZero"/>
        <c:auto val="1"/>
        <c:lblAlgn val="ctr"/>
        <c:lblOffset val="100"/>
        <c:noMultiLvlLbl val="0"/>
      </c:catAx>
      <c:valAx>
        <c:axId val="4291154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2911508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32134004082823E-2"/>
          <c:y val="4.6511627906976744E-2"/>
          <c:w val="0.91832628560318841"/>
          <c:h val="6.18198742599035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6"/>
          <c:order val="0"/>
          <c:tx>
            <c:strRef>
              <c:f>'Q22'!$D$78</c:f>
              <c:strCache>
                <c:ptCount val="1"/>
                <c:pt idx="0">
                  <c:v>do 10 EUR</c:v>
                </c:pt>
              </c:strCache>
            </c:strRef>
          </c:tx>
          <c:cat>
            <c:strRef>
              <c:f>'Q22'!$A$79:$A$95</c:f>
              <c:strCache>
                <c:ptCount val="17"/>
                <c:pt idx="0">
                  <c:v>abonentka, permanentka</c:v>
                </c:pt>
                <c:pt idx="1">
                  <c:v>elektronická verzia novín, časopisov</c:v>
                </c:pt>
                <c:pt idx="2">
                  <c:v>predstavenie tanca</c:v>
                </c:pt>
                <c:pt idx="3">
                  <c:v>koncert vážnej hudby</c:v>
                </c:pt>
                <c:pt idx="4">
                  <c:v>nákup filmov a videí</c:v>
                </c:pt>
                <c:pt idx="5">
                  <c:v>nákup hudby</c:v>
                </c:pt>
                <c:pt idx="6">
                  <c:v>požičiavanie kníh</c:v>
                </c:pt>
                <c:pt idx="7">
                  <c:v>predplatné denníkov, časopisov</c:v>
                </c:pt>
                <c:pt idx="8">
                  <c:v>galéria, iný výstavný priestor</c:v>
                </c:pt>
                <c:pt idx="9">
                  <c:v>koncert populárnej hudby</c:v>
                </c:pt>
                <c:pt idx="10">
                  <c:v>diskotéka, tanečná zábava</c:v>
                </c:pt>
                <c:pt idx="11">
                  <c:v>podujatie tradičnej ľudovej kultúry</c:v>
                </c:pt>
                <c:pt idx="12">
                  <c:v>divadlo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kino</c:v>
                </c:pt>
                <c:pt idx="16">
                  <c:v>kúpa novín a časopisov</c:v>
                </c:pt>
              </c:strCache>
            </c:strRef>
          </c:cat>
          <c:val>
            <c:numRef>
              <c:f>'Q22'!$D$79:$D$95</c:f>
              <c:numCache>
                <c:formatCode>###0.0%</c:formatCode>
                <c:ptCount val="17"/>
                <c:pt idx="0">
                  <c:v>6.0833333333333336E-2</c:v>
                </c:pt>
                <c:pt idx="1">
                  <c:v>9.3333333333333324E-2</c:v>
                </c:pt>
                <c:pt idx="2">
                  <c:v>0.10250000000000001</c:v>
                </c:pt>
                <c:pt idx="3">
                  <c:v>7.4999999999999997E-2</c:v>
                </c:pt>
                <c:pt idx="4">
                  <c:v>0.12</c:v>
                </c:pt>
                <c:pt idx="5">
                  <c:v>0.12083333333333332</c:v>
                </c:pt>
                <c:pt idx="6">
                  <c:v>0.16999999999999998</c:v>
                </c:pt>
                <c:pt idx="7">
                  <c:v>0.11666666666666667</c:v>
                </c:pt>
                <c:pt idx="8">
                  <c:v>0.17583333333333334</c:v>
                </c:pt>
                <c:pt idx="9">
                  <c:v>0.11499999999999999</c:v>
                </c:pt>
                <c:pt idx="10">
                  <c:v>0.16</c:v>
                </c:pt>
                <c:pt idx="11">
                  <c:v>0.1875</c:v>
                </c:pt>
                <c:pt idx="12">
                  <c:v>0.13250000000000001</c:v>
                </c:pt>
                <c:pt idx="13">
                  <c:v>0.20583333333333331</c:v>
                </c:pt>
                <c:pt idx="14">
                  <c:v>0.11833333333333333</c:v>
                </c:pt>
                <c:pt idx="15">
                  <c:v>0.17583333333333334</c:v>
                </c:pt>
                <c:pt idx="16">
                  <c:v>0.27250000000000002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0C-4B2A-A03F-FF1B584C459F}"/>
            </c:ext>
          </c:extLst>
        </c:ser>
        <c:ser>
          <c:idx val="7"/>
          <c:order val="1"/>
          <c:tx>
            <c:strRef>
              <c:f>'Q22'!$F$78</c:f>
              <c:strCache>
                <c:ptCount val="1"/>
                <c:pt idx="0">
                  <c:v>do 20 EUR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pPr>
              <a:ln>
                <a:solidFill>
                  <a:srgbClr val="FF9900"/>
                </a:solidFill>
              </a:ln>
            </c:spPr>
          </c:marker>
          <c:cat>
            <c:strRef>
              <c:f>'Q22'!$A$79:$A$95</c:f>
              <c:strCache>
                <c:ptCount val="17"/>
                <c:pt idx="0">
                  <c:v>abonentka, permanentka</c:v>
                </c:pt>
                <c:pt idx="1">
                  <c:v>elektronická verzia novín, časopisov</c:v>
                </c:pt>
                <c:pt idx="2">
                  <c:v>predstavenie tanca</c:v>
                </c:pt>
                <c:pt idx="3">
                  <c:v>koncert vážnej hudby</c:v>
                </c:pt>
                <c:pt idx="4">
                  <c:v>nákup filmov a videí</c:v>
                </c:pt>
                <c:pt idx="5">
                  <c:v>nákup hudby</c:v>
                </c:pt>
                <c:pt idx="6">
                  <c:v>požičiavanie kníh</c:v>
                </c:pt>
                <c:pt idx="7">
                  <c:v>predplatné denníkov, časopisov</c:v>
                </c:pt>
                <c:pt idx="8">
                  <c:v>galéria, iný výstavný priestor</c:v>
                </c:pt>
                <c:pt idx="9">
                  <c:v>koncert populárnej hudby</c:v>
                </c:pt>
                <c:pt idx="10">
                  <c:v>diskotéka, tanečná zábava</c:v>
                </c:pt>
                <c:pt idx="11">
                  <c:v>podujatie tradičnej ľudovej kultúry</c:v>
                </c:pt>
                <c:pt idx="12">
                  <c:v>divadlo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kino</c:v>
                </c:pt>
                <c:pt idx="16">
                  <c:v>kúpa novín a časopisov</c:v>
                </c:pt>
              </c:strCache>
            </c:strRef>
          </c:cat>
          <c:val>
            <c:numRef>
              <c:f>'Q22'!$F$79:$F$95</c:f>
              <c:numCache>
                <c:formatCode>###0.0%</c:formatCode>
                <c:ptCount val="17"/>
                <c:pt idx="0">
                  <c:v>8.666666666666667E-2</c:v>
                </c:pt>
                <c:pt idx="1">
                  <c:v>0.12666666666666665</c:v>
                </c:pt>
                <c:pt idx="2">
                  <c:v>0.13333333333333333</c:v>
                </c:pt>
                <c:pt idx="3">
                  <c:v>0.11333333333333333</c:v>
                </c:pt>
                <c:pt idx="4">
                  <c:v>0.15916666666666668</c:v>
                </c:pt>
                <c:pt idx="5">
                  <c:v>0.16749999999999998</c:v>
                </c:pt>
                <c:pt idx="6">
                  <c:v>0.20749999999999999</c:v>
                </c:pt>
                <c:pt idx="7">
                  <c:v>0.17249999999999999</c:v>
                </c:pt>
                <c:pt idx="8">
                  <c:v>0.25</c:v>
                </c:pt>
                <c:pt idx="9">
                  <c:v>0.18916666666666665</c:v>
                </c:pt>
                <c:pt idx="10">
                  <c:v>0.24333333333333332</c:v>
                </c:pt>
                <c:pt idx="11">
                  <c:v>0.26333333333333331</c:v>
                </c:pt>
                <c:pt idx="12">
                  <c:v>0.21333333333333332</c:v>
                </c:pt>
                <c:pt idx="13">
                  <c:v>0.31083333333333329</c:v>
                </c:pt>
                <c:pt idx="14">
                  <c:v>0.23916666666666667</c:v>
                </c:pt>
                <c:pt idx="15">
                  <c:v>0.30833333333333335</c:v>
                </c:pt>
                <c:pt idx="16">
                  <c:v>0.38583333333333336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0C-4B2A-A03F-FF1B584C459F}"/>
            </c:ext>
          </c:extLst>
        </c:ser>
        <c:ser>
          <c:idx val="2"/>
          <c:order val="2"/>
          <c:tx>
            <c:strRef>
              <c:f>'Q22'!$H$78</c:f>
              <c:strCache>
                <c:ptCount val="1"/>
                <c:pt idx="0">
                  <c:v>do 35 EUR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cat>
            <c:strRef>
              <c:f>'Q22'!$A$79:$A$95</c:f>
              <c:strCache>
                <c:ptCount val="17"/>
                <c:pt idx="0">
                  <c:v>abonentka, permanentka</c:v>
                </c:pt>
                <c:pt idx="1">
                  <c:v>elektronická verzia novín, časopisov</c:v>
                </c:pt>
                <c:pt idx="2">
                  <c:v>predstavenie tanca</c:v>
                </c:pt>
                <c:pt idx="3">
                  <c:v>koncert vážnej hudby</c:v>
                </c:pt>
                <c:pt idx="4">
                  <c:v>nákup filmov a videí</c:v>
                </c:pt>
                <c:pt idx="5">
                  <c:v>nákup hudby</c:v>
                </c:pt>
                <c:pt idx="6">
                  <c:v>požičiavanie kníh</c:v>
                </c:pt>
                <c:pt idx="7">
                  <c:v>predplatné denníkov, časopisov</c:v>
                </c:pt>
                <c:pt idx="8">
                  <c:v>galéria, iný výstavný priestor</c:v>
                </c:pt>
                <c:pt idx="9">
                  <c:v>koncert populárnej hudby</c:v>
                </c:pt>
                <c:pt idx="10">
                  <c:v>diskotéka, tanečná zábava</c:v>
                </c:pt>
                <c:pt idx="11">
                  <c:v>podujatie tradičnej ľudovej kultúry</c:v>
                </c:pt>
                <c:pt idx="12">
                  <c:v>divadlo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kino</c:v>
                </c:pt>
                <c:pt idx="16">
                  <c:v>kúpa novín a časopisov</c:v>
                </c:pt>
              </c:strCache>
            </c:strRef>
          </c:cat>
          <c:val>
            <c:numRef>
              <c:f>'Q22'!$H$79:$H$95</c:f>
              <c:numCache>
                <c:formatCode>###0.0%</c:formatCode>
                <c:ptCount val="17"/>
                <c:pt idx="0">
                  <c:v>0.10666666666666667</c:v>
                </c:pt>
                <c:pt idx="1">
                  <c:v>0.14833333333333332</c:v>
                </c:pt>
                <c:pt idx="2">
                  <c:v>0.15083333333333332</c:v>
                </c:pt>
                <c:pt idx="3">
                  <c:v>0.14833333333333332</c:v>
                </c:pt>
                <c:pt idx="4">
                  <c:v>0.18916666666666668</c:v>
                </c:pt>
                <c:pt idx="5">
                  <c:v>0.20166666666666666</c:v>
                </c:pt>
                <c:pt idx="6">
                  <c:v>0.22166666666666665</c:v>
                </c:pt>
                <c:pt idx="7">
                  <c:v>0.21666666666666665</c:v>
                </c:pt>
                <c:pt idx="8">
                  <c:v>0.29083333333333333</c:v>
                </c:pt>
                <c:pt idx="9">
                  <c:v>0.23583333333333331</c:v>
                </c:pt>
                <c:pt idx="10">
                  <c:v>0.28999999999999998</c:v>
                </c:pt>
                <c:pt idx="11">
                  <c:v>0.3125</c:v>
                </c:pt>
                <c:pt idx="12">
                  <c:v>0.28666666666666663</c:v>
                </c:pt>
                <c:pt idx="13">
                  <c:v>0.37749999999999995</c:v>
                </c:pt>
                <c:pt idx="14">
                  <c:v>0.34083333333333332</c:v>
                </c:pt>
                <c:pt idx="15">
                  <c:v>0.42666666666666669</c:v>
                </c:pt>
                <c:pt idx="16">
                  <c:v>0.46250000000000002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0C-4B2A-A03F-FF1B584C459F}"/>
            </c:ext>
          </c:extLst>
        </c:ser>
        <c:ser>
          <c:idx val="3"/>
          <c:order val="3"/>
          <c:tx>
            <c:strRef>
              <c:f>'Q22'!$J$78</c:f>
              <c:strCache>
                <c:ptCount val="1"/>
                <c:pt idx="0">
                  <c:v>do 50 EUR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'Q22'!$A$79:$A$95</c:f>
              <c:strCache>
                <c:ptCount val="17"/>
                <c:pt idx="0">
                  <c:v>abonentka, permanentka</c:v>
                </c:pt>
                <c:pt idx="1">
                  <c:v>elektronická verzia novín, časopisov</c:v>
                </c:pt>
                <c:pt idx="2">
                  <c:v>predstavenie tanca</c:v>
                </c:pt>
                <c:pt idx="3">
                  <c:v>koncert vážnej hudby</c:v>
                </c:pt>
                <c:pt idx="4">
                  <c:v>nákup filmov a videí</c:v>
                </c:pt>
                <c:pt idx="5">
                  <c:v>nákup hudby</c:v>
                </c:pt>
                <c:pt idx="6">
                  <c:v>požičiavanie kníh</c:v>
                </c:pt>
                <c:pt idx="7">
                  <c:v>predplatné denníkov, časopisov</c:v>
                </c:pt>
                <c:pt idx="8">
                  <c:v>galéria, iný výstavný priestor</c:v>
                </c:pt>
                <c:pt idx="9">
                  <c:v>koncert populárnej hudby</c:v>
                </c:pt>
                <c:pt idx="10">
                  <c:v>diskotéka, tanečná zábava</c:v>
                </c:pt>
                <c:pt idx="11">
                  <c:v>podujatie tradičnej ľudovej kultúry</c:v>
                </c:pt>
                <c:pt idx="12">
                  <c:v>divadlo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kino</c:v>
                </c:pt>
                <c:pt idx="16">
                  <c:v>kúpa novín a časopisov</c:v>
                </c:pt>
              </c:strCache>
            </c:strRef>
          </c:cat>
          <c:val>
            <c:numRef>
              <c:f>'Q22'!$J$79:$J$95</c:f>
              <c:numCache>
                <c:formatCode>###0.0%</c:formatCode>
                <c:ptCount val="17"/>
                <c:pt idx="0">
                  <c:v>0.11666666666666667</c:v>
                </c:pt>
                <c:pt idx="1">
                  <c:v>0.15749999999999997</c:v>
                </c:pt>
                <c:pt idx="2">
                  <c:v>0.155</c:v>
                </c:pt>
                <c:pt idx="3">
                  <c:v>0.16249999999999998</c:v>
                </c:pt>
                <c:pt idx="4">
                  <c:v>0.20583333333333334</c:v>
                </c:pt>
                <c:pt idx="5">
                  <c:v>0.22166666666666665</c:v>
                </c:pt>
                <c:pt idx="6">
                  <c:v>0.23416666666666666</c:v>
                </c:pt>
                <c:pt idx="7">
                  <c:v>0.24916666666666665</c:v>
                </c:pt>
                <c:pt idx="8">
                  <c:v>0.30916666666666665</c:v>
                </c:pt>
                <c:pt idx="9">
                  <c:v>0.28083333333333332</c:v>
                </c:pt>
                <c:pt idx="10">
                  <c:v>0.32583333333333331</c:v>
                </c:pt>
                <c:pt idx="11">
                  <c:v>0.35166666666666668</c:v>
                </c:pt>
                <c:pt idx="12">
                  <c:v>0.34083333333333332</c:v>
                </c:pt>
                <c:pt idx="13">
                  <c:v>0.41749999999999993</c:v>
                </c:pt>
                <c:pt idx="14">
                  <c:v>0.42333333333333334</c:v>
                </c:pt>
                <c:pt idx="15">
                  <c:v>0.50750000000000006</c:v>
                </c:pt>
                <c:pt idx="16">
                  <c:v>0.51916666666666667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0C-4B2A-A03F-FF1B584C459F}"/>
            </c:ext>
          </c:extLst>
        </c:ser>
        <c:ser>
          <c:idx val="4"/>
          <c:order val="4"/>
          <c:tx>
            <c:strRef>
              <c:f>'Q22'!$L$78</c:f>
              <c:strCache>
                <c:ptCount val="1"/>
                <c:pt idx="0">
                  <c:v>do  100 EUR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'Q22'!$A$79:$A$95</c:f>
              <c:strCache>
                <c:ptCount val="17"/>
                <c:pt idx="0">
                  <c:v>abonentka, permanentka</c:v>
                </c:pt>
                <c:pt idx="1">
                  <c:v>elektronická verzia novín, časopisov</c:v>
                </c:pt>
                <c:pt idx="2">
                  <c:v>predstavenie tanca</c:v>
                </c:pt>
                <c:pt idx="3">
                  <c:v>koncert vážnej hudby</c:v>
                </c:pt>
                <c:pt idx="4">
                  <c:v>nákup filmov a videí</c:v>
                </c:pt>
                <c:pt idx="5">
                  <c:v>nákup hudby</c:v>
                </c:pt>
                <c:pt idx="6">
                  <c:v>požičiavanie kníh</c:v>
                </c:pt>
                <c:pt idx="7">
                  <c:v>predplatné denníkov, časopisov</c:v>
                </c:pt>
                <c:pt idx="8">
                  <c:v>galéria, iný výstavný priestor</c:v>
                </c:pt>
                <c:pt idx="9">
                  <c:v>koncert populárnej hudby</c:v>
                </c:pt>
                <c:pt idx="10">
                  <c:v>diskotéka, tanečná zábava</c:v>
                </c:pt>
                <c:pt idx="11">
                  <c:v>podujatie tradičnej ľudovej kultúry</c:v>
                </c:pt>
                <c:pt idx="12">
                  <c:v>divadlo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kino</c:v>
                </c:pt>
                <c:pt idx="16">
                  <c:v>kúpa novín a časopisov</c:v>
                </c:pt>
              </c:strCache>
            </c:strRef>
          </c:cat>
          <c:val>
            <c:numRef>
              <c:f>'Q22'!$L$79:$L$95</c:f>
              <c:numCache>
                <c:formatCode>####.0%</c:formatCode>
                <c:ptCount val="17"/>
                <c:pt idx="0">
                  <c:v>0.12166666666666667</c:v>
                </c:pt>
                <c:pt idx="1">
                  <c:v>0.16166666666666665</c:v>
                </c:pt>
                <c:pt idx="2">
                  <c:v>0.16250000000000001</c:v>
                </c:pt>
                <c:pt idx="3">
                  <c:v>0.17083333333333331</c:v>
                </c:pt>
                <c:pt idx="4">
                  <c:v>0.21833333333333335</c:v>
                </c:pt>
                <c:pt idx="5">
                  <c:v>0.22999999999999998</c:v>
                </c:pt>
                <c:pt idx="6">
                  <c:v>0.23666666666666666</c:v>
                </c:pt>
                <c:pt idx="7">
                  <c:v>0.26166666666666666</c:v>
                </c:pt>
                <c:pt idx="8">
                  <c:v>0.31916666666666665</c:v>
                </c:pt>
                <c:pt idx="9">
                  <c:v>0.3158333333333333</c:v>
                </c:pt>
                <c:pt idx="10">
                  <c:v>0.34249999999999997</c:v>
                </c:pt>
                <c:pt idx="11">
                  <c:v>0.36583333333333334</c:v>
                </c:pt>
                <c:pt idx="12">
                  <c:v>0.37916666666666665</c:v>
                </c:pt>
                <c:pt idx="13">
                  <c:v>0.44249999999999995</c:v>
                </c:pt>
                <c:pt idx="14">
                  <c:v>0.50916666666666666</c:v>
                </c:pt>
                <c:pt idx="15">
                  <c:v>0.55166666666666675</c:v>
                </c:pt>
                <c:pt idx="16">
                  <c:v>0.56833333333333336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40C-4B2A-A03F-FF1B584C459F}"/>
            </c:ext>
          </c:extLst>
        </c:ser>
        <c:ser>
          <c:idx val="5"/>
          <c:order val="5"/>
          <c:tx>
            <c:strRef>
              <c:f>'Q22'!$N$78</c:f>
              <c:strCache>
                <c:ptCount val="1"/>
                <c:pt idx="0">
                  <c:v>celkom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7777777777777776E-2"/>
                  <c:y val="-4.1666666666666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0C-4B2A-A03F-FF1B584C459F}"/>
                </c:ext>
              </c:extLst>
            </c:dLbl>
            <c:dLbl>
              <c:idx val="1"/>
              <c:layout>
                <c:manualLayout>
                  <c:x val="-3.0555555555555555E-2"/>
                  <c:y val="-4.62962962962963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40C-4B2A-A03F-FF1B584C459F}"/>
                </c:ext>
              </c:extLst>
            </c:dLbl>
            <c:dLbl>
              <c:idx val="2"/>
              <c:layout>
                <c:manualLayout>
                  <c:x val="-4.1666666666666664E-2"/>
                  <c:y val="-3.70370370370370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0C-4B2A-A03F-FF1B584C459F}"/>
                </c:ext>
              </c:extLst>
            </c:dLbl>
            <c:dLbl>
              <c:idx val="3"/>
              <c:layout>
                <c:manualLayout>
                  <c:x val="-3.6111111111111108E-2"/>
                  <c:y val="-5.09259259259260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40C-4B2A-A03F-FF1B584C459F}"/>
                </c:ext>
              </c:extLst>
            </c:dLbl>
            <c:dLbl>
              <c:idx val="4"/>
              <c:layout>
                <c:manualLayout>
                  <c:x val="-3.6111111111111108E-2"/>
                  <c:y val="-4.6296296296296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40C-4B2A-A03F-FF1B584C459F}"/>
                </c:ext>
              </c:extLst>
            </c:dLbl>
            <c:dLbl>
              <c:idx val="5"/>
              <c:layout>
                <c:manualLayout>
                  <c:x val="-3.888888888888889E-2"/>
                  <c:y val="-4.6296296296296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40C-4B2A-A03F-FF1B584C459F}"/>
                </c:ext>
              </c:extLst>
            </c:dLbl>
            <c:dLbl>
              <c:idx val="6"/>
              <c:layout>
                <c:manualLayout>
                  <c:x val="-3.3333333333333333E-2"/>
                  <c:y val="-5.0925925925925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40C-4B2A-A03F-FF1B584C459F}"/>
                </c:ext>
              </c:extLst>
            </c:dLbl>
            <c:dLbl>
              <c:idx val="7"/>
              <c:layout>
                <c:manualLayout>
                  <c:x val="-4.3842682140554479E-2"/>
                  <c:y val="-3.6253776435045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40C-4B2A-A03F-FF1B584C459F}"/>
                </c:ext>
              </c:extLst>
            </c:dLbl>
            <c:dLbl>
              <c:idx val="8"/>
              <c:layout>
                <c:manualLayout>
                  <c:x val="-3.6105738233397806E-2"/>
                  <c:y val="-3.6253776435045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40C-4B2A-A03F-FF1B584C459F}"/>
                </c:ext>
              </c:extLst>
            </c:dLbl>
            <c:dLbl>
              <c:idx val="9"/>
              <c:layout>
                <c:manualLayout>
                  <c:x val="-3.0947775628626693E-2"/>
                  <c:y val="-3.625377643504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40C-4B2A-A03F-FF1B584C459F}"/>
                </c:ext>
              </c:extLst>
            </c:dLbl>
            <c:dLbl>
              <c:idx val="10"/>
              <c:layout>
                <c:manualLayout>
                  <c:x val="-3.8684719535783368E-2"/>
                  <c:y val="-4.0281973816717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40C-4B2A-A03F-FF1B584C459F}"/>
                </c:ext>
              </c:extLst>
            </c:dLbl>
            <c:dLbl>
              <c:idx val="11"/>
              <c:layout>
                <c:manualLayout>
                  <c:x val="-3.0947775628626693E-2"/>
                  <c:y val="-4.0281973816717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40C-4B2A-A03F-FF1B584C459F}"/>
                </c:ext>
              </c:extLst>
            </c:dLbl>
            <c:dLbl>
              <c:idx val="12"/>
              <c:layout>
                <c:manualLayout>
                  <c:x val="-3.8684719535783368E-2"/>
                  <c:y val="-4.43101711983887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40C-4B2A-A03F-FF1B584C459F}"/>
                </c:ext>
              </c:extLst>
            </c:dLbl>
            <c:dLbl>
              <c:idx val="13"/>
              <c:layout>
                <c:manualLayout>
                  <c:x val="-4.4841986627880505E-2"/>
                  <c:y val="-4.16667856095027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40C-4B2A-A03F-FF1B584C459F}"/>
                </c:ext>
              </c:extLst>
            </c:dLbl>
            <c:dLbl>
              <c:idx val="14"/>
              <c:layout>
                <c:manualLayout>
                  <c:x val="-4.1666666666666768E-2"/>
                  <c:y val="-2.77777777777778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40C-4B2A-A03F-FF1B584C459F}"/>
                </c:ext>
              </c:extLst>
            </c:dLbl>
            <c:dLbl>
              <c:idx val="15"/>
              <c:layout>
                <c:manualLayout>
                  <c:x val="-3.888888888888889E-2"/>
                  <c:y val="-3.70370370370370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40C-4B2A-A03F-FF1B584C459F}"/>
                </c:ext>
              </c:extLst>
            </c:dLbl>
            <c:dLbl>
              <c:idx val="16"/>
              <c:layout>
                <c:manualLayout>
                  <c:x val="-3.3333333333333333E-2"/>
                  <c:y val="-4.16666666666666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40C-4B2A-A03F-FF1B584C459F}"/>
                </c:ext>
              </c:extLst>
            </c:dLbl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aseline="0"/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'Q22'!$A$79:$A$95</c:f>
              <c:strCache>
                <c:ptCount val="17"/>
                <c:pt idx="0">
                  <c:v>abonentka, permanentka</c:v>
                </c:pt>
                <c:pt idx="1">
                  <c:v>elektronická verzia novín, časopisov</c:v>
                </c:pt>
                <c:pt idx="2">
                  <c:v>predstavenie tanca</c:v>
                </c:pt>
                <c:pt idx="3">
                  <c:v>koncert vážnej hudby</c:v>
                </c:pt>
                <c:pt idx="4">
                  <c:v>nákup filmov a videí</c:v>
                </c:pt>
                <c:pt idx="5">
                  <c:v>nákup hudby</c:v>
                </c:pt>
                <c:pt idx="6">
                  <c:v>požičiavanie kníh</c:v>
                </c:pt>
                <c:pt idx="7">
                  <c:v>predplatné denníkov, časopisov</c:v>
                </c:pt>
                <c:pt idx="8">
                  <c:v>galéria, iný výstavný priestor</c:v>
                </c:pt>
                <c:pt idx="9">
                  <c:v>koncert populárnej hudby</c:v>
                </c:pt>
                <c:pt idx="10">
                  <c:v>diskotéka, tanečná zábava</c:v>
                </c:pt>
                <c:pt idx="11">
                  <c:v>podujatie tradičnej ľudovej kultúry</c:v>
                </c:pt>
                <c:pt idx="12">
                  <c:v>divadlo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kino</c:v>
                </c:pt>
                <c:pt idx="16">
                  <c:v>kúpa novín a časopisov</c:v>
                </c:pt>
              </c:strCache>
            </c:strRef>
          </c:cat>
          <c:val>
            <c:numRef>
              <c:f>'Q22'!$N$79:$N$95</c:f>
              <c:numCache>
                <c:formatCode>####.0%</c:formatCode>
                <c:ptCount val="17"/>
                <c:pt idx="0">
                  <c:v>0.12833333333333333</c:v>
                </c:pt>
                <c:pt idx="1">
                  <c:v>0.16416666666666666</c:v>
                </c:pt>
                <c:pt idx="2">
                  <c:v>0.16916666666666666</c:v>
                </c:pt>
                <c:pt idx="3">
                  <c:v>0.17666666666666664</c:v>
                </c:pt>
                <c:pt idx="4">
                  <c:v>0.22500000000000001</c:v>
                </c:pt>
                <c:pt idx="5">
                  <c:v>0.23749999999999999</c:v>
                </c:pt>
                <c:pt idx="6">
                  <c:v>0.24</c:v>
                </c:pt>
                <c:pt idx="7">
                  <c:v>0.27916666666666667</c:v>
                </c:pt>
                <c:pt idx="8">
                  <c:v>0.32250000000000001</c:v>
                </c:pt>
                <c:pt idx="9">
                  <c:v>0.34249999999999997</c:v>
                </c:pt>
                <c:pt idx="10">
                  <c:v>0.35083333333333333</c:v>
                </c:pt>
                <c:pt idx="11">
                  <c:v>0.3716666666666667</c:v>
                </c:pt>
                <c:pt idx="12">
                  <c:v>0.39249999999999996</c:v>
                </c:pt>
                <c:pt idx="13">
                  <c:v>0.44999999999999996</c:v>
                </c:pt>
                <c:pt idx="14">
                  <c:v>0.56416666666666671</c:v>
                </c:pt>
                <c:pt idx="15">
                  <c:v>0.57833333333333337</c:v>
                </c:pt>
                <c:pt idx="16">
                  <c:v>0.60499999999999998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A40C-4B2A-A03F-FF1B584C4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7345760"/>
        <c:axId val="1"/>
      </c:lineChart>
      <c:catAx>
        <c:axId val="26734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673457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2.578920381567391E-2"/>
          <c:y val="2.4169184290030211E-2"/>
          <c:w val="0.94068464846149547"/>
          <c:h val="0.10741521358168599"/>
        </c:manualLayout>
      </c:layout>
      <c:overlay val="0"/>
      <c:txPr>
        <a:bodyPr/>
        <a:lstStyle/>
        <a:p>
          <a:pPr>
            <a:defRPr sz="800" baseline="0"/>
          </a:pPr>
          <a:endParaRPr lang="sk-SK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sk-SK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892072518712938"/>
          <c:y val="0.10316509186351708"/>
          <c:w val="0.72483705161854772"/>
          <c:h val="0.8169015748031496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'Q23'!$B$45</c:f>
              <c:strCache>
                <c:ptCount val="1"/>
                <c:pt idx="0">
                  <c:v>zvýšia</c:v>
                </c:pt>
              </c:strCache>
            </c:strRef>
          </c:tx>
          <c:spPr>
            <a:solidFill>
              <a:srgbClr val="3333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'Q23'!$A$46:$A$63</c:f>
              <c:strCache>
                <c:ptCount val="17"/>
                <c:pt idx="0">
                  <c:v>predstavenie tanca</c:v>
                </c:pt>
                <c:pt idx="1">
                  <c:v>elektronické verzie novín, časopisov</c:v>
                </c:pt>
                <c:pt idx="2">
                  <c:v>abonentka, permanentka</c:v>
                </c:pt>
                <c:pt idx="3">
                  <c:v>nákup filmov a videí</c:v>
                </c:pt>
                <c:pt idx="4">
                  <c:v>nákup hudby</c:v>
                </c:pt>
                <c:pt idx="5">
                  <c:v>požičiavanie kníh</c:v>
                </c:pt>
                <c:pt idx="6">
                  <c:v>koncert vážnej hudby</c:v>
                </c:pt>
                <c:pt idx="7">
                  <c:v>predplatné denníkov, časopisov</c:v>
                </c:pt>
                <c:pt idx="8">
                  <c:v>vstup na diskotéku, tanečnú zábavu</c:v>
                </c:pt>
                <c:pt idx="9">
                  <c:v>galéria, iný výstavný priestor</c:v>
                </c:pt>
                <c:pt idx="10">
                  <c:v>kúpa tlačených novín, časopisov</c:v>
                </c:pt>
                <c:pt idx="11">
                  <c:v>podujatie tradičnej ľudovej kultúry</c:v>
                </c:pt>
                <c:pt idx="12">
                  <c:v>koncert populárnej hudby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divadlo</c:v>
                </c:pt>
                <c:pt idx="16">
                  <c:v>kino</c:v>
                </c:pt>
              </c:strCache>
            </c:strRef>
          </c:cat>
          <c:val>
            <c:numRef>
              <c:f>'Q23'!$B$46:$B$63</c:f>
              <c:numCache>
                <c:formatCode>###0.0%</c:formatCode>
                <c:ptCount val="17"/>
                <c:pt idx="0">
                  <c:v>4.6666666666666669E-2</c:v>
                </c:pt>
                <c:pt idx="1">
                  <c:v>5.3333333333333337E-2</c:v>
                </c:pt>
                <c:pt idx="2">
                  <c:v>5.4166666666666669E-2</c:v>
                </c:pt>
                <c:pt idx="3">
                  <c:v>6.3333333333333339E-2</c:v>
                </c:pt>
                <c:pt idx="4">
                  <c:v>6.7500000000000004E-2</c:v>
                </c:pt>
                <c:pt idx="5">
                  <c:v>7.4999999999999997E-2</c:v>
                </c:pt>
                <c:pt idx="6">
                  <c:v>7.7499999999999999E-2</c:v>
                </c:pt>
                <c:pt idx="7">
                  <c:v>8.1666666666666665E-2</c:v>
                </c:pt>
                <c:pt idx="8">
                  <c:v>8.6666666666666684E-2</c:v>
                </c:pt>
                <c:pt idx="9">
                  <c:v>9.166666666666666E-2</c:v>
                </c:pt>
                <c:pt idx="10">
                  <c:v>0.11083333333333334</c:v>
                </c:pt>
                <c:pt idx="11">
                  <c:v>0.11583333333333332</c:v>
                </c:pt>
                <c:pt idx="12">
                  <c:v>0.12666666666666668</c:v>
                </c:pt>
                <c:pt idx="13">
                  <c:v>0.15916666666666668</c:v>
                </c:pt>
                <c:pt idx="14">
                  <c:v>0.16</c:v>
                </c:pt>
                <c:pt idx="15">
                  <c:v>0.16083333333333333</c:v>
                </c:pt>
                <c:pt idx="16">
                  <c:v>0.20583333333333337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B-41D6-8A0D-8F9A50C28BC4}"/>
            </c:ext>
          </c:extLst>
        </c:ser>
        <c:ser>
          <c:idx val="1"/>
          <c:order val="1"/>
          <c:tx>
            <c:strRef>
              <c:f>'Q23'!$D$45</c:f>
              <c:strCache>
                <c:ptCount val="1"/>
                <c:pt idx="0">
                  <c:v>znížia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'Q23'!$A$46:$A$63</c:f>
              <c:strCache>
                <c:ptCount val="17"/>
                <c:pt idx="0">
                  <c:v>predstavenie tanca</c:v>
                </c:pt>
                <c:pt idx="1">
                  <c:v>elektronické verzie novín, časopisov</c:v>
                </c:pt>
                <c:pt idx="2">
                  <c:v>abonentka, permanentka</c:v>
                </c:pt>
                <c:pt idx="3">
                  <c:v>nákup filmov a videí</c:v>
                </c:pt>
                <c:pt idx="4">
                  <c:v>nákup hudby</c:v>
                </c:pt>
                <c:pt idx="5">
                  <c:v>požičiavanie kníh</c:v>
                </c:pt>
                <c:pt idx="6">
                  <c:v>koncert vážnej hudby</c:v>
                </c:pt>
                <c:pt idx="7">
                  <c:v>predplatné denníkov, časopisov</c:v>
                </c:pt>
                <c:pt idx="8">
                  <c:v>vstup na diskotéku, tanečnú zábavu</c:v>
                </c:pt>
                <c:pt idx="9">
                  <c:v>galéria, iný výstavný priestor</c:v>
                </c:pt>
                <c:pt idx="10">
                  <c:v>kúpa tlačených novín, časopisov</c:v>
                </c:pt>
                <c:pt idx="11">
                  <c:v>podujatie tradičnej ľudovej kultúry</c:v>
                </c:pt>
                <c:pt idx="12">
                  <c:v>koncert populárnej hudby</c:v>
                </c:pt>
                <c:pt idx="13">
                  <c:v>múzeum, skanzen</c:v>
                </c:pt>
                <c:pt idx="14">
                  <c:v>nákup kníh</c:v>
                </c:pt>
                <c:pt idx="15">
                  <c:v>divadlo</c:v>
                </c:pt>
                <c:pt idx="16">
                  <c:v>kino</c:v>
                </c:pt>
              </c:strCache>
            </c:strRef>
          </c:cat>
          <c:val>
            <c:numRef>
              <c:f>'Q23'!$D$46:$D$63</c:f>
              <c:numCache>
                <c:formatCode>###0.0%</c:formatCode>
                <c:ptCount val="17"/>
                <c:pt idx="0">
                  <c:v>7.8333333333333338E-2</c:v>
                </c:pt>
                <c:pt idx="1">
                  <c:v>6.8333333333333329E-2</c:v>
                </c:pt>
                <c:pt idx="2">
                  <c:v>7.9166666666666663E-2</c:v>
                </c:pt>
                <c:pt idx="3">
                  <c:v>8.5000000000000006E-2</c:v>
                </c:pt>
                <c:pt idx="4">
                  <c:v>8.0833333333333326E-2</c:v>
                </c:pt>
                <c:pt idx="5">
                  <c:v>7.7499999999999999E-2</c:v>
                </c:pt>
                <c:pt idx="6">
                  <c:v>8.2500000000000004E-2</c:v>
                </c:pt>
                <c:pt idx="7">
                  <c:v>6.5833333333333327E-2</c:v>
                </c:pt>
                <c:pt idx="8">
                  <c:v>8.2500000000000004E-2</c:v>
                </c:pt>
                <c:pt idx="9">
                  <c:v>7.166666666666667E-2</c:v>
                </c:pt>
                <c:pt idx="10">
                  <c:v>7.4166666666666672E-2</c:v>
                </c:pt>
                <c:pt idx="11">
                  <c:v>7.5833333333333336E-2</c:v>
                </c:pt>
                <c:pt idx="12">
                  <c:v>6.5000000000000002E-2</c:v>
                </c:pt>
                <c:pt idx="13">
                  <c:v>6.9166666666666668E-2</c:v>
                </c:pt>
                <c:pt idx="14">
                  <c:v>7.166666666666667E-2</c:v>
                </c:pt>
                <c:pt idx="15">
                  <c:v>6.5000000000000002E-2</c:v>
                </c:pt>
                <c:pt idx="16">
                  <c:v>6.8333333333333329E-2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FB-41D6-8A0D-8F9A50C28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02857992"/>
        <c:axId val="402836344"/>
      </c:barChart>
      <c:catAx>
        <c:axId val="402857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02836344"/>
        <c:crosses val="autoZero"/>
        <c:auto val="1"/>
        <c:lblAlgn val="ctr"/>
        <c:lblOffset val="100"/>
        <c:noMultiLvlLbl val="0"/>
      </c:catAx>
      <c:valAx>
        <c:axId val="402836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02857992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t"/>
      <c:layout>
        <c:manualLayout>
          <c:xMode val="edge"/>
          <c:yMode val="edge"/>
          <c:x val="9.108814523184601E-2"/>
          <c:y val="2.7777777777777776E-2"/>
          <c:w val="0.88881124234470676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01822413707724"/>
          <c:y val="0.28371564711242697"/>
          <c:w val="0.44278140939929678"/>
          <c:h val="0.69021807935772739"/>
        </c:manualLayout>
      </c:layout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03399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B40-48C6-B82D-785EEDDA2C51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B40-48C6-B82D-785EEDDA2C51}"/>
              </c:ext>
            </c:extLst>
          </c:dPt>
          <c:dPt>
            <c:idx val="2"/>
            <c:bubble3D val="0"/>
            <c:spPr>
              <a:solidFill>
                <a:srgbClr val="FFCC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B40-48C6-B82D-785EEDDA2C51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B40-48C6-B82D-785EEDDA2C51}"/>
                </c:ext>
              </c:extLst>
            </c:dLbl>
            <c:dLbl>
              <c:idx val="1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B40-48C6-B82D-785EEDDA2C51}"/>
                </c:ext>
              </c:extLst>
            </c:dLbl>
            <c:dLbl>
              <c:idx val="2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B40-48C6-B82D-785EEDDA2C51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'Q24'!$A$33:$A$35</c:f>
              <c:strCache>
                <c:ptCount val="3"/>
                <c:pt idx="0">
                  <c:v>na návštevu múzea, galérie som využil aspoň raz</c:v>
                </c:pt>
                <c:pt idx="1">
                  <c:v>nevyužil som</c:v>
                </c:pt>
                <c:pt idx="2">
                  <c:v>o tejto možnosti som doteraz nevedel</c:v>
                </c:pt>
              </c:strCache>
            </c:strRef>
          </c:cat>
          <c:val>
            <c:numRef>
              <c:f>'Q24'!$B$33:$B$35</c:f>
              <c:numCache>
                <c:formatCode>###0.0%</c:formatCode>
                <c:ptCount val="3"/>
                <c:pt idx="0">
                  <c:v>0.17299999999999999</c:v>
                </c:pt>
                <c:pt idx="1">
                  <c:v>0.47899999999999998</c:v>
                </c:pt>
                <c:pt idx="2">
                  <c:v>0.34833333333333338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40-48C6-B82D-785EEDDA2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2.7777777777777776E-2"/>
          <c:w val="1"/>
          <c:h val="0.227432195975503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03399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375-46D6-9CE7-2106EDD3F31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375-46D6-9CE7-2106EDD3F31A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375-46D6-9CE7-2106EDD3F31A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375-46D6-9CE7-2106EDD3F31A}"/>
                </c:ext>
              </c:extLst>
            </c:dLbl>
            <c:dLbl>
              <c:idx val="1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375-46D6-9CE7-2106EDD3F31A}"/>
                </c:ext>
              </c:extLst>
            </c:dLbl>
            <c:dLbl>
              <c:idx val="2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375-46D6-9CE7-2106EDD3F31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'Q25'!$A$3:$A$5</c:f>
              <c:strCache>
                <c:ptCount val="3"/>
                <c:pt idx="0">
                  <c:v>áno</c:v>
                </c:pt>
                <c:pt idx="1">
                  <c:v>nie</c:v>
                </c:pt>
                <c:pt idx="2">
                  <c:v>neviem</c:v>
                </c:pt>
              </c:strCache>
            </c:strRef>
          </c:cat>
          <c:val>
            <c:numRef>
              <c:f>'Q25'!$B$3:$B$5</c:f>
              <c:numCache>
                <c:formatCode>###0.0%</c:formatCode>
                <c:ptCount val="3"/>
                <c:pt idx="0">
                  <c:v>0.68083333333333329</c:v>
                </c:pt>
                <c:pt idx="1">
                  <c:v>0.11416666666666667</c:v>
                </c:pt>
                <c:pt idx="2">
                  <c:v>0.20499999999999999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375-46D6-9CE7-2106EDD3F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357772495419204"/>
          <c:y val="3.4858379826421738E-2"/>
          <c:w val="0.5465552419155153"/>
          <c:h val="9.26624482842540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'Q26'!$B$7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'Q26'!$A$8:$A$11</c:f>
              <c:strCache>
                <c:ptCount val="4"/>
                <c:pt idx="0">
                  <c:v>áno, častejšie ako inde</c:v>
                </c:pt>
                <c:pt idx="1">
                  <c:v>áno, rovnako často ako inde</c:v>
                </c:pt>
                <c:pt idx="2">
                  <c:v>áno, ale menej často ako inde</c:v>
                </c:pt>
                <c:pt idx="3">
                  <c:v>nie, nenavštevujem vôbec</c:v>
                </c:pt>
              </c:strCache>
            </c:strRef>
          </c:cat>
          <c:val>
            <c:numRef>
              <c:f>'Q26'!$B$8:$B$11</c:f>
              <c:numCache>
                <c:formatCode>###0.0%</c:formatCode>
                <c:ptCount val="4"/>
                <c:pt idx="0">
                  <c:v>0.100833333333333</c:v>
                </c:pt>
                <c:pt idx="1">
                  <c:v>0.11333333333333299</c:v>
                </c:pt>
                <c:pt idx="2">
                  <c:v>0.17833333333333301</c:v>
                </c:pt>
                <c:pt idx="3">
                  <c:v>0.60750000000000004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55-42BF-922F-81016ED5A8DF}"/>
            </c:ext>
          </c:extLst>
        </c:ser>
        <c:ser>
          <c:idx val="1"/>
          <c:order val="1"/>
          <c:tx>
            <c:strRef>
              <c:f>'Q26'!$C$7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'Q26'!$A$8:$A$11</c:f>
              <c:strCache>
                <c:ptCount val="4"/>
                <c:pt idx="0">
                  <c:v>áno, častejšie ako inde</c:v>
                </c:pt>
                <c:pt idx="1">
                  <c:v>áno, rovnako často ako inde</c:v>
                </c:pt>
                <c:pt idx="2">
                  <c:v>áno, ale menej často ako inde</c:v>
                </c:pt>
                <c:pt idx="3">
                  <c:v>nie, nenavštevujem vôbec</c:v>
                </c:pt>
              </c:strCache>
            </c:strRef>
          </c:cat>
          <c:val>
            <c:numRef>
              <c:f>'Q26'!$C$8:$C$11</c:f>
              <c:numCache>
                <c:formatCode>0.0%</c:formatCode>
                <c:ptCount val="4"/>
                <c:pt idx="0">
                  <c:v>4.5999999999999999E-2</c:v>
                </c:pt>
                <c:pt idx="1">
                  <c:v>0.05</c:v>
                </c:pt>
                <c:pt idx="2">
                  <c:v>9.6000000000000002E-2</c:v>
                </c:pt>
                <c:pt idx="3">
                  <c:v>0.752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55-42BF-922F-81016ED5A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72160384"/>
        <c:axId val="272146280"/>
      </c:barChart>
      <c:catAx>
        <c:axId val="27216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72146280"/>
        <c:crosses val="autoZero"/>
        <c:auto val="1"/>
        <c:lblAlgn val="ctr"/>
        <c:lblOffset val="100"/>
        <c:noMultiLvlLbl val="0"/>
      </c:catAx>
      <c:valAx>
        <c:axId val="27214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7216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846719160104983"/>
          <c:y val="2.7777777777777776E-2"/>
          <c:w val="0.5541767279090114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0000FF"/>
            </a:solidFill>
            <a:ln w="12700"/>
          </c:spPr>
          <c:dPt>
            <c:idx val="0"/>
            <c:bubble3D val="0"/>
            <c:spPr>
              <a:solidFill>
                <a:srgbClr val="0000FF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15-4376-A802-BFC417CF5B5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15-4376-A802-BFC417CF5B50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E15-4376-A802-BFC417CF5B50}"/>
                </c:ext>
              </c:extLst>
            </c:dLbl>
            <c:dLbl>
              <c:idx val="1"/>
              <c:layout>
                <c:manualLayout>
                  <c:x val="4.9072113936577497E-2"/>
                  <c:y val="-0.199683109464258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15-4376-A802-BFC417CF5B5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'Q28'!$A$4:$A$5</c:f>
              <c:strCache>
                <c:ptCount val="2"/>
                <c:pt idx="0">
                  <c:v>áno</c:v>
                </c:pt>
                <c:pt idx="1">
                  <c:v>nie</c:v>
                </c:pt>
              </c:strCache>
            </c:strRef>
          </c:cat>
          <c:val>
            <c:numRef>
              <c:f>'Q28'!$B$4:$B$5</c:f>
              <c:numCache>
                <c:formatCode>###0.0%</c:formatCode>
                <c:ptCount val="2"/>
                <c:pt idx="0">
                  <c:v>4.5833333333333302E-2</c:v>
                </c:pt>
                <c:pt idx="1">
                  <c:v>0.95416666666666705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15-4376-A802-BFC417CF5B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864304461942261"/>
          <c:y val="2.7777777777777776E-2"/>
          <c:w val="0.47438057742782153"/>
          <c:h val="8.37171916010498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2700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'Q27'!$B$3</c:f>
              <c:strCache>
                <c:ptCount val="1"/>
                <c:pt idx="0">
                  <c:v>áno</c:v>
                </c:pt>
              </c:strCache>
            </c:strRef>
          </c:tx>
          <c:spPr>
            <a:solidFill>
              <a:srgbClr val="3333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'Q27'!$A$4:$A$13</c:f>
              <c:strCache>
                <c:ptCount val="10"/>
                <c:pt idx="0">
                  <c:v>iný spolok alebo združenie</c:v>
                </c:pt>
                <c:pt idx="1">
                  <c:v>výtvarný klub, spolok</c:v>
                </c:pt>
                <c:pt idx="2">
                  <c:v>amatérske divadlo</c:v>
                </c:pt>
                <c:pt idx="3">
                  <c:v>spoločenské tance</c:v>
                </c:pt>
                <c:pt idx="4">
                  <c:v>tradičné, ľudové remeslá</c:v>
                </c:pt>
                <c:pt idx="5">
                  <c:v>literárny klub, združenie</c:v>
                </c:pt>
                <c:pt idx="6">
                  <c:v>filmový, fotografický spolok</c:v>
                </c:pt>
                <c:pt idx="7">
                  <c:v>spevácky zbor</c:v>
                </c:pt>
                <c:pt idx="8">
                  <c:v>tanečný/folklórny súbor</c:v>
                </c:pt>
                <c:pt idx="9">
                  <c:v>hudobná skupina</c:v>
                </c:pt>
              </c:strCache>
            </c:strRef>
          </c:cat>
          <c:val>
            <c:numRef>
              <c:f>'Q27'!$B$4:$B$13</c:f>
              <c:numCache>
                <c:formatCode>###0.0%</c:formatCode>
                <c:ptCount val="10"/>
                <c:pt idx="0">
                  <c:v>7.0833333333333331E-2</c:v>
                </c:pt>
                <c:pt idx="1">
                  <c:v>4.1666666666666657E-2</c:v>
                </c:pt>
                <c:pt idx="2">
                  <c:v>4.2500000000000003E-2</c:v>
                </c:pt>
                <c:pt idx="3">
                  <c:v>4.583333333333333E-2</c:v>
                </c:pt>
                <c:pt idx="4">
                  <c:v>4.6666666666666669E-2</c:v>
                </c:pt>
                <c:pt idx="5">
                  <c:v>5.3333333333333337E-2</c:v>
                </c:pt>
                <c:pt idx="6">
                  <c:v>5.4166666666666669E-2</c:v>
                </c:pt>
                <c:pt idx="7">
                  <c:v>5.5E-2</c:v>
                </c:pt>
                <c:pt idx="8">
                  <c:v>5.8333333333333327E-2</c:v>
                </c:pt>
                <c:pt idx="9">
                  <c:v>5.9166666666666673E-2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F-4D08-9A56-9B1D9A14A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25276968"/>
        <c:axId val="425275000"/>
      </c:barChart>
      <c:catAx>
        <c:axId val="425276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25275000"/>
        <c:crosses val="autoZero"/>
        <c:auto val="1"/>
        <c:lblAlgn val="ctr"/>
        <c:lblOffset val="100"/>
        <c:noMultiLvlLbl val="0"/>
      </c:catAx>
      <c:valAx>
        <c:axId val="425275000"/>
        <c:scaling>
          <c:orientation val="minMax"/>
          <c:max val="0.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25276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26226012793177"/>
          <c:y val="8.9485654112604243E-2"/>
          <c:w val="0.82515991471215355"/>
          <c:h val="0.8098451697190683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'Q29'!$B$18</c:f>
              <c:strCache>
                <c:ptCount val="1"/>
                <c:pt idx="0">
                  <c:v>výborne</c:v>
                </c:pt>
              </c:strCache>
            </c:strRef>
          </c:tx>
          <c:spPr>
            <a:solidFill>
              <a:srgbClr val="003399"/>
            </a:solidFill>
            <a:ln w="25400">
              <a:noFill/>
            </a:ln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961-437E-BF05-25D5E81F25F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61-437E-BF05-25D5E81F25F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61-437E-BF05-25D5E81F25FB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382303172715648E-2"/>
                      <c:h val="5.25362468721462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7B9-41B0-BC61-00B2D18D96C9}"/>
                </c:ext>
              </c:extLst>
            </c:dLbl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'Q29'!$A$19:$A$27</c:f>
              <c:strCache>
                <c:ptCount val="9"/>
                <c:pt idx="0">
                  <c:v>španielsky jazyk</c:v>
                </c:pt>
                <c:pt idx="1">
                  <c:v>taliansky jazyk</c:v>
                </c:pt>
                <c:pt idx="2">
                  <c:v>francúzsky jazyk</c:v>
                </c:pt>
                <c:pt idx="3">
                  <c:v>maďarský jazyk</c:v>
                </c:pt>
                <c:pt idx="4">
                  <c:v>poľský jazyk</c:v>
                </c:pt>
                <c:pt idx="5">
                  <c:v>nemecký jazyk</c:v>
                </c:pt>
                <c:pt idx="6">
                  <c:v>anglický jazyk</c:v>
                </c:pt>
                <c:pt idx="7">
                  <c:v>ruský jazyk</c:v>
                </c:pt>
                <c:pt idx="8">
                  <c:v>český jazyk</c:v>
                </c:pt>
              </c:strCache>
            </c:strRef>
          </c:cat>
          <c:val>
            <c:numRef>
              <c:f>'Q29'!$B$19:$B$27</c:f>
              <c:numCache>
                <c:formatCode>####.0%</c:formatCode>
                <c:ptCount val="9"/>
                <c:pt idx="0">
                  <c:v>9.1666666666666667E-3</c:v>
                </c:pt>
                <c:pt idx="1">
                  <c:v>5.0000000000000001E-3</c:v>
                </c:pt>
                <c:pt idx="2">
                  <c:v>4.1666666666666666E-3</c:v>
                </c:pt>
                <c:pt idx="3" formatCode="###0.0%">
                  <c:v>9.0833333333333335E-2</c:v>
                </c:pt>
                <c:pt idx="4" formatCode="###0.0%">
                  <c:v>1.4166666666666666E-2</c:v>
                </c:pt>
                <c:pt idx="5" formatCode="###0.0%">
                  <c:v>3.4166666666666665E-2</c:v>
                </c:pt>
                <c:pt idx="6" formatCode="###0.0%">
                  <c:v>6.3333333333333339E-2</c:v>
                </c:pt>
                <c:pt idx="7" formatCode="###0.0%">
                  <c:v>3.7499999999999999E-2</c:v>
                </c:pt>
                <c:pt idx="8" formatCode="###0.0%">
                  <c:v>0.30333333333333334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61-437E-BF05-25D5E81F25FB}"/>
            </c:ext>
          </c:extLst>
        </c:ser>
        <c:ser>
          <c:idx val="1"/>
          <c:order val="1"/>
          <c:tx>
            <c:strRef>
              <c:f>'Q29'!$C$18</c:f>
              <c:strCache>
                <c:ptCount val="1"/>
                <c:pt idx="0">
                  <c:v>dobre</c:v>
                </c:pt>
              </c:strCache>
            </c:strRef>
          </c:tx>
          <c:spPr>
            <a:solidFill>
              <a:srgbClr val="3333FF"/>
            </a:solidFill>
            <a:ln w="25400">
              <a:noFill/>
            </a:ln>
          </c:spPr>
          <c:invertIfNegative val="0"/>
          <c:dLbls>
            <c:dLbl>
              <c:idx val="1"/>
              <c:layout>
                <c:manualLayout>
                  <c:x val="5.6298932782655742E-3"/>
                  <c:y val="-4.4745390184717238E-3"/>
                </c:manualLayout>
              </c:layout>
              <c:numFmt formatCode="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961-437E-BF05-25D5E81F25FB}"/>
                </c:ext>
              </c:extLst>
            </c:dLbl>
            <c:dLbl>
              <c:idx val="2"/>
              <c:layout>
                <c:manualLayout>
                  <c:x val="4.6330775817201852E-3"/>
                  <c:y val="-1.7401385685864579E-3"/>
                </c:manualLayout>
              </c:layout>
              <c:numFmt formatCode="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sk-SK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961-437E-BF05-25D5E81F25FB}"/>
                </c:ext>
              </c:extLst>
            </c:dLbl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'Q29'!$A$19:$A$27</c:f>
              <c:strCache>
                <c:ptCount val="9"/>
                <c:pt idx="0">
                  <c:v>španielsky jazyk</c:v>
                </c:pt>
                <c:pt idx="1">
                  <c:v>taliansky jazyk</c:v>
                </c:pt>
                <c:pt idx="2">
                  <c:v>francúzsky jazyk</c:v>
                </c:pt>
                <c:pt idx="3">
                  <c:v>maďarský jazyk</c:v>
                </c:pt>
                <c:pt idx="4">
                  <c:v>poľský jazyk</c:v>
                </c:pt>
                <c:pt idx="5">
                  <c:v>nemecký jazyk</c:v>
                </c:pt>
                <c:pt idx="6">
                  <c:v>anglický jazyk</c:v>
                </c:pt>
                <c:pt idx="7">
                  <c:v>ruský jazyk</c:v>
                </c:pt>
                <c:pt idx="8">
                  <c:v>český jazyk</c:v>
                </c:pt>
              </c:strCache>
            </c:strRef>
          </c:cat>
          <c:val>
            <c:numRef>
              <c:f>'Q29'!$C$19:$C$27</c:f>
              <c:numCache>
                <c:formatCode>###0.0%</c:formatCode>
                <c:ptCount val="9"/>
                <c:pt idx="0">
                  <c:v>1.5833333333333335E-2</c:v>
                </c:pt>
                <c:pt idx="1">
                  <c:v>1.4166666666666666E-2</c:v>
                </c:pt>
                <c:pt idx="2">
                  <c:v>2.0833333333333329E-2</c:v>
                </c:pt>
                <c:pt idx="3">
                  <c:v>4.583333333333333E-2</c:v>
                </c:pt>
                <c:pt idx="4">
                  <c:v>5.2499999999999998E-2</c:v>
                </c:pt>
                <c:pt idx="5">
                  <c:v>0.1125</c:v>
                </c:pt>
                <c:pt idx="6">
                  <c:v>0.16833333333333333</c:v>
                </c:pt>
                <c:pt idx="7">
                  <c:v>0.2175</c:v>
                </c:pt>
                <c:pt idx="8">
                  <c:v>0.49583333333333335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61-437E-BF05-25D5E81F25FB}"/>
            </c:ext>
          </c:extLst>
        </c:ser>
        <c:ser>
          <c:idx val="2"/>
          <c:order val="2"/>
          <c:tx>
            <c:strRef>
              <c:f>'Q29'!$D$18</c:f>
              <c:strCache>
                <c:ptCount val="1"/>
                <c:pt idx="0">
                  <c:v>čiastočne</c:v>
                </c:pt>
              </c:strCache>
            </c:strRef>
          </c:tx>
          <c:spPr>
            <a:solidFill>
              <a:srgbClr val="99CCFF"/>
            </a:solidFill>
            <a:ln w="25400">
              <a:noFill/>
            </a:ln>
          </c:spPr>
          <c:invertIfNegative val="0"/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'Q29'!$A$19:$A$27</c:f>
              <c:strCache>
                <c:ptCount val="9"/>
                <c:pt idx="0">
                  <c:v>španielsky jazyk</c:v>
                </c:pt>
                <c:pt idx="1">
                  <c:v>taliansky jazyk</c:v>
                </c:pt>
                <c:pt idx="2">
                  <c:v>francúzsky jazyk</c:v>
                </c:pt>
                <c:pt idx="3">
                  <c:v>maďarský jazyk</c:v>
                </c:pt>
                <c:pt idx="4">
                  <c:v>poľský jazyk</c:v>
                </c:pt>
                <c:pt idx="5">
                  <c:v>nemecký jazyk</c:v>
                </c:pt>
                <c:pt idx="6">
                  <c:v>anglický jazyk</c:v>
                </c:pt>
                <c:pt idx="7">
                  <c:v>ruský jazyk</c:v>
                </c:pt>
                <c:pt idx="8">
                  <c:v>český jazyk</c:v>
                </c:pt>
              </c:strCache>
            </c:strRef>
          </c:cat>
          <c:val>
            <c:numRef>
              <c:f>'Q29'!$D$19:$D$27</c:f>
              <c:numCache>
                <c:formatCode>###0.0%</c:formatCode>
                <c:ptCount val="9"/>
                <c:pt idx="0">
                  <c:v>4.3333333333333342E-2</c:v>
                </c:pt>
                <c:pt idx="1">
                  <c:v>5.6666666666666664E-2</c:v>
                </c:pt>
                <c:pt idx="2">
                  <c:v>6.25E-2</c:v>
                </c:pt>
                <c:pt idx="3">
                  <c:v>8.8333333333333333E-2</c:v>
                </c:pt>
                <c:pt idx="4">
                  <c:v>0.28916666666666668</c:v>
                </c:pt>
                <c:pt idx="5">
                  <c:v>0.39666666666666667</c:v>
                </c:pt>
                <c:pt idx="6">
                  <c:v>0.35916666666666669</c:v>
                </c:pt>
                <c:pt idx="7">
                  <c:v>0.44333333333333336</c:v>
                </c:pt>
                <c:pt idx="8">
                  <c:v>0.16500000000000001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961-437E-BF05-25D5E81F25FB}"/>
            </c:ext>
          </c:extLst>
        </c:ser>
        <c:ser>
          <c:idx val="3"/>
          <c:order val="3"/>
          <c:tx>
            <c:strRef>
              <c:f>'Q29'!$E$18</c:f>
              <c:strCache>
                <c:ptCount val="1"/>
                <c:pt idx="0">
                  <c:v>vôbec nie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25400">
              <a:noFill/>
            </a:ln>
          </c:spPr>
          <c:invertIfNegative val="0"/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'Q29'!$A$19:$A$27</c:f>
              <c:strCache>
                <c:ptCount val="9"/>
                <c:pt idx="0">
                  <c:v>španielsky jazyk</c:v>
                </c:pt>
                <c:pt idx="1">
                  <c:v>taliansky jazyk</c:v>
                </c:pt>
                <c:pt idx="2">
                  <c:v>francúzsky jazyk</c:v>
                </c:pt>
                <c:pt idx="3">
                  <c:v>maďarský jazyk</c:v>
                </c:pt>
                <c:pt idx="4">
                  <c:v>poľský jazyk</c:v>
                </c:pt>
                <c:pt idx="5">
                  <c:v>nemecký jazyk</c:v>
                </c:pt>
                <c:pt idx="6">
                  <c:v>anglický jazyk</c:v>
                </c:pt>
                <c:pt idx="7">
                  <c:v>ruský jazyk</c:v>
                </c:pt>
                <c:pt idx="8">
                  <c:v>český jazyk</c:v>
                </c:pt>
              </c:strCache>
            </c:strRef>
          </c:cat>
          <c:val>
            <c:numRef>
              <c:f>'Q29'!$E$19:$E$27</c:f>
              <c:numCache>
                <c:formatCode>###0.0%</c:formatCode>
                <c:ptCount val="9"/>
                <c:pt idx="0">
                  <c:v>0.93166666666666653</c:v>
                </c:pt>
                <c:pt idx="1">
                  <c:v>0.92416666666666669</c:v>
                </c:pt>
                <c:pt idx="2">
                  <c:v>0.91249999999999998</c:v>
                </c:pt>
                <c:pt idx="3">
                  <c:v>0.77500000000000002</c:v>
                </c:pt>
                <c:pt idx="4">
                  <c:v>0.64416666666666667</c:v>
                </c:pt>
                <c:pt idx="5">
                  <c:v>0.45666666666666667</c:v>
                </c:pt>
                <c:pt idx="6">
                  <c:v>0.40916666666666673</c:v>
                </c:pt>
                <c:pt idx="7">
                  <c:v>0.30166666666666669</c:v>
                </c:pt>
                <c:pt idx="8">
                  <c:v>3.5833333333333335E-2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961-437E-BF05-25D5E81F2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20201672"/>
        <c:axId val="1"/>
      </c:barChart>
      <c:catAx>
        <c:axId val="320201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320201672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t"/>
      <c:layout>
        <c:manualLayout>
          <c:xMode val="edge"/>
          <c:yMode val="edge"/>
          <c:x val="5.2053685905800777E-2"/>
          <c:y val="2.8313656035010945E-2"/>
          <c:w val="0.92217484008528783"/>
          <c:h val="4.9217002237136466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1F61AA8-488C-4DE1-B315-794B34C6F5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920AC10-DA9D-42AB-A358-5D452DC5278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C1EE5DEB-9F92-426E-8336-FE08632961E9}" type="datetimeFigureOut">
              <a:rPr lang="sk-SK" altLang="sk-SK"/>
              <a:pPr>
                <a:defRPr/>
              </a:pPr>
              <a:t>17. 10. 2019</a:t>
            </a:fld>
            <a:endParaRPr lang="sk-SK" altLang="sk-SK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71CE755E-BAFE-4B38-9CE4-C5796676CE5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28F48D0A-D649-431A-8A27-E219E68817C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B9DAF65-02C8-477F-B0CD-88DCAEC61DC3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B8B8F672-4470-45FB-A8B8-5203C5422A4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1C85CD9B-DC1E-490F-809E-BADA00892CB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1D5BBFA-BA1A-4526-882D-AFDB247D946B}" type="datetimeFigureOut">
              <a:rPr lang="sk-SK"/>
              <a:pPr>
                <a:defRPr/>
              </a:pPr>
              <a:t>17. 10. 2019</a:t>
            </a:fld>
            <a:endParaRPr lang="sk-SK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59AB688-DF45-475E-B443-50396656F9D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0116EC07-C69B-4DB9-BD69-D999A76CE38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noProof="0"/>
              <a:t>Kliknite sem a upravte štýly predlohy textu.</a:t>
            </a:r>
          </a:p>
          <a:p>
            <a:pPr lvl="1"/>
            <a:r>
              <a:rPr lang="sk-SK" noProof="0"/>
              <a:t>Druhá úroveň</a:t>
            </a:r>
          </a:p>
          <a:p>
            <a:pPr lvl="2"/>
            <a:r>
              <a:rPr lang="sk-SK" noProof="0"/>
              <a:t>Tretia úroveň</a:t>
            </a:r>
          </a:p>
          <a:p>
            <a:pPr lvl="3"/>
            <a:r>
              <a:rPr lang="sk-SK" noProof="0"/>
              <a:t>Štvrtá úroveň</a:t>
            </a:r>
          </a:p>
          <a:p>
            <a:pPr lvl="4"/>
            <a:r>
              <a:rPr lang="sk-SK" noProof="0"/>
              <a:t>Piata úroveň</a:t>
            </a:r>
          </a:p>
        </p:txBody>
      </p:sp>
      <p:sp>
        <p:nvSpPr>
          <p:cNvPr id="49158" name="Rectangle 6">
            <a:extLst>
              <a:ext uri="{FF2B5EF4-FFF2-40B4-BE49-F238E27FC236}">
                <a16:creationId xmlns:a16="http://schemas.microsoft.com/office/drawing/2014/main" id="{3AC83F43-5EC5-4E3F-B325-CD5F4268414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9159" name="Rectangle 7">
            <a:extLst>
              <a:ext uri="{FF2B5EF4-FFF2-40B4-BE49-F238E27FC236}">
                <a16:creationId xmlns:a16="http://schemas.microsoft.com/office/drawing/2014/main" id="{4BA29B94-6497-46D2-A9A3-15A4337EE6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7B9A269E-6A74-45A6-89D0-E1EF387F5ECC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DC42C54-02BF-46F6-8EEA-986A48DE53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A3BCD8F-B045-45C5-9702-11547055E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70523D7-6F0D-4E20-8FE1-04C0E01A0B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46221E4-04B0-4F50-8B78-A66EC53EAC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5164AC-6308-4CE3-8093-16AAC1F211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151B1-5749-4F53-B307-0A3B2727B8B1}" type="datetime1">
              <a:rPr lang="sk-SK" smtClean="0"/>
              <a:t>17. 10. 2019</a:t>
            </a:fld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D477BB-2509-4E5A-BF23-F08CFF3A6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36C36B-15B1-478B-A36A-2E85E4323C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606ED-A379-4C20-A5BB-76EC3BD060A9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119353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FD1B51-F698-4C9E-9B9E-091BD30E3E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770D3-E644-4BF3-9737-99B284E59282}" type="datetime1">
              <a:rPr lang="sk-SK" smtClean="0"/>
              <a:t>17. 10. 2019</a:t>
            </a:fld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25389-ACBE-48E1-89D5-25ED6A92E1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88CF8A-7A74-4425-87E4-0FD301A45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C914E-380E-4ABE-94B4-350ADFF290E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618741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9288AE-A084-4736-A144-BCA69351D7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2C15A-784C-4C16-BDD6-D82BB6B19353}" type="datetime1">
              <a:rPr lang="sk-SK" smtClean="0"/>
              <a:t>17. 10. 2019</a:t>
            </a:fld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082FEF-D149-455D-9083-6F13EFFEED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CC8D88-765C-48EA-848F-D0B79EE654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F8342-A7D8-4330-8814-53B3A58B3C2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757837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3B17DB-45D9-4DDC-A32A-08D8C65289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D1CC9-F359-47F9-B0D8-89335EB35652}" type="datetime1">
              <a:rPr lang="sk-SK" smtClean="0"/>
              <a:t>17. 10. 2019</a:t>
            </a:fld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F4A31F-A11E-4690-BCEF-0913F8C4ED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0F1B96-79E1-46AE-9B27-87660F36B9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979D0-60CA-464D-A49C-537D73734D57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121147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D77669D-CB42-40A2-808C-3A86BC0ED5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79BBF-1840-4C95-94E1-87549AE50297}" type="datetime1">
              <a:rPr lang="sk-SK" smtClean="0"/>
              <a:t>17. 10. 2019</a:t>
            </a:fld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90F30AC-60C1-4BB5-ADCA-1C159463C1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64005AB-31FC-42B5-A4A9-F6A0340317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A9088-155E-43A0-9E88-1E9B0293F59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931952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AA8A6-D88E-4E20-B92D-ECB526D625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5E839-A065-4EE4-B0BB-1E0C4B40C1F9}" type="datetime1">
              <a:rPr lang="sk-SK" smtClean="0"/>
              <a:t>17. 10. 2019</a:t>
            </a:fld>
            <a:endParaRPr lang="sk-S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F44D003-B044-4D84-ABA4-BF634C22A1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CD403E8-1FCD-470A-AF8D-97F9F9A7A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9540B-4A44-4D10-81D6-28A2EF93457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8674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FBB189B-F466-4C6E-BF27-475BC111FD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54F2E-2516-4B63-9F16-DD820AED52D6}" type="datetime1">
              <a:rPr lang="sk-SK" smtClean="0"/>
              <a:t>17. 10. 2019</a:t>
            </a:fld>
            <a:endParaRPr lang="sk-SK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06DA792-9DB9-4529-A798-9F1F922C0A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01EF4C4-5CFD-4357-86DF-EEC6656A9A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02919-B5EE-4E36-86AD-7C6D1278FA63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34647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F8F5FD-E60A-4AB8-8F9D-7F93CBA6E4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6F715-9C74-4EA9-807E-CAEC999EC45E}" type="datetime1">
              <a:rPr lang="sk-SK" smtClean="0"/>
              <a:t>17. 10. 2019</a:t>
            </a:fld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26756B-3B89-4C05-9166-1335B9177A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9D0F9A-D520-478E-B687-ACBADDE99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6A448-98ED-4827-BAB8-B33CB44A9F4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228025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28765D-C7FC-4909-A136-545EE2B72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6C9EE-4128-42FA-B37D-F5C7158C7BC4}" type="datetime1">
              <a:rPr lang="sk-SK" smtClean="0"/>
              <a:t>17. 10. 2019</a:t>
            </a:fld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C32F59-111B-4D21-A7E0-4E7A4889BC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16A4E8-118F-41EF-A613-5689D9F6B5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4175A-2632-48D1-8B79-1D94C28F907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017911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C9833E7-1962-49FB-842A-5238224820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1EAB0-EB2D-4A2C-96A6-D564DD6E4221}" type="datetime1">
              <a:rPr lang="sk-SK" smtClean="0"/>
              <a:t>17. 10. 2019</a:t>
            </a:fld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E5AB1F-86D3-451E-805A-FBB4D396BC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527034-6090-49D5-AC55-EAF75DAD91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F4BBC-12C5-465C-A62A-6DA65A410DD7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53366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A5C2D7-6EA0-49E3-A86B-875193EDA8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37557-2371-4FD6-98EB-CB83A32E71B6}" type="datetime1">
              <a:rPr lang="sk-SK" smtClean="0"/>
              <a:t>17. 10. 2019</a:t>
            </a:fld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28A641-A997-440B-B342-3E1DD262A4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2150AD-BBFD-4401-AFDA-5CBF567E54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BCA11-F054-4511-BF92-92249FEA9E7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387104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štyr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AE01C7-A373-4F84-B060-72017711E6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4BBCB-858E-4B03-95BD-72066C0772A1}" type="datetime1">
              <a:rPr lang="sk-SK" smtClean="0"/>
              <a:t>17. 10. 2019</a:t>
            </a:fld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0BAE07F-98B7-4DA2-B649-04D8772889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900C67E-2979-4EF3-8B23-67EE97115A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64111-942F-40CA-886D-84F8A9A3099F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239230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Nadpis a obsah nad tex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A10803-A549-455D-89E5-1B59EC761B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3F72B-88D6-4C3F-9B3D-40657D6B6722}" type="datetime1">
              <a:rPr lang="sk-SK" smtClean="0"/>
              <a:t>17. 10. 2019</a:t>
            </a:fld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55D5E5-0805-4742-B75E-3087C6358C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62D33B-427F-400C-81D5-5BA6330F1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9D3A8-F135-4C2D-AB30-D4BDDF454E24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73973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ext a dva objek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3687874-0959-4443-9122-4EB487EA36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4ED8E-9959-4B2E-96E7-6FC412822BB4}" type="datetime1">
              <a:rPr lang="sk-SK" smtClean="0"/>
              <a:t>17. 10. 2019</a:t>
            </a:fld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55E2428-1C1C-49EF-A9C4-64AE320A52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C7CEAD3-EC7D-49B2-AEBB-0D3F0427E6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C3F98-999E-45BE-96DC-1E2F8B9276A0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860732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5A794EA-60AF-48FB-B1D1-5D021FDB48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5551B-B9F8-4AC5-A5AA-7089FB48687A}" type="datetime1">
              <a:rPr lang="sk-SK" smtClean="0"/>
              <a:t>17. 10. 2019</a:t>
            </a:fld>
            <a:endParaRPr lang="sk-S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AE80D6E-EEE9-4B91-BB8E-A50540A41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F950926-9CCC-474F-B182-36F5CA3D62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B647A-1DC3-4794-BCEB-A07E36035AA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081197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Nadpis, dva obsahy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ACC05AD-2D02-46D0-8AE1-1B825037AB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335EA-93FF-4E73-8D9B-C196567DF7B6}" type="datetime1">
              <a:rPr lang="sk-SK" smtClean="0"/>
              <a:t>17. 10. 2019</a:t>
            </a:fld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9D41AA-8D8D-4AD4-9E39-9ED94A7B7D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F52955D-D999-41FD-ACD9-BFE620101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AE562-C3D7-4950-9EEB-0FE7824F3C89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566443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obsah a 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0DCD19E-DFAA-4A15-BCEA-C9F85FC11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5BCCD-1C44-4B89-BC22-39681CDEE2B0}" type="datetime1">
              <a:rPr lang="sk-SK" smtClean="0"/>
              <a:t>17. 10. 2019</a:t>
            </a:fld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E30F363-4BD8-4044-83C4-D615D64777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3217C19-D205-4F72-A0A6-EA5D16B9F9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2D238-91FA-468C-8713-D8F7086127E1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648016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Dva objekty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ED2BC34-08F4-4982-9634-4FEAD8D7D5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EE76A-6605-47E6-B561-FF3AB6CD3E4C}" type="datetime1">
              <a:rPr lang="sk-SK" smtClean="0"/>
              <a:t>17. 10. 2019</a:t>
            </a:fld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8720481-AE90-42D2-AD5A-6BDECB092E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11445F4-13EA-4AFF-ADBE-CC95FC870A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9683E-7B66-48C0-B002-A44F038579F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46224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141553A-FA58-478E-A03E-1B1B43E124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 predlohy nadpisov.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53F908F-D49B-4AF0-85EE-55B145AA24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štýly predlohy textu.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Tretia úroveň</a:t>
            </a:r>
          </a:p>
          <a:p>
            <a:pPr lvl="3"/>
            <a:r>
              <a:rPr lang="sk-SK" altLang="sk-SK"/>
              <a:t>Štvrtá úroveň</a:t>
            </a:r>
          </a:p>
          <a:p>
            <a:pPr lvl="4"/>
            <a:r>
              <a:rPr lang="sk-SK" altLang="sk-SK"/>
              <a:t>Piata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D2FFF59-0DCD-4B57-8DB7-F3FD1C51AAB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205A06-20E5-4B5F-9B7D-0AFAAB96BC1F}" type="datetime1">
              <a:rPr lang="sk-SK" smtClean="0"/>
              <a:t>17. 10. 2019</a:t>
            </a:fld>
            <a:endParaRPr lang="sk-SK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8AFD417-4980-4FF0-9C8A-117E2910E1C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3064DEE-EAE6-44D9-BE38-D31D8BEF75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mtClean="0"/>
            </a:lvl1pPr>
          </a:lstStyle>
          <a:p>
            <a:pPr>
              <a:defRPr/>
            </a:pPr>
            <a:fld id="{C9AF1CEC-3CB0-4584-A78D-6CFE131478F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8.xml"/><Relationship Id="rId5" Type="http://schemas.openxmlformats.org/officeDocument/2006/relationships/image" Target="../media/image1.png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4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5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E3C8E486-5DC7-4722-80FB-1A5F96AD258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" y="2133600"/>
            <a:ext cx="8839200" cy="1470025"/>
          </a:xfrm>
        </p:spPr>
        <p:txBody>
          <a:bodyPr/>
          <a:lstStyle/>
          <a:p>
            <a:pPr eaLnBrk="1" hangingPunct="1"/>
            <a:r>
              <a:rPr lang="sk-SK" altLang="sk-SK" sz="4600" b="1">
                <a:solidFill>
                  <a:srgbClr val="3333CC"/>
                </a:solidFill>
              </a:rPr>
              <a:t>Spotreba kultúry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5D896A32-1FC1-49A8-80AF-8638ED4E6F3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sk-SK" altLang="sk-SK" sz="1800">
                <a:solidFill>
                  <a:srgbClr val="3333CC"/>
                </a:solidFill>
              </a:rPr>
              <a:t>(Reprezentatívny kvantitatívny prieskum)</a:t>
            </a:r>
          </a:p>
        </p:txBody>
      </p:sp>
      <p:pic>
        <p:nvPicPr>
          <p:cNvPr id="4101" name="Picture 4">
            <a:extLst>
              <a:ext uri="{FF2B5EF4-FFF2-40B4-BE49-F238E27FC236}">
                <a16:creationId xmlns:a16="http://schemas.microsoft.com/office/drawing/2014/main" id="{78EF341A-559D-4325-802C-FACD8386E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0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1435F06B-0B35-4C26-BDA1-1183CBA214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sk-SK" altLang="sk-SK" sz="2400" b="1">
                <a:solidFill>
                  <a:srgbClr val="3333CC"/>
                </a:solidFill>
              </a:rPr>
              <a:t>Metóda prieskumu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52857B6-2E19-4C5D-A2C9-BBE9D43A36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543800" cy="3886200"/>
          </a:xfrm>
        </p:spPr>
        <p:txBody>
          <a:bodyPr/>
          <a:lstStyle/>
          <a:p>
            <a:endParaRPr lang="sk-SK" altLang="sk-SK" sz="2000" b="1">
              <a:solidFill>
                <a:srgbClr val="3333CC"/>
              </a:solidFill>
            </a:endParaRPr>
          </a:p>
          <a:p>
            <a:r>
              <a:rPr lang="en-US" altLang="sk-SK" sz="2000" b="1">
                <a:solidFill>
                  <a:srgbClr val="3333CC"/>
                </a:solidFill>
              </a:rPr>
              <a:t>reprezentatívny celoplošný prieskum dospelej populácie SR</a:t>
            </a:r>
            <a:endParaRPr lang="sk-SK" altLang="sk-SK" sz="2000" b="1">
              <a:solidFill>
                <a:srgbClr val="3333CC"/>
              </a:solidFill>
            </a:endParaRPr>
          </a:p>
          <a:p>
            <a:r>
              <a:rPr lang="en-US" altLang="sk-SK" sz="2000" b="1">
                <a:solidFill>
                  <a:srgbClr val="3333CC"/>
                </a:solidFill>
              </a:rPr>
              <a:t>reprezentativita pod</a:t>
            </a:r>
            <a:r>
              <a:rPr lang="sk-SK" altLang="sk-SK" sz="2000" b="1">
                <a:solidFill>
                  <a:srgbClr val="3333CC"/>
                </a:solidFill>
              </a:rPr>
              <a:t>ľa pohlavia, veku (18+), regiónu, veľkosti sídla</a:t>
            </a:r>
          </a:p>
          <a:p>
            <a:r>
              <a:rPr lang="en-US" altLang="sk-SK" sz="2000" b="1">
                <a:solidFill>
                  <a:srgbClr val="3333CC"/>
                </a:solidFill>
              </a:rPr>
              <a:t>kvótny výber vzorky</a:t>
            </a:r>
            <a:endParaRPr lang="sk-SK" altLang="sk-SK" sz="2000" b="1">
              <a:solidFill>
                <a:srgbClr val="3333CC"/>
              </a:solidFill>
            </a:endParaRPr>
          </a:p>
          <a:p>
            <a:r>
              <a:rPr lang="sk-SK" altLang="sk-SK" sz="2000" b="1">
                <a:solidFill>
                  <a:srgbClr val="3333CC"/>
                </a:solidFill>
              </a:rPr>
              <a:t>veľkosť výberovej vzorky: 1200 respondentov</a:t>
            </a:r>
          </a:p>
          <a:p>
            <a:r>
              <a:rPr lang="en-US" altLang="sk-SK" sz="2000" b="1">
                <a:solidFill>
                  <a:srgbClr val="3333CC"/>
                </a:solidFill>
              </a:rPr>
              <a:t>technika zberu dát: </a:t>
            </a:r>
            <a:r>
              <a:rPr lang="sk-SK" altLang="sk-SK" sz="2000" b="1">
                <a:solidFill>
                  <a:srgbClr val="3333CC"/>
                </a:solidFill>
              </a:rPr>
              <a:t>CAWI </a:t>
            </a:r>
            <a:r>
              <a:rPr lang="en-US" altLang="sk-SK" sz="2000" b="1">
                <a:solidFill>
                  <a:srgbClr val="3333CC"/>
                </a:solidFill>
              </a:rPr>
              <a:t>online</a:t>
            </a:r>
            <a:r>
              <a:rPr lang="sk-SK" altLang="sk-SK" sz="2000" b="1">
                <a:solidFill>
                  <a:srgbClr val="3333CC"/>
                </a:solidFill>
              </a:rPr>
              <a:t> interview </a:t>
            </a:r>
          </a:p>
          <a:p>
            <a:endParaRPr lang="sk-SK" altLang="sk-SK" sz="2000" b="1">
              <a:solidFill>
                <a:srgbClr val="3333CC"/>
              </a:solidFill>
            </a:endParaRPr>
          </a:p>
          <a:p>
            <a:r>
              <a:rPr lang="sk-SK" altLang="sk-SK" sz="2000" b="1">
                <a:solidFill>
                  <a:srgbClr val="3333CC"/>
                </a:solidFill>
              </a:rPr>
              <a:t>termín zberu dát: 16.3. – 25.3.2019</a:t>
            </a:r>
          </a:p>
          <a:p>
            <a:endParaRPr lang="sk-SK" altLang="sk-SK" sz="2000" b="1">
              <a:solidFill>
                <a:srgbClr val="3333CC"/>
              </a:solidFill>
            </a:endParaRPr>
          </a:p>
          <a:p>
            <a:endParaRPr lang="sk-SK" altLang="sk-SK" sz="2000" b="1">
              <a:solidFill>
                <a:srgbClr val="3333CC"/>
              </a:solidFill>
            </a:endParaRPr>
          </a:p>
          <a:p>
            <a:pPr>
              <a:buFontTx/>
              <a:buNone/>
            </a:pPr>
            <a:endParaRPr lang="sk-SK" altLang="sk-SK" sz="2000" b="1">
              <a:solidFill>
                <a:srgbClr val="3333CC"/>
              </a:solidFill>
            </a:endParaRPr>
          </a:p>
        </p:txBody>
      </p:sp>
      <p:pic>
        <p:nvPicPr>
          <p:cNvPr id="6149" name="Picture 4">
            <a:extLst>
              <a:ext uri="{FF2B5EF4-FFF2-40B4-BE49-F238E27FC236}">
                <a16:creationId xmlns:a16="http://schemas.microsoft.com/office/drawing/2014/main" id="{AB2982CF-3E28-46C6-AEE2-20E7D6847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0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Rectangle 5">
            <a:extLst>
              <a:ext uri="{FF2B5EF4-FFF2-40B4-BE49-F238E27FC236}">
                <a16:creationId xmlns:a16="http://schemas.microsoft.com/office/drawing/2014/main" id="{86ED130B-356C-4EE6-A113-00B849B96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sk-SK" altLang="sk-SK" sz="2000"/>
          </a:p>
        </p:txBody>
      </p:sp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A026323D-34D3-4979-BC16-EC2DD37DC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2</a:t>
            </a:fld>
            <a:endParaRPr lang="sk-SK" altLang="sk-SK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A87CF2E-AB06-4659-8DF2-FFABE8BDDA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sk-SK" altLang="sk-SK" sz="2400" b="1">
                <a:solidFill>
                  <a:srgbClr val="3333CC"/>
                </a:solidFill>
              </a:rPr>
              <a:t>Ciele prieskumu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8EF6A88-D6CD-4778-8D5D-C0985E3208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848600" cy="41910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endParaRPr lang="sk-SK" altLang="sk-SK" sz="2000" b="1">
              <a:solidFill>
                <a:srgbClr val="3333CC"/>
              </a:solidFill>
            </a:endParaRPr>
          </a:p>
          <a:p>
            <a:pPr marL="609600" indent="-609600">
              <a:lnSpc>
                <a:spcPct val="80000"/>
              </a:lnSpc>
            </a:pPr>
            <a:r>
              <a:rPr lang="sk-SK" altLang="sk-SK" sz="2000" b="1">
                <a:solidFill>
                  <a:srgbClr val="3333CC"/>
                </a:solidFill>
              </a:rPr>
              <a:t>Zistiť aký je vzťah a záujem populácie o jednotlivé oblasti kultúry</a:t>
            </a:r>
          </a:p>
          <a:p>
            <a:pPr marL="609600" indent="-609600">
              <a:lnSpc>
                <a:spcPct val="80000"/>
              </a:lnSpc>
            </a:pPr>
            <a:endParaRPr lang="sk-SK" altLang="sk-SK" sz="800" b="1">
              <a:solidFill>
                <a:srgbClr val="3333CC"/>
              </a:solidFill>
            </a:endParaRPr>
          </a:p>
          <a:p>
            <a:pPr marL="609600" indent="-609600">
              <a:lnSpc>
                <a:spcPct val="80000"/>
              </a:lnSpc>
            </a:pPr>
            <a:r>
              <a:rPr lang="sk-SK" altLang="sk-SK" sz="2000" b="1">
                <a:solidFill>
                  <a:srgbClr val="3333CC"/>
                </a:solidFill>
              </a:rPr>
              <a:t>Zistiť reálnu mieru spotreby kultúry</a:t>
            </a:r>
          </a:p>
          <a:p>
            <a:pPr marL="609600" indent="-609600">
              <a:lnSpc>
                <a:spcPct val="80000"/>
              </a:lnSpc>
            </a:pPr>
            <a:endParaRPr lang="sk-SK" altLang="sk-SK" sz="800" b="1">
              <a:solidFill>
                <a:srgbClr val="3333CC"/>
              </a:solidFill>
            </a:endParaRPr>
          </a:p>
          <a:p>
            <a:pPr marL="609600" indent="-609600">
              <a:lnSpc>
                <a:spcPct val="80000"/>
              </a:lnSpc>
            </a:pPr>
            <a:r>
              <a:rPr lang="sk-SK" altLang="sk-SK" sz="2000" b="1">
                <a:solidFill>
                  <a:srgbClr val="3333CC"/>
                </a:solidFill>
              </a:rPr>
              <a:t>Zistiť dostupnosť a mieru participácie v rámci jednotlivých oblastí kultúry</a:t>
            </a:r>
          </a:p>
          <a:p>
            <a:pPr marL="609600" indent="-609600">
              <a:lnSpc>
                <a:spcPct val="80000"/>
              </a:lnSpc>
            </a:pPr>
            <a:endParaRPr lang="sk-SK" altLang="sk-SK" sz="800" b="1">
              <a:solidFill>
                <a:srgbClr val="3333CC"/>
              </a:solidFill>
            </a:endParaRPr>
          </a:p>
          <a:p>
            <a:pPr marL="609600" indent="-609600">
              <a:lnSpc>
                <a:spcPct val="80000"/>
              </a:lnSpc>
            </a:pPr>
            <a:r>
              <a:rPr lang="sk-SK" altLang="sk-SK" sz="2000" b="1">
                <a:solidFill>
                  <a:srgbClr val="3333CC"/>
                </a:solidFill>
              </a:rPr>
              <a:t>Zistiť ekonomické aspekty konzumácie kultúry </a:t>
            </a:r>
          </a:p>
          <a:p>
            <a:pPr marL="609600" indent="-609600">
              <a:lnSpc>
                <a:spcPct val="80000"/>
              </a:lnSpc>
            </a:pPr>
            <a:endParaRPr lang="sk-SK" altLang="sk-SK" sz="800" b="1">
              <a:solidFill>
                <a:srgbClr val="3333CC"/>
              </a:solidFill>
            </a:endParaRPr>
          </a:p>
          <a:p>
            <a:pPr marL="609600" indent="-609600">
              <a:lnSpc>
                <a:spcPct val="80000"/>
              </a:lnSpc>
            </a:pPr>
            <a:r>
              <a:rPr lang="sk-SK" altLang="sk-SK" sz="2000" b="1">
                <a:solidFill>
                  <a:srgbClr val="3333CC"/>
                </a:solidFill>
              </a:rPr>
              <a:t>Zistiť aké sú hlavné zdroje pri získavaní informácií </a:t>
            </a:r>
            <a:br>
              <a:rPr lang="sk-SK" altLang="sk-SK" sz="2000" b="1">
                <a:solidFill>
                  <a:srgbClr val="3333CC"/>
                </a:solidFill>
              </a:rPr>
            </a:br>
            <a:r>
              <a:rPr lang="sk-SK" altLang="sk-SK" sz="2000" b="1">
                <a:solidFill>
                  <a:srgbClr val="3333CC"/>
                </a:solidFill>
              </a:rPr>
              <a:t>o kultúrnych podujatiach</a:t>
            </a:r>
          </a:p>
          <a:p>
            <a:pPr marL="609600" indent="-609600">
              <a:lnSpc>
                <a:spcPct val="80000"/>
              </a:lnSpc>
            </a:pPr>
            <a:endParaRPr lang="sk-SK" altLang="sk-SK" sz="800" b="1">
              <a:solidFill>
                <a:srgbClr val="3333CC"/>
              </a:solidFill>
            </a:endParaRPr>
          </a:p>
          <a:p>
            <a:pPr marL="609600" indent="-609600">
              <a:lnSpc>
                <a:spcPct val="80000"/>
              </a:lnSpc>
            </a:pPr>
            <a:r>
              <a:rPr lang="sk-SK" altLang="sk-SK" sz="2000" b="1">
                <a:solidFill>
                  <a:srgbClr val="3333CC"/>
                </a:solidFill>
              </a:rPr>
              <a:t>Na základe komparácie s výsledkami prieskumu z roku 2016 zistiť, aké posuny, zmeny nastali pri konzumácii kultúry v rámci jej jednotlivých oblastiach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73C8D07C-ABED-46CB-B82E-F98765C0C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0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5">
            <a:extLst>
              <a:ext uri="{FF2B5EF4-FFF2-40B4-BE49-F238E27FC236}">
                <a16:creationId xmlns:a16="http://schemas.microsoft.com/office/drawing/2014/main" id="{869C1251-1466-4DA9-9E56-D9F965EE0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sk-SK" altLang="sk-SK" sz="2000"/>
          </a:p>
        </p:txBody>
      </p:sp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A66499C7-4190-4CD8-9CA3-1ADB15FC7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3</a:t>
            </a:fld>
            <a:endParaRPr lang="sk-SK" altLang="sk-SK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7FF8EB38-7868-4551-8A7D-0F499EC132C7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673994643"/>
              </p:ext>
            </p:extLst>
          </p:nvPr>
        </p:nvGraphicFramePr>
        <p:xfrm>
          <a:off x="4267483" y="1432111"/>
          <a:ext cx="4724117" cy="2788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Object 7">
            <a:extLst>
              <a:ext uri="{FF2B5EF4-FFF2-40B4-BE49-F238E27FC236}">
                <a16:creationId xmlns:a16="http://schemas.microsoft.com/office/drawing/2014/main" id="{75BC29EB-059E-4465-A226-1D7E2D06C623}"/>
              </a:ext>
            </a:extLst>
          </p:cNvPr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186638742"/>
              </p:ext>
            </p:extLst>
          </p:nvPr>
        </p:nvGraphicFramePr>
        <p:xfrm>
          <a:off x="381000" y="4070350"/>
          <a:ext cx="3937000" cy="233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Object 8">
            <a:extLst>
              <a:ext uri="{FF2B5EF4-FFF2-40B4-BE49-F238E27FC236}">
                <a16:creationId xmlns:a16="http://schemas.microsoft.com/office/drawing/2014/main" id="{C2496622-B32A-49B0-8085-9ADC91AC72A3}"/>
              </a:ext>
            </a:extLst>
          </p:cNvPr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650420"/>
              </p:ext>
            </p:extLst>
          </p:nvPr>
        </p:nvGraphicFramePr>
        <p:xfrm>
          <a:off x="4191283" y="3917436"/>
          <a:ext cx="4724117" cy="2788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Object 9">
            <a:extLst>
              <a:ext uri="{FF2B5EF4-FFF2-40B4-BE49-F238E27FC236}">
                <a16:creationId xmlns:a16="http://schemas.microsoft.com/office/drawing/2014/main" id="{56BAB336-B824-4B69-8F7D-C22B5F25788E}"/>
              </a:ext>
            </a:extLst>
          </p:cNvPr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87670785"/>
              </p:ext>
            </p:extLst>
          </p:nvPr>
        </p:nvGraphicFramePr>
        <p:xfrm>
          <a:off x="203200" y="1588389"/>
          <a:ext cx="4241800" cy="251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222" name="Picture 2">
            <a:extLst>
              <a:ext uri="{FF2B5EF4-FFF2-40B4-BE49-F238E27FC236}">
                <a16:creationId xmlns:a16="http://schemas.microsoft.com/office/drawing/2014/main" id="{6A0E5F20-12C2-4ABB-A7ED-C88C9DCAB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Rectangle 6">
            <a:extLst>
              <a:ext uri="{FF2B5EF4-FFF2-40B4-BE49-F238E27FC236}">
                <a16:creationId xmlns:a16="http://schemas.microsoft.com/office/drawing/2014/main" id="{869A9B95-C7AE-49BC-8734-3642FCBBF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7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400" b="1" dirty="0">
                <a:solidFill>
                  <a:srgbClr val="3333CC"/>
                </a:solidFill>
              </a:rPr>
              <a:t>Štruktúra výberovej vzorky 1/2</a:t>
            </a:r>
          </a:p>
        </p:txBody>
      </p:sp>
      <p:sp>
        <p:nvSpPr>
          <p:cNvPr id="9224" name="Text Box 39">
            <a:extLst>
              <a:ext uri="{FF2B5EF4-FFF2-40B4-BE49-F238E27FC236}">
                <a16:creationId xmlns:a16="http://schemas.microsoft.com/office/drawing/2014/main" id="{915D51A0-B5BF-4959-A175-99BBD79F8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244600"/>
            <a:ext cx="2857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b="1">
                <a:solidFill>
                  <a:srgbClr val="3333CC"/>
                </a:solidFill>
              </a:rPr>
              <a:t>Reprezentatívne (kvótne) znaky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E127590-14A8-459E-AB48-270D93EF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64111-942F-40CA-886D-84F8A9A3099F}" type="slidenum">
              <a:rPr lang="sk-SK" altLang="sk-SK" smtClean="0"/>
              <a:pPr>
                <a:defRPr/>
              </a:pPr>
              <a:t>4</a:t>
            </a:fld>
            <a:endParaRPr lang="sk-SK" altLang="sk-SK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0">
            <a:extLst>
              <a:ext uri="{FF2B5EF4-FFF2-40B4-BE49-F238E27FC236}">
                <a16:creationId xmlns:a16="http://schemas.microsoft.com/office/drawing/2014/main" id="{C72D78C1-56A1-4B78-9114-0B6D2D2801BB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736187876"/>
              </p:ext>
            </p:extLst>
          </p:nvPr>
        </p:nvGraphicFramePr>
        <p:xfrm>
          <a:off x="3962401" y="1676400"/>
          <a:ext cx="5128287" cy="2307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Object 11">
            <a:extLst>
              <a:ext uri="{FF2B5EF4-FFF2-40B4-BE49-F238E27FC236}">
                <a16:creationId xmlns:a16="http://schemas.microsoft.com/office/drawing/2014/main" id="{4CBAE733-30AE-41B6-9E08-7D61F1BE932B}"/>
              </a:ext>
            </a:extLst>
          </p:cNvPr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462632159"/>
              </p:ext>
            </p:extLst>
          </p:nvPr>
        </p:nvGraphicFramePr>
        <p:xfrm>
          <a:off x="275957" y="4271964"/>
          <a:ext cx="4981843" cy="2357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Object 12">
            <a:extLst>
              <a:ext uri="{FF2B5EF4-FFF2-40B4-BE49-F238E27FC236}">
                <a16:creationId xmlns:a16="http://schemas.microsoft.com/office/drawing/2014/main" id="{6B39A25A-A460-47AE-994C-01E6B0A9CDFA}"/>
              </a:ext>
            </a:extLst>
          </p:cNvPr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32166733"/>
              </p:ext>
            </p:extLst>
          </p:nvPr>
        </p:nvGraphicFramePr>
        <p:xfrm>
          <a:off x="4648200" y="4245471"/>
          <a:ext cx="4442487" cy="2307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42" name="Picture 2">
            <a:extLst>
              <a:ext uri="{FF2B5EF4-FFF2-40B4-BE49-F238E27FC236}">
                <a16:creationId xmlns:a16="http://schemas.microsoft.com/office/drawing/2014/main" id="{1C9F107E-F867-4449-9618-9259CBFE5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6">
            <a:extLst>
              <a:ext uri="{FF2B5EF4-FFF2-40B4-BE49-F238E27FC236}">
                <a16:creationId xmlns:a16="http://schemas.microsoft.com/office/drawing/2014/main" id="{658CD734-396A-418B-A902-D9E44960B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400" b="1" dirty="0">
                <a:solidFill>
                  <a:srgbClr val="3333CC"/>
                </a:solidFill>
              </a:rPr>
              <a:t>Štruktúra výberovej vzorky 2/2</a:t>
            </a:r>
          </a:p>
        </p:txBody>
      </p:sp>
      <p:sp>
        <p:nvSpPr>
          <p:cNvPr id="10244" name="Text Box 39">
            <a:extLst>
              <a:ext uri="{FF2B5EF4-FFF2-40B4-BE49-F238E27FC236}">
                <a16:creationId xmlns:a16="http://schemas.microsoft.com/office/drawing/2014/main" id="{7A47ED5A-5637-4DC9-B41E-27E61BBFC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244600"/>
            <a:ext cx="33432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b="1">
                <a:solidFill>
                  <a:srgbClr val="3333CC"/>
                </a:solidFill>
              </a:rPr>
              <a:t>Doplnkové socio demografické znaky</a:t>
            </a:r>
          </a:p>
        </p:txBody>
      </p:sp>
      <p:graphicFrame>
        <p:nvGraphicFramePr>
          <p:cNvPr id="2" name="Object 9">
            <a:extLst>
              <a:ext uri="{FF2B5EF4-FFF2-40B4-BE49-F238E27FC236}">
                <a16:creationId xmlns:a16="http://schemas.microsoft.com/office/drawing/2014/main" id="{C2E3D099-B6DE-4AB0-BD18-F01AA171920F}"/>
              </a:ext>
            </a:extLst>
          </p:cNvPr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75769276"/>
              </p:ext>
            </p:extLst>
          </p:nvPr>
        </p:nvGraphicFramePr>
        <p:xfrm>
          <a:off x="254001" y="1805630"/>
          <a:ext cx="4394199" cy="2313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504B1DE-C56A-4715-8441-A8488D143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64111-942F-40CA-886D-84F8A9A3099F}" type="slidenum">
              <a:rPr lang="sk-SK" altLang="sk-SK" smtClean="0"/>
              <a:pPr>
                <a:defRPr/>
              </a:pPr>
              <a:t>5</a:t>
            </a:fld>
            <a:endParaRPr lang="sk-SK" altLang="sk-SK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079FC88-81B3-48BC-B72A-ED9BDAC8D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4">
            <a:extLst>
              <a:ext uri="{FF2B5EF4-FFF2-40B4-BE49-F238E27FC236}">
                <a16:creationId xmlns:a16="http://schemas.microsoft.com/office/drawing/2014/main" id="{BDC1B1DB-8F0D-4F7F-B948-EACA2A5AC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800" b="1">
                <a:solidFill>
                  <a:srgbClr val="3333CC"/>
                </a:solidFill>
              </a:rPr>
              <a:t>Do akej miery obľubujete nasledujúce oblasti kultúry?</a:t>
            </a:r>
            <a:endParaRPr lang="sk-SK" altLang="sk-SK" sz="1800" b="1">
              <a:solidFill>
                <a:srgbClr val="3333CC"/>
              </a:solidFill>
            </a:endParaRPr>
          </a:p>
        </p:txBody>
      </p:sp>
      <p:sp>
        <p:nvSpPr>
          <p:cNvPr id="11268" name="Text Box 7">
            <a:extLst>
              <a:ext uri="{FF2B5EF4-FFF2-40B4-BE49-F238E27FC236}">
                <a16:creationId xmlns:a16="http://schemas.microsoft.com/office/drawing/2014/main" id="{75852B8B-F6BC-45FD-A80C-0D1F1A8F5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5181600"/>
            <a:ext cx="83439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/>
              <a:t>Najobľúbenejšie oblasti kultúry sú pre obyvateľov Slovenska hudba a film. Tri štvrtiny opýtaných im </a:t>
            </a:r>
            <a:br>
              <a:rPr lang="sk-SK" altLang="sk-SK" sz="1400"/>
            </a:br>
            <a:r>
              <a:rPr lang="sk-SK" altLang="sk-SK" sz="1400"/>
              <a:t>na  5 bodovej škále pridelilo jeden z dvoch najvyššie možných bodov pre vyjadrenie záujmu, či obľuby. </a:t>
            </a:r>
            <a:br>
              <a:rPr lang="sk-SK" altLang="sk-SK" sz="1400"/>
            </a:br>
            <a:r>
              <a:rPr lang="sk-SK" altLang="sk-SK" sz="1400"/>
              <a:t>S odstupom 15 perc. bodov nasledujú historické pamiatky. Najmenej záujmu prejavili v súvislosti </a:t>
            </a:r>
            <a:br>
              <a:rPr lang="sk-SK" altLang="sk-SK" sz="1400"/>
            </a:br>
            <a:r>
              <a:rPr lang="sk-SK" altLang="sk-SK" sz="1400"/>
              <a:t>s výtvarným umením (dizajnom), ktoré obľubuje len niečo viac ako štvrtina populácie.</a:t>
            </a:r>
          </a:p>
        </p:txBody>
      </p:sp>
      <p:graphicFrame>
        <p:nvGraphicFramePr>
          <p:cNvPr id="2" name="Object 51">
            <a:extLst>
              <a:ext uri="{FF2B5EF4-FFF2-40B4-BE49-F238E27FC236}">
                <a16:creationId xmlns:a16="http://schemas.microsoft.com/office/drawing/2014/main" id="{94F195B4-FB53-43F8-927A-4B0CB07E485B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890672225"/>
              </p:ext>
            </p:extLst>
          </p:nvPr>
        </p:nvGraphicFramePr>
        <p:xfrm>
          <a:off x="508000" y="1346200"/>
          <a:ext cx="8128000" cy="37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74794150-BF42-4DD0-B05C-BB8F466A6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3B647A-1DC3-4794-BCEB-A07E36035AA8}" type="slidenum">
              <a:rPr lang="sk-SK" altLang="sk-SK" smtClean="0"/>
              <a:pPr>
                <a:defRPr/>
              </a:pPr>
              <a:t>6</a:t>
            </a:fld>
            <a:endParaRPr lang="sk-SK" altLang="sk-SK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F987CCD0-A9FA-4D00-AA99-718511168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>
            <a:extLst>
              <a:ext uri="{FF2B5EF4-FFF2-40B4-BE49-F238E27FC236}">
                <a16:creationId xmlns:a16="http://schemas.microsoft.com/office/drawing/2014/main" id="{1ACCE80E-682F-467E-B3F6-8258B62A6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800" b="1">
                <a:solidFill>
                  <a:srgbClr val="3333CC"/>
                </a:solidFill>
              </a:rPr>
              <a:t>Do akej miery obľubujete nasledujúce oblasti kultúry?</a:t>
            </a:r>
            <a:endParaRPr lang="sk-SK" altLang="sk-SK" sz="1800" b="1">
              <a:solidFill>
                <a:srgbClr val="3333CC"/>
              </a:solidFill>
            </a:endParaRPr>
          </a:p>
        </p:txBody>
      </p:sp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0F36A02D-E20A-4F2F-AED7-405E66E4225A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508000" y="1262063"/>
          <a:ext cx="8128000" cy="371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293" name="Text Box 7">
            <a:extLst>
              <a:ext uri="{FF2B5EF4-FFF2-40B4-BE49-F238E27FC236}">
                <a16:creationId xmlns:a16="http://schemas.microsoft.com/office/drawing/2014/main" id="{9BA8E5C4-BD38-4325-98CD-0896AB386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5181600"/>
            <a:ext cx="84772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V porovnaní s rokom 2016 sme až na prípad historických pamiatok zaznamenali v roku 2019 všeobecný</a:t>
            </a:r>
            <a:br>
              <a:rPr lang="sk-SK" altLang="sk-SK" sz="1400" dirty="0"/>
            </a:br>
            <a:r>
              <a:rPr lang="sk-SK" altLang="sk-SK" sz="1400" dirty="0"/>
              <a:t>pokles záujmu o jednotlivé druhy kultúry.  Hoci poradie obľúbenosti ostalo takmer totožné, namerané</a:t>
            </a:r>
            <a:br>
              <a:rPr lang="sk-SK" altLang="sk-SK" sz="1400" dirty="0"/>
            </a:br>
            <a:r>
              <a:rPr lang="sk-SK" altLang="sk-SK" sz="1400" dirty="0"/>
              <a:t>hodnoty vzťahu k jednotlivým oblastiam kultúry boli v priemere nižšie o 3,5% bodu. Najväčší rozdiel</a:t>
            </a:r>
            <a:br>
              <a:rPr lang="sk-SK" altLang="sk-SK" sz="1400" dirty="0"/>
            </a:br>
            <a:r>
              <a:rPr lang="sk-SK" altLang="sk-SK" sz="1400" dirty="0"/>
              <a:t>bol zaznamenaný v prípade literatúry a hudby, ktoré klesli o 11 resp. 10 </a:t>
            </a:r>
            <a:r>
              <a:rPr lang="sk-SK" altLang="sk-SK" sz="1400" dirty="0" err="1"/>
              <a:t>perc</a:t>
            </a:r>
            <a:r>
              <a:rPr lang="sk-SK" altLang="sk-SK" sz="1400" dirty="0"/>
              <a:t>. bodov.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6A449549-0A83-43F8-B90D-46F26338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3B647A-1DC3-4794-BCEB-A07E36035AA8}" type="slidenum">
              <a:rPr lang="sk-SK" altLang="sk-SK" smtClean="0"/>
              <a:pPr>
                <a:defRPr/>
              </a:pPr>
              <a:t>7</a:t>
            </a:fld>
            <a:endParaRPr lang="sk-SK" altLang="sk-SK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>
            <a:extLst>
              <a:ext uri="{FF2B5EF4-FFF2-40B4-BE49-F238E27FC236}">
                <a16:creationId xmlns:a16="http://schemas.microsoft.com/office/drawing/2014/main" id="{A03DAB72-90BA-4F3F-BD3F-612F509B9B0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sk-SK" altLang="sk-SK" sz="1400"/>
          </a:p>
        </p:txBody>
      </p:sp>
      <p:pic>
        <p:nvPicPr>
          <p:cNvPr id="13315" name="Picture 2">
            <a:extLst>
              <a:ext uri="{FF2B5EF4-FFF2-40B4-BE49-F238E27FC236}">
                <a16:creationId xmlns:a16="http://schemas.microsoft.com/office/drawing/2014/main" id="{3A5774A0-3E97-4100-A52B-0A73BA958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4">
            <a:extLst>
              <a:ext uri="{FF2B5EF4-FFF2-40B4-BE49-F238E27FC236}">
                <a16:creationId xmlns:a16="http://schemas.microsoft.com/office/drawing/2014/main" id="{FCC56E22-C983-4E68-87BB-C9639AF14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600" b="1">
                <a:solidFill>
                  <a:srgbClr val="3333CC"/>
                </a:solidFill>
              </a:rPr>
              <a:t>Ako často ste za posledných 12 mesiacov na SLOVENSKU navštívili:</a:t>
            </a:r>
            <a:endParaRPr lang="sk-SK" altLang="sk-SK" sz="1600" b="1">
              <a:solidFill>
                <a:srgbClr val="3333CC"/>
              </a:solidFill>
            </a:endParaRPr>
          </a:p>
        </p:txBody>
      </p:sp>
      <p:graphicFrame>
        <p:nvGraphicFramePr>
          <p:cNvPr id="2" name="Object 7">
            <a:extLst>
              <a:ext uri="{FF2B5EF4-FFF2-40B4-BE49-F238E27FC236}">
                <a16:creationId xmlns:a16="http://schemas.microsoft.com/office/drawing/2014/main" id="{AE4E9A8F-081B-4A88-BB66-01795BECE2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200" y="1193800"/>
          <a:ext cx="8747125" cy="400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8" name="Text Box 7">
            <a:extLst>
              <a:ext uri="{FF2B5EF4-FFF2-40B4-BE49-F238E27FC236}">
                <a16:creationId xmlns:a16="http://schemas.microsoft.com/office/drawing/2014/main" id="{D3BF9DC7-AF98-43EB-9C6D-D40C48385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5181600"/>
            <a:ext cx="8575675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/>
              <a:t>Z hľadiska návštevnosti jednotlivých kultúrnych inštitúcií či podujatí za posledných 12 mesiacov stali </a:t>
            </a:r>
            <a:br>
              <a:rPr lang="sk-SK" altLang="sk-SK" sz="1400"/>
            </a:br>
            <a:r>
              <a:rPr lang="sk-SK" altLang="sk-SK" sz="1400"/>
              <a:t>u slovenskej populácie najvyhľadávanejšími inštitúciami historické pamiatky (múzeá v prírode) – navštívilo</a:t>
            </a:r>
            <a:br>
              <a:rPr lang="sk-SK" altLang="sk-SK" sz="1400"/>
            </a:br>
            <a:r>
              <a:rPr lang="sk-SK" altLang="sk-SK" sz="1400"/>
              <a:t>ich viac ako 80% obyvateľov, a kino so 71% nou návštevnosťou. Najnižšiemu záujmu verejnosti sa tešili</a:t>
            </a:r>
            <a:br>
              <a:rPr lang="sk-SK" altLang="sk-SK" sz="1400"/>
            </a:br>
            <a:r>
              <a:rPr lang="sk-SK" altLang="sk-SK" sz="1400"/>
              <a:t>jednotlivé formy hudobného, hudobno dramatického umenia (vážna hudba, balet, opera, opereta, tanec),</a:t>
            </a:r>
            <a:br>
              <a:rPr lang="sk-SK" altLang="sk-SK" sz="1400"/>
            </a:br>
            <a:r>
              <a:rPr lang="sk-SK" altLang="sk-SK" sz="1400"/>
              <a:t>ktorých navštívilo len okolo jednej tretiny populácie. 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E58F4404-7603-4DDB-98C3-25BDFABD2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D02919-B5EE-4E36-86AD-7C6D1278FA63}" type="slidenum">
              <a:rPr lang="sk-SK" altLang="sk-SK" smtClean="0"/>
              <a:pPr>
                <a:defRPr/>
              </a:pPr>
              <a:t>8</a:t>
            </a:fld>
            <a:endParaRPr lang="sk-SK" altLang="sk-SK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0498CE4C-DB5C-4139-B6B4-F922D7E6B6A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096000" y="5867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sk-SK" altLang="sk-SK" sz="1400"/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7711C92C-6EDD-40E2-B2C1-983B325B0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4">
            <a:extLst>
              <a:ext uri="{FF2B5EF4-FFF2-40B4-BE49-F238E27FC236}">
                <a16:creationId xmlns:a16="http://schemas.microsoft.com/office/drawing/2014/main" id="{82AD01CB-DFC5-4649-9B10-DD6DE7814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600" b="1">
                <a:solidFill>
                  <a:srgbClr val="3333CC"/>
                </a:solidFill>
              </a:rPr>
              <a:t>Ako často ste za posledných 12 mesiacov na SLOVENSKU navštívili:</a:t>
            </a:r>
            <a:endParaRPr lang="sk-SK" altLang="sk-SK" sz="1600" b="1">
              <a:solidFill>
                <a:srgbClr val="3333CC"/>
              </a:solidFill>
            </a:endParaRPr>
          </a:p>
        </p:txBody>
      </p:sp>
      <p:graphicFrame>
        <p:nvGraphicFramePr>
          <p:cNvPr id="2" name="Object 6">
            <a:extLst>
              <a:ext uri="{FF2B5EF4-FFF2-40B4-BE49-F238E27FC236}">
                <a16:creationId xmlns:a16="http://schemas.microsoft.com/office/drawing/2014/main" id="{01E04DA5-3794-4E2F-ADCD-011439838B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200" y="1117600"/>
          <a:ext cx="8747125" cy="400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342" name="Text Box 7">
            <a:extLst>
              <a:ext uri="{FF2B5EF4-FFF2-40B4-BE49-F238E27FC236}">
                <a16:creationId xmlns:a16="http://schemas.microsoft.com/office/drawing/2014/main" id="{7831CABD-616F-49AF-BCE8-A3F8A7922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5092700"/>
            <a:ext cx="84010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/>
              <a:t>Napriek deklarovanému poklesu obľúbenosti väčšiny sledovaných oblastí kultúry sa táto skutočnosť </a:t>
            </a:r>
            <a:br>
              <a:rPr lang="sk-SK" altLang="sk-SK" sz="1400"/>
            </a:br>
            <a:r>
              <a:rPr lang="sk-SK" altLang="sk-SK" sz="1400"/>
              <a:t>neprejavila v reálnej návštevnosti, ktorá pri väčšine oblastí dosiahla podstatne vyššie čísla. Paradoxne</a:t>
            </a:r>
            <a:br>
              <a:rPr lang="sk-SK" altLang="sk-SK" sz="1400"/>
            </a:br>
            <a:r>
              <a:rPr lang="sk-SK" altLang="sk-SK" sz="1400"/>
              <a:t>najvyšší pozitívny rozdiel práve v prípade tých druhov umenia, o ktoré javí verejnosť najmenší záujem – </a:t>
            </a:r>
            <a:br>
              <a:rPr lang="sk-SK" altLang="sk-SK" sz="1400"/>
            </a:br>
            <a:r>
              <a:rPr lang="sk-SK" altLang="sk-SK" sz="1400"/>
              <a:t>opera, tanec, balet, koncerty vážnej hudby. Výrazne najnižší pokles návštev sme zaznamenali v prípade </a:t>
            </a:r>
            <a:br>
              <a:rPr lang="sk-SK" altLang="sk-SK" sz="1400"/>
            </a:br>
            <a:r>
              <a:rPr lang="sk-SK" altLang="sk-SK" sz="1400"/>
              <a:t>diskoték a tanečných zábav.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62AC63C6-D22E-48F3-B85C-1106B88B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D02919-B5EE-4E36-86AD-7C6D1278FA63}" type="slidenum">
              <a:rPr lang="sk-SK" altLang="sk-SK" smtClean="0"/>
              <a:pPr>
                <a:defRPr/>
              </a:pPr>
              <a:t>9</a:t>
            </a:fld>
            <a:endParaRPr lang="sk-SK" altLang="sk-SK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>
            <a:extLst>
              <a:ext uri="{FF2B5EF4-FFF2-40B4-BE49-F238E27FC236}">
                <a16:creationId xmlns:a16="http://schemas.microsoft.com/office/drawing/2014/main" id="{BC28B165-2E9A-490E-BB94-880925E7F5A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sk-SK" altLang="sk-SK" sz="1400"/>
          </a:p>
        </p:txBody>
      </p:sp>
      <p:pic>
        <p:nvPicPr>
          <p:cNvPr id="15363" name="Picture 2">
            <a:extLst>
              <a:ext uri="{FF2B5EF4-FFF2-40B4-BE49-F238E27FC236}">
                <a16:creationId xmlns:a16="http://schemas.microsoft.com/office/drawing/2014/main" id="{10703F1F-4FF2-4EE2-BBA8-4F5AA444F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4">
            <a:extLst>
              <a:ext uri="{FF2B5EF4-FFF2-40B4-BE49-F238E27FC236}">
                <a16:creationId xmlns:a16="http://schemas.microsoft.com/office/drawing/2014/main" id="{3EDB1AA9-F76C-469D-AB80-5C89FB8DE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600" b="1">
                <a:solidFill>
                  <a:srgbClr val="3333CC"/>
                </a:solidFill>
              </a:rPr>
              <a:t>Ako často ste za posledných 12 mesiacov </a:t>
            </a:r>
            <a:r>
              <a:rPr lang="sk-SK" altLang="sk-SK" sz="1600" b="1">
                <a:solidFill>
                  <a:srgbClr val="3333CC"/>
                </a:solidFill>
              </a:rPr>
              <a:t>v ZAHRANIČÍ</a:t>
            </a:r>
            <a:r>
              <a:rPr lang="en-US" altLang="sk-SK" sz="1600" b="1">
                <a:solidFill>
                  <a:srgbClr val="3333CC"/>
                </a:solidFill>
              </a:rPr>
              <a:t> navštívili:</a:t>
            </a:r>
            <a:endParaRPr lang="sk-SK" altLang="sk-SK" sz="1600" b="1">
              <a:solidFill>
                <a:srgbClr val="3333CC"/>
              </a:solidFill>
            </a:endParaRPr>
          </a:p>
        </p:txBody>
      </p:sp>
      <p:graphicFrame>
        <p:nvGraphicFramePr>
          <p:cNvPr id="2" name="Object 6">
            <a:extLst>
              <a:ext uri="{FF2B5EF4-FFF2-40B4-BE49-F238E27FC236}">
                <a16:creationId xmlns:a16="http://schemas.microsoft.com/office/drawing/2014/main" id="{72FA3D69-97AE-40A3-A89B-958C00F68C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200" y="1193800"/>
          <a:ext cx="8747125" cy="400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6" name="Text Box 7">
            <a:extLst>
              <a:ext uri="{FF2B5EF4-FFF2-40B4-BE49-F238E27FC236}">
                <a16:creationId xmlns:a16="http://schemas.microsoft.com/office/drawing/2014/main" id="{4E24B075-E078-4780-A4E5-FDC8B690D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5281613"/>
            <a:ext cx="84105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V porovnaní s rokom 2016 sa výrazne zvýšila aj návštevnosť kultúrnych inštitúcií a podujatí v zahraničí, </a:t>
            </a:r>
            <a:br>
              <a:rPr lang="sk-SK" altLang="sk-SK" sz="1400" dirty="0"/>
            </a:br>
            <a:r>
              <a:rPr lang="sk-SK" altLang="sk-SK" sz="1400" dirty="0"/>
              <a:t>kde preferencie jednotlivých oblastí kultúry vo väčšine prípadov kopírujú domáci záujem. Najväčšej </a:t>
            </a:r>
            <a:br>
              <a:rPr lang="sk-SK" altLang="sk-SK" sz="1400" dirty="0"/>
            </a:br>
            <a:r>
              <a:rPr lang="sk-SK" altLang="sk-SK" sz="1400" dirty="0"/>
              <a:t>pozornosti  sa tešia historické pamiatky a múzeá, ktoré navštívila približne tretina populácie.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3B9F82B4-9F82-4134-885E-4E0F4AE5D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D02919-B5EE-4E36-86AD-7C6D1278FA63}" type="slidenum">
              <a:rPr lang="sk-SK" altLang="sk-SK" smtClean="0"/>
              <a:pPr>
                <a:defRPr/>
              </a:pPr>
              <a:t>10</a:t>
            </a:fld>
            <a:endParaRPr lang="sk-SK" altLang="sk-SK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A1FD6D7-7629-41BF-92F0-561E75AB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64111-942F-40CA-886D-84F8A9A3099F}" type="slidenum">
              <a:rPr lang="sk-SK" altLang="sk-SK" smtClean="0"/>
              <a:pPr>
                <a:defRPr/>
              </a:pPr>
              <a:t>11</a:t>
            </a:fld>
            <a:endParaRPr lang="sk-SK" altLang="sk-SK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A2B3E79-0A60-4EA0-BF81-C891BB143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7B3198C-AEA4-4044-A37F-BDD868468507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sk-SK" sz="1600" b="1" dirty="0">
                <a:solidFill>
                  <a:srgbClr val="3333CC"/>
                </a:solidFill>
              </a:rPr>
              <a:t>Čo je hlavným dôvodom toho, že ste danú kultúrnu inštitúciu alebo podujatie nenavštívili?</a:t>
            </a:r>
          </a:p>
        </p:txBody>
      </p:sp>
      <p:graphicFrame>
        <p:nvGraphicFramePr>
          <p:cNvPr id="9" name="Zástupný objekt pre obsah 8">
            <a:extLst>
              <a:ext uri="{FF2B5EF4-FFF2-40B4-BE49-F238E27FC236}">
                <a16:creationId xmlns:a16="http://schemas.microsoft.com/office/drawing/2014/main" id="{5CE7C97D-0FFA-4602-A8FF-F08C4D3EA19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58157449"/>
              </p:ext>
            </p:extLst>
          </p:nvPr>
        </p:nvGraphicFramePr>
        <p:xfrm>
          <a:off x="762000" y="1195388"/>
          <a:ext cx="3733800" cy="2003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Zástupný objekt pre obsah 9">
            <a:extLst>
              <a:ext uri="{FF2B5EF4-FFF2-40B4-BE49-F238E27FC236}">
                <a16:creationId xmlns:a16="http://schemas.microsoft.com/office/drawing/2014/main" id="{649E68FA-4FAB-4B06-9AAF-F07F3D8F2EC6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988548950"/>
              </p:ext>
            </p:extLst>
          </p:nvPr>
        </p:nvGraphicFramePr>
        <p:xfrm>
          <a:off x="4953000" y="1195388"/>
          <a:ext cx="3733800" cy="2003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Zástupný objekt pre obsah 10">
            <a:extLst>
              <a:ext uri="{FF2B5EF4-FFF2-40B4-BE49-F238E27FC236}">
                <a16:creationId xmlns:a16="http://schemas.microsoft.com/office/drawing/2014/main" id="{DBBB13A3-B62C-4D2D-AE5D-72F400BA9342}"/>
              </a:ext>
            </a:extLst>
          </p:cNvPr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35075501"/>
              </p:ext>
            </p:extLst>
          </p:nvPr>
        </p:nvGraphicFramePr>
        <p:xfrm>
          <a:off x="762000" y="3048000"/>
          <a:ext cx="3733800" cy="2005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Zástupný objekt pre obsah 11">
            <a:extLst>
              <a:ext uri="{FF2B5EF4-FFF2-40B4-BE49-F238E27FC236}">
                <a16:creationId xmlns:a16="http://schemas.microsoft.com/office/drawing/2014/main" id="{B45949E0-7361-48B0-98DA-27ED7A4059F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93763270"/>
              </p:ext>
            </p:extLst>
          </p:nvPr>
        </p:nvGraphicFramePr>
        <p:xfrm>
          <a:off x="4953000" y="3048000"/>
          <a:ext cx="3733800" cy="2005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 Box 7">
            <a:extLst>
              <a:ext uri="{FF2B5EF4-FFF2-40B4-BE49-F238E27FC236}">
                <a16:creationId xmlns:a16="http://schemas.microsoft.com/office/drawing/2014/main" id="{5C6DE80B-BCCF-4ED8-A634-3DA24E13B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60014"/>
            <a:ext cx="841288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Pre porovnanie uvádzame tri najčastejšie deklarované dôvody (s výnimkou nezáujmu o danú oblasť), </a:t>
            </a:r>
            <a:br>
              <a:rPr lang="sk-SK" altLang="sk-SK" sz="1400" dirty="0"/>
            </a:br>
            <a:r>
              <a:rPr lang="sk-SK" altLang="sk-SK" sz="1400" dirty="0"/>
              <a:t>kvôli ktorým sa jednotlivé oblasti kultúry nenavštevujú: nedostatok času, vzdialenosť od miesta bydliska </a:t>
            </a:r>
            <a:br>
              <a:rPr lang="sk-SK" altLang="sk-SK" sz="1400" dirty="0"/>
            </a:br>
            <a:r>
              <a:rPr lang="sk-SK" altLang="sk-SK" sz="1400" dirty="0"/>
              <a:t>a finančnú nedostupnosť.</a:t>
            </a:r>
          </a:p>
        </p:txBody>
      </p:sp>
      <p:sp>
        <p:nvSpPr>
          <p:cNvPr id="14" name="Text Box 7">
            <a:extLst>
              <a:ext uri="{FF2B5EF4-FFF2-40B4-BE49-F238E27FC236}">
                <a16:creationId xmlns:a16="http://schemas.microsoft.com/office/drawing/2014/main" id="{2C243DB8-75FB-4098-AA06-57598222F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5026968"/>
            <a:ext cx="34290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k-SK" altLang="sk-SK" sz="900" i="1" dirty="0"/>
              <a:t>N = respondenti, ktorí sa nezúčastnili daných podujatí</a:t>
            </a:r>
          </a:p>
        </p:txBody>
      </p:sp>
    </p:spTree>
    <p:extLst>
      <p:ext uri="{BB962C8B-B14F-4D97-AF65-F5344CB8AC3E}">
        <p14:creationId xmlns:p14="http://schemas.microsoft.com/office/powerpoint/2010/main" val="940547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72C88DD6-1565-44B9-BE19-6CCD0A5C8C5D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351844"/>
              </p:ext>
            </p:extLst>
          </p:nvPr>
        </p:nvGraphicFramePr>
        <p:xfrm>
          <a:off x="533400" y="1422400"/>
          <a:ext cx="8229600" cy="38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387" name="Picture 2">
            <a:extLst>
              <a:ext uri="{FF2B5EF4-FFF2-40B4-BE49-F238E27FC236}">
                <a16:creationId xmlns:a16="http://schemas.microsoft.com/office/drawing/2014/main" id="{92AD5BF2-BFF7-4C4C-BFDB-70A41EDB8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5">
            <a:extLst>
              <a:ext uri="{FF2B5EF4-FFF2-40B4-BE49-F238E27FC236}">
                <a16:creationId xmlns:a16="http://schemas.microsoft.com/office/drawing/2014/main" id="{CC5AB3D8-2C09-46A1-8E28-1CD718F839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</a:rPr>
              <a:t>Myslíte si, že uvedené kultúrne inštitúcie či podujatia budete v nasledujúcich 12 mesiacoch navštevovať:</a:t>
            </a:r>
          </a:p>
        </p:txBody>
      </p:sp>
      <p:sp>
        <p:nvSpPr>
          <p:cNvPr id="16389" name="Text Box 7">
            <a:extLst>
              <a:ext uri="{FF2B5EF4-FFF2-40B4-BE49-F238E27FC236}">
                <a16:creationId xmlns:a16="http://schemas.microsoft.com/office/drawing/2014/main" id="{E3509C48-4085-487B-A350-DA91CA014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5457825"/>
            <a:ext cx="83247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Deklarovaný záujem o častejšiu návštevu niektorých kultúrnych inštitúcií či podujatí v podstate kopíruje</a:t>
            </a:r>
            <a:br>
              <a:rPr lang="sk-SK" altLang="sk-SK" sz="1400" dirty="0"/>
            </a:br>
            <a:r>
              <a:rPr lang="sk-SK" altLang="sk-SK" sz="1400" dirty="0"/>
              <a:t>ich všeobecnú obľúbenosť resp. </a:t>
            </a:r>
            <a:r>
              <a:rPr lang="sk-SK" altLang="sk-SK" sz="1400" dirty="0" err="1"/>
              <a:t>neobľúbenosť</a:t>
            </a:r>
            <a:r>
              <a:rPr lang="sk-SK" altLang="sk-SK" sz="1400" dirty="0"/>
              <a:t>. Ľudia sa viac chystajú do kina, navštíviť historické </a:t>
            </a:r>
            <a:br>
              <a:rPr lang="sk-SK" altLang="sk-SK" sz="1400" dirty="0"/>
            </a:br>
            <a:r>
              <a:rPr lang="sk-SK" altLang="sk-SK" sz="1400" dirty="0"/>
              <a:t>pamiatky múzeá, ... Naopak najviac deklarovaný radikálny nezáujem o návštevu je v prípade baletu,</a:t>
            </a:r>
            <a:br>
              <a:rPr lang="sk-SK" altLang="sk-SK" sz="1400" dirty="0"/>
            </a:br>
            <a:r>
              <a:rPr lang="sk-SK" altLang="sk-SK" sz="1400" dirty="0"/>
              <a:t>vážnej hudby, tanca atď.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9582C5DA-B6A2-4BC2-B46D-62BEA6A4E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12</a:t>
            </a:fld>
            <a:endParaRPr lang="sk-SK" altLang="sk-SK"/>
          </a:p>
        </p:txBody>
      </p:sp>
      <p:graphicFrame>
        <p:nvGraphicFramePr>
          <p:cNvPr id="4" name="Tabuľka 3">
            <a:extLst>
              <a:ext uri="{FF2B5EF4-FFF2-40B4-BE49-F238E27FC236}">
                <a16:creationId xmlns:a16="http://schemas.microsoft.com/office/drawing/2014/main" id="{27078F06-C421-45F9-9664-680C6F9461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368505"/>
              </p:ext>
            </p:extLst>
          </p:nvPr>
        </p:nvGraphicFramePr>
        <p:xfrm>
          <a:off x="7391400" y="1402080"/>
          <a:ext cx="228600" cy="807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8600">
                  <a:extLst>
                    <a:ext uri="{9D8B030D-6E8A-4147-A177-3AD203B41FA5}">
                      <a16:colId xmlns:a16="http://schemas.microsoft.com/office/drawing/2014/main" val="2573705931"/>
                    </a:ext>
                  </a:extLst>
                </a:gridCol>
              </a:tblGrid>
              <a:tr h="80772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70743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4">
            <a:extLst>
              <a:ext uri="{FF2B5EF4-FFF2-40B4-BE49-F238E27FC236}">
                <a16:creationId xmlns:a16="http://schemas.microsoft.com/office/drawing/2014/main" id="{134A0DD3-DE35-434F-91F1-4AABE5428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  <a:latin typeface="Arial CE" panose="020B0604020202020204" pitchFamily="34" charset="0"/>
              </a:rPr>
              <a:t>Nav</a:t>
            </a:r>
            <a:r>
              <a:rPr lang="sk-SK" altLang="sk-SK" sz="1600" b="1">
                <a:solidFill>
                  <a:srgbClr val="3333CC"/>
                </a:solidFill>
              </a:rPr>
              <a:t>š</a:t>
            </a:r>
            <a:r>
              <a:rPr lang="sk-SK" altLang="sk-SK" sz="1600" b="1">
                <a:solidFill>
                  <a:srgbClr val="3333CC"/>
                </a:solidFill>
                <a:latin typeface="Arial CE" panose="020B0604020202020204" pitchFamily="34" charset="0"/>
              </a:rPr>
              <a:t>tevujete kult</a:t>
            </a:r>
            <a:r>
              <a:rPr lang="sk-SK" altLang="sk-SK" sz="1600" b="1">
                <a:solidFill>
                  <a:srgbClr val="3333CC"/>
                </a:solidFill>
              </a:rPr>
              <a:t>ú</a:t>
            </a:r>
            <a:r>
              <a:rPr lang="sk-SK" altLang="sk-SK" sz="1600" b="1">
                <a:solidFill>
                  <a:srgbClr val="3333CC"/>
                </a:solidFill>
                <a:latin typeface="Arial CE" panose="020B0604020202020204" pitchFamily="34" charset="0"/>
              </a:rPr>
              <a:t>rne podujatia aj mimo mesta/obce, v ktorej žijete?</a:t>
            </a:r>
            <a:endParaRPr lang="sk-SK" altLang="sk-SK" sz="1600" b="1">
              <a:solidFill>
                <a:srgbClr val="3333CC"/>
              </a:solidFill>
            </a:endParaRPr>
          </a:p>
        </p:txBody>
      </p:sp>
      <p:graphicFrame>
        <p:nvGraphicFramePr>
          <p:cNvPr id="101389" name="Group 13">
            <a:extLst>
              <a:ext uri="{FF2B5EF4-FFF2-40B4-BE49-F238E27FC236}">
                <a16:creationId xmlns:a16="http://schemas.microsoft.com/office/drawing/2014/main" id="{147F7961-2005-4B05-B603-664FB4C6F259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table">
            <a:tbl>
              <a:tblPr/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2596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7413" name="Picture 2">
            <a:extLst>
              <a:ext uri="{FF2B5EF4-FFF2-40B4-BE49-F238E27FC236}">
                <a16:creationId xmlns:a16="http://schemas.microsoft.com/office/drawing/2014/main" id="{C6078DC6-0631-441D-96B1-071715BA8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25">
            <a:extLst>
              <a:ext uri="{FF2B5EF4-FFF2-40B4-BE49-F238E27FC236}">
                <a16:creationId xmlns:a16="http://schemas.microsoft.com/office/drawing/2014/main" id="{C7D6E50F-AC1A-48FA-828B-479302D24297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24650001"/>
              </p:ext>
            </p:extLst>
          </p:nvPr>
        </p:nvGraphicFramePr>
        <p:xfrm>
          <a:off x="508000" y="1398588"/>
          <a:ext cx="7670800" cy="3503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415" name="Text Box 7">
            <a:extLst>
              <a:ext uri="{FF2B5EF4-FFF2-40B4-BE49-F238E27FC236}">
                <a16:creationId xmlns:a16="http://schemas.microsoft.com/office/drawing/2014/main" id="{651820C0-ED5C-4B70-9D96-DA9DFB71B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5105400"/>
            <a:ext cx="84264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Kultúrne podujatia mimo miesta bydliska  navštevuje takmer tri štvrtiny populácie (72%), ale len 17%</a:t>
            </a:r>
            <a:br>
              <a:rPr lang="sk-SK" altLang="sk-SK" sz="1400" dirty="0"/>
            </a:br>
            <a:r>
              <a:rPr lang="sk-SK" altLang="sk-SK" sz="1400" dirty="0"/>
              <a:t>z  dôvodu akútneho nedostatku možností kultúrneho vyžitia. Ostatné tri štvrtiny z podielu ľudí cestujúcich</a:t>
            </a:r>
            <a:br>
              <a:rPr lang="sk-SK" altLang="sk-SK" sz="1400" dirty="0"/>
            </a:br>
            <a:r>
              <a:rPr lang="sk-SK" altLang="sk-SK" sz="1400" dirty="0"/>
              <a:t>za kultúrou tak robí  (vždy alebo občas) v prípade podujatia, ktoré ho zaujíma, čiže je to už skôr výraz</a:t>
            </a:r>
            <a:br>
              <a:rPr lang="sk-SK" altLang="sk-SK" sz="1400" dirty="0"/>
            </a:br>
            <a:r>
              <a:rPr lang="sk-SK" altLang="sk-SK" sz="1400" dirty="0"/>
              <a:t>slobodnej voľby než nevyhnutnosti.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642A0913-69A6-46F2-81E8-3E54288F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6979D0-60CA-464D-A49C-537D73734D57}" type="slidenum">
              <a:rPr lang="sk-SK" altLang="sk-SK" smtClean="0"/>
              <a:pPr>
                <a:defRPr/>
              </a:pPr>
              <a:t>13</a:t>
            </a:fld>
            <a:endParaRPr lang="sk-SK" altLang="sk-SK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F175FF5-62B4-4895-BF68-6D31100B6A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  <a:latin typeface="Arial CE" panose="020B0604020202020204" pitchFamily="34" charset="0"/>
              </a:rPr>
              <a:t>Nav</a:t>
            </a:r>
            <a:r>
              <a:rPr lang="sk-SK" altLang="sk-SK" sz="1600" b="1">
                <a:solidFill>
                  <a:srgbClr val="3333CC"/>
                </a:solidFill>
              </a:rPr>
              <a:t>š</a:t>
            </a:r>
            <a:r>
              <a:rPr lang="sk-SK" altLang="sk-SK" sz="1600" b="1">
                <a:solidFill>
                  <a:srgbClr val="3333CC"/>
                </a:solidFill>
                <a:latin typeface="Arial CE" panose="020B0604020202020204" pitchFamily="34" charset="0"/>
              </a:rPr>
              <a:t>tevujete kult</a:t>
            </a:r>
            <a:r>
              <a:rPr lang="sk-SK" altLang="sk-SK" sz="1600" b="1">
                <a:solidFill>
                  <a:srgbClr val="3333CC"/>
                </a:solidFill>
              </a:rPr>
              <a:t>ú</a:t>
            </a:r>
            <a:r>
              <a:rPr lang="sk-SK" altLang="sk-SK" sz="1600" b="1">
                <a:solidFill>
                  <a:srgbClr val="3333CC"/>
                </a:solidFill>
                <a:latin typeface="Arial CE" panose="020B0604020202020204" pitchFamily="34" charset="0"/>
              </a:rPr>
              <a:t>rne podujatia aj mimo mesta/obce, v ktorej žijete?</a:t>
            </a:r>
            <a:endParaRPr lang="sk-SK" altLang="sk-SK" sz="1600" b="1">
              <a:solidFill>
                <a:srgbClr val="3333CC"/>
              </a:solidFill>
            </a:endParaRPr>
          </a:p>
        </p:txBody>
      </p:sp>
      <p:graphicFrame>
        <p:nvGraphicFramePr>
          <p:cNvPr id="109571" name="Group 3">
            <a:extLst>
              <a:ext uri="{FF2B5EF4-FFF2-40B4-BE49-F238E27FC236}">
                <a16:creationId xmlns:a16="http://schemas.microsoft.com/office/drawing/2014/main" id="{798B5A81-DDA3-4B2D-A5A2-50F90D5514AC}"/>
              </a:ext>
            </a:extLst>
          </p:cNvPr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4038600" cy="2185988"/>
        </p:xfrm>
        <a:graphic>
          <a:graphicData uri="http://schemas.openxmlformats.org/drawingml/2006/table">
            <a:tbl>
              <a:tblPr/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859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" name="Object 14">
            <a:extLst>
              <a:ext uri="{FF2B5EF4-FFF2-40B4-BE49-F238E27FC236}">
                <a16:creationId xmlns:a16="http://schemas.microsoft.com/office/drawing/2014/main" id="{F51CB506-EB01-46D2-8E97-14FC5E69827A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508000" y="3848100"/>
          <a:ext cx="4622800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8438" name="Picture 2">
            <a:extLst>
              <a:ext uri="{FF2B5EF4-FFF2-40B4-BE49-F238E27FC236}">
                <a16:creationId xmlns:a16="http://schemas.microsoft.com/office/drawing/2014/main" id="{AC3393BD-FAE5-451B-9677-BA4DE31CB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15">
            <a:extLst>
              <a:ext uri="{FF2B5EF4-FFF2-40B4-BE49-F238E27FC236}">
                <a16:creationId xmlns:a16="http://schemas.microsoft.com/office/drawing/2014/main" id="{21735598-53D4-4E5F-8103-9C89CC835570}"/>
              </a:ext>
            </a:extLst>
          </p:cNvPr>
          <p:cNvGraphicFramePr>
            <a:graphicFrameLocks noGrp="1" noChangeAspect="1"/>
          </p:cNvGraphicFramePr>
          <p:nvPr>
            <p:ph sz="half" idx="3"/>
          </p:nvPr>
        </p:nvGraphicFramePr>
        <p:xfrm>
          <a:off x="508000" y="1346200"/>
          <a:ext cx="4622800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440" name="BlokTextu 11">
            <a:extLst>
              <a:ext uri="{FF2B5EF4-FFF2-40B4-BE49-F238E27FC236}">
                <a16:creationId xmlns:a16="http://schemas.microsoft.com/office/drawing/2014/main" id="{9C3347B7-75D6-4094-A3D5-C016C0AFA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600200"/>
            <a:ext cx="40354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/>
              <a:t>Podiel ľudí, ktorí cestujú za kultúrou z dôvodu</a:t>
            </a:r>
            <a:br>
              <a:rPr lang="sk-SK" altLang="sk-SK" sz="1400"/>
            </a:br>
            <a:r>
              <a:rPr lang="sk-SK" altLang="sk-SK" sz="1400"/>
              <a:t>akútneho nedostatku kultúrneho vyžitia sa </a:t>
            </a:r>
            <a:br>
              <a:rPr lang="sk-SK" altLang="sk-SK" sz="1400"/>
            </a:br>
            <a:r>
              <a:rPr lang="sk-SK" altLang="sk-SK" sz="1400"/>
              <a:t>zväčšuje s klesajúcou veľkosťou sídla. Táto </a:t>
            </a:r>
            <a:br>
              <a:rPr lang="sk-SK" altLang="sk-SK" sz="1400"/>
            </a:br>
            <a:r>
              <a:rPr lang="sk-SK" altLang="sk-SK" sz="1400"/>
              <a:t>korelácia čiastočne platí aj v prípadoch </a:t>
            </a:r>
            <a:br>
              <a:rPr lang="sk-SK" altLang="sk-SK" sz="1400"/>
            </a:br>
            <a:r>
              <a:rPr lang="sk-SK" altLang="sk-SK" sz="1400"/>
              <a:t>pravidelného cestovania za niečím zaujímavým. </a:t>
            </a:r>
            <a:br>
              <a:rPr lang="sk-SK" altLang="sk-SK" sz="1400"/>
            </a:br>
            <a:r>
              <a:rPr lang="sk-SK" altLang="sk-SK" sz="1400"/>
              <a:t>Pomer zastúpenia týchto dvoch kategórií pre </a:t>
            </a:r>
            <a:br>
              <a:rPr lang="sk-SK" altLang="sk-SK" sz="1400"/>
            </a:br>
            <a:r>
              <a:rPr lang="sk-SK" altLang="sk-SK" sz="1400"/>
              <a:t>obce do 1999 obyvateľov a nad 100 tis </a:t>
            </a:r>
            <a:br>
              <a:rPr lang="sk-SK" altLang="sk-SK" sz="1400"/>
            </a:br>
            <a:r>
              <a:rPr lang="sk-SK" altLang="sk-SK" sz="1400"/>
              <a:t>obyvateľov je 48:8. </a:t>
            </a:r>
          </a:p>
        </p:txBody>
      </p:sp>
      <p:sp>
        <p:nvSpPr>
          <p:cNvPr id="18441" name="BlokTextu 12">
            <a:extLst>
              <a:ext uri="{FF2B5EF4-FFF2-40B4-BE49-F238E27FC236}">
                <a16:creationId xmlns:a16="http://schemas.microsoft.com/office/drawing/2014/main" id="{5986E0D8-4B45-4825-B3CD-D1E306430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886200"/>
            <a:ext cx="382587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/>
              <a:t>Z pohľadu regiónov je akútny nedostatok </a:t>
            </a:r>
            <a:br>
              <a:rPr lang="sk-SK" altLang="sk-SK" sz="1400"/>
            </a:br>
            <a:r>
              <a:rPr lang="sk-SK" altLang="sk-SK" sz="1400"/>
              <a:t>kultúry v mieste bydliska najmenej pociťovaný</a:t>
            </a:r>
            <a:br>
              <a:rPr lang="sk-SK" altLang="sk-SK" sz="1400"/>
            </a:br>
            <a:r>
              <a:rPr lang="sk-SK" altLang="sk-SK" sz="1400"/>
              <a:t>v bratislavskom (8%) a najviac v trnavskom </a:t>
            </a:r>
            <a:br>
              <a:rPr lang="sk-SK" altLang="sk-SK" sz="1400"/>
            </a:br>
            <a:r>
              <a:rPr lang="sk-SK" altLang="sk-SK" sz="1400"/>
              <a:t>regióne (30%), medzi ostatnými regiónmi </a:t>
            </a:r>
            <a:br>
              <a:rPr lang="sk-SK" altLang="sk-SK" sz="1400"/>
            </a:br>
            <a:r>
              <a:rPr lang="sk-SK" altLang="sk-SK" sz="1400"/>
              <a:t>výrazné rozdiely nie sú. Trnavský región </a:t>
            </a:r>
            <a:br>
              <a:rPr lang="sk-SK" altLang="sk-SK" sz="1400"/>
            </a:br>
            <a:r>
              <a:rPr lang="sk-SK" altLang="sk-SK" sz="1400"/>
              <a:t>dosiahol aj v sumáre najvyššie % tých, ktorí </a:t>
            </a:r>
            <a:br>
              <a:rPr lang="sk-SK" altLang="sk-SK" sz="1400"/>
            </a:br>
            <a:r>
              <a:rPr lang="sk-SK" altLang="sk-SK" sz="1400"/>
              <a:t>za kultúrou cestujú mimo bydliska (84%), v </a:t>
            </a:r>
            <a:br>
              <a:rPr lang="sk-SK" altLang="sk-SK" sz="1400"/>
            </a:br>
            <a:r>
              <a:rPr lang="sk-SK" altLang="sk-SK" sz="1400"/>
              <a:t>prípade bratislavského regiónu sa cestovanie </a:t>
            </a:r>
            <a:br>
              <a:rPr lang="sk-SK" altLang="sk-SK" sz="1400"/>
            </a:br>
            <a:r>
              <a:rPr lang="sk-SK" altLang="sk-SK" sz="1400"/>
              <a:t>za kultúrou týka 67% obyvateľov.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A29F1387-B70E-49BA-817A-C556D05EB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AE562-C3D7-4950-9EEB-0FE7824F3C89}" type="slidenum">
              <a:rPr lang="sk-SK" altLang="sk-SK" smtClean="0"/>
              <a:pPr>
                <a:defRPr/>
              </a:pPr>
              <a:t>14</a:t>
            </a:fld>
            <a:endParaRPr lang="sk-SK" altLang="sk-SK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59" name="Group 19">
            <a:extLst>
              <a:ext uri="{FF2B5EF4-FFF2-40B4-BE49-F238E27FC236}">
                <a16:creationId xmlns:a16="http://schemas.microsoft.com/office/drawing/2014/main" id="{D83F696B-2AB1-4D07-9736-F081F685B1FC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table">
            <a:tbl>
              <a:tblPr/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2596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" name="Object 20">
            <a:extLst>
              <a:ext uri="{FF2B5EF4-FFF2-40B4-BE49-F238E27FC236}">
                <a16:creationId xmlns:a16="http://schemas.microsoft.com/office/drawing/2014/main" id="{A8BCDE47-6491-448D-8968-3894B60FBCB3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728271895"/>
              </p:ext>
            </p:extLst>
          </p:nvPr>
        </p:nvGraphicFramePr>
        <p:xfrm>
          <a:off x="279400" y="1727200"/>
          <a:ext cx="4394200" cy="218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461" name="Picture 2">
            <a:extLst>
              <a:ext uri="{FF2B5EF4-FFF2-40B4-BE49-F238E27FC236}">
                <a16:creationId xmlns:a16="http://schemas.microsoft.com/office/drawing/2014/main" id="{9A1AB56C-E0DF-4ABC-8060-B6C4B952C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Rectangle 8">
            <a:extLst>
              <a:ext uri="{FF2B5EF4-FFF2-40B4-BE49-F238E27FC236}">
                <a16:creationId xmlns:a16="http://schemas.microsoft.com/office/drawing/2014/main" id="{1BBB7CCB-15CE-4CF7-8B04-8F387810B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</a:rPr>
              <a:t>Z akého zdroja získavate informácie o kultúre a kultúrnych podujatiach?</a:t>
            </a:r>
          </a:p>
        </p:txBody>
      </p:sp>
      <p:graphicFrame>
        <p:nvGraphicFramePr>
          <p:cNvPr id="3" name="Object 23">
            <a:extLst>
              <a:ext uri="{FF2B5EF4-FFF2-40B4-BE49-F238E27FC236}">
                <a16:creationId xmlns:a16="http://schemas.microsoft.com/office/drawing/2014/main" id="{8FB071FA-4683-4899-BF66-6AAE03949EFF}"/>
              </a:ext>
            </a:extLst>
          </p:cNvPr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28675780"/>
              </p:ext>
            </p:extLst>
          </p:nvPr>
        </p:nvGraphicFramePr>
        <p:xfrm>
          <a:off x="4775200" y="1651000"/>
          <a:ext cx="4013200" cy="226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464" name="Text Box 9">
            <a:extLst>
              <a:ext uri="{FF2B5EF4-FFF2-40B4-BE49-F238E27FC236}">
                <a16:creationId xmlns:a16="http://schemas.microsoft.com/office/drawing/2014/main" id="{53AF1231-7262-4F91-9846-2845F3542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0" y="1584325"/>
            <a:ext cx="10255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k-SK" altLang="sk-SK" sz="1000" b="1" i="1"/>
              <a:t>Sociálne siete</a:t>
            </a:r>
          </a:p>
        </p:txBody>
      </p:sp>
      <p:sp>
        <p:nvSpPr>
          <p:cNvPr id="19465" name="Text Box 7">
            <a:extLst>
              <a:ext uri="{FF2B5EF4-FFF2-40B4-BE49-F238E27FC236}">
                <a16:creationId xmlns:a16="http://schemas.microsoft.com/office/drawing/2014/main" id="{7C928DD2-A54E-4D02-AA9A-961477E15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4343400"/>
            <a:ext cx="844232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Vo všeobecnosti sú pri získavaní informácií o kultúre a kultúrnych podujatiach najrelevantnejší zdroj</a:t>
            </a:r>
            <a:br>
              <a:rPr lang="sk-SK" altLang="sk-SK" sz="1400" dirty="0"/>
            </a:br>
            <a:r>
              <a:rPr lang="sk-SK" altLang="sk-SK" sz="1400" dirty="0"/>
              <a:t>pre viac ako 80% verejnosti priatelia alebo známi. Pre tri štvrtiny verejnosti sú to sociálne siete, ktorými </a:t>
            </a:r>
            <a:br>
              <a:rPr lang="sk-SK" altLang="sk-SK" sz="1400" dirty="0"/>
            </a:br>
            <a:r>
              <a:rPr lang="sk-SK" altLang="sk-SK" sz="1400" dirty="0"/>
              <a:t>sa riadia najmä nižšie vekové skupiny a na treťom mieste nasledujú členovia rodiny (72%).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Oficiálnejšie zdroje informácií o kultúrnych podujatiach (médiá, stránky kultúrnych inštitúcií </a:t>
            </a:r>
            <a:r>
              <a:rPr lang="sk-SK" altLang="sk-SK" sz="1400" dirty="0" err="1"/>
              <a:t>atď</a:t>
            </a:r>
            <a:r>
              <a:rPr lang="sk-SK" altLang="sk-SK" sz="1400" dirty="0"/>
              <a:t>) zohrávajú</a:t>
            </a:r>
            <a:br>
              <a:rPr lang="sk-SK" altLang="sk-SK" sz="1400" dirty="0"/>
            </a:br>
            <a:r>
              <a:rPr lang="sk-SK" altLang="sk-SK" sz="1400" dirty="0"/>
              <a:t>skôr druhoradú rolu. 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54954F9-D1C5-4108-904E-9A5218275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2D238-91FA-468C-8713-D8F7086127E1}" type="slidenum">
              <a:rPr lang="sk-SK" altLang="sk-SK" smtClean="0"/>
              <a:pPr>
                <a:defRPr/>
              </a:pPr>
              <a:t>15</a:t>
            </a:fld>
            <a:endParaRPr lang="sk-SK" altLang="sk-SK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>
            <a:extLst>
              <a:ext uri="{FF2B5EF4-FFF2-40B4-BE49-F238E27FC236}">
                <a16:creationId xmlns:a16="http://schemas.microsoft.com/office/drawing/2014/main" id="{820F8C55-8368-4D5C-B515-C37FD8F72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</a:rPr>
              <a:t>Ako často využívate internet na nasledujúce účely? </a:t>
            </a:r>
          </a:p>
        </p:txBody>
      </p:sp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1D051A7F-5B34-407C-869B-B81C61F18179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508000" y="1270000"/>
          <a:ext cx="8128000" cy="37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484" name="Picture 2">
            <a:extLst>
              <a:ext uri="{FF2B5EF4-FFF2-40B4-BE49-F238E27FC236}">
                <a16:creationId xmlns:a16="http://schemas.microsoft.com/office/drawing/2014/main" id="{5889F564-B062-44FF-BA6A-8D3EE3C42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7">
            <a:extLst>
              <a:ext uri="{FF2B5EF4-FFF2-40B4-BE49-F238E27FC236}">
                <a16:creationId xmlns:a16="http://schemas.microsoft.com/office/drawing/2014/main" id="{9E1B3FBC-8BD5-4126-87AA-AD3E5DAD4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5105400"/>
            <a:ext cx="8450263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/>
              <a:t>Takmer polovica obyvateľov Slovenska aspoň raz za týždeň cez internet počúva hudbu alebo pozerá </a:t>
            </a:r>
            <a:br>
              <a:rPr lang="sk-SK" altLang="sk-SK" sz="1400"/>
            </a:br>
            <a:r>
              <a:rPr lang="sk-SK" altLang="sk-SK" sz="1400"/>
              <a:t>videoklipy, ďalších 21% tak robí aspoň raz za mesiac. Týmto sa táto činnosť stala z pohľadu využívania</a:t>
            </a:r>
            <a:br>
              <a:rPr lang="sk-SK" altLang="sk-SK" sz="1400"/>
            </a:br>
            <a:r>
              <a:rPr lang="sk-SK" altLang="sk-SK" sz="1400"/>
              <a:t>internetu výrazne najfrekventovanejšou. Za ňou nasleduje online počúvanie rádia a pozeranie televízie. </a:t>
            </a:r>
            <a:br>
              <a:rPr lang="sk-SK" altLang="sk-SK" sz="1400"/>
            </a:br>
            <a:r>
              <a:rPr lang="sk-SK" altLang="sk-SK" sz="1400"/>
              <a:t>Najmenej sa zatiaľ internet presadzuje pri pozeraní divadelných predstavení a prezeraní exponátov </a:t>
            </a:r>
            <a:br>
              <a:rPr lang="sk-SK" altLang="sk-SK" sz="1400"/>
            </a:br>
            <a:r>
              <a:rPr lang="sk-SK" altLang="sk-SK" sz="1400"/>
              <a:t>múzeí a galérií. 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2A1BAA38-CF22-403E-92FD-8059001FE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16</a:t>
            </a:fld>
            <a:endParaRPr lang="sk-SK" altLang="sk-SK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5220CD7E-35F3-4872-8659-99596C9EAE7D}"/>
              </a:ext>
            </a:extLst>
          </p:cNvPr>
          <p:cNvGraphicFramePr>
            <a:graphicFrameLocks noGrp="1" noChangeAspect="1"/>
          </p:cNvGraphicFramePr>
          <p:nvPr>
            <p:ph sz="quarter" idx="1"/>
          </p:nvPr>
        </p:nvGraphicFramePr>
        <p:xfrm>
          <a:off x="431800" y="1803400"/>
          <a:ext cx="4241800" cy="1912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Object 6">
            <a:extLst>
              <a:ext uri="{FF2B5EF4-FFF2-40B4-BE49-F238E27FC236}">
                <a16:creationId xmlns:a16="http://schemas.microsoft.com/office/drawing/2014/main" id="{4AAB80CF-39DE-4962-8346-AF765C1BBBA8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431800" y="4089400"/>
          <a:ext cx="4165600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508" name="Rectangle 7">
            <a:extLst>
              <a:ext uri="{FF2B5EF4-FFF2-40B4-BE49-F238E27FC236}">
                <a16:creationId xmlns:a16="http://schemas.microsoft.com/office/drawing/2014/main" id="{22F888A1-87E2-453F-B938-73E265632864}"/>
              </a:ext>
            </a:extLst>
          </p:cNvPr>
          <p:cNvSpPr>
            <a:spLocks noGrp="1" noChangeArrowheads="1"/>
          </p:cNvSpPr>
          <p:nvPr>
            <p:ph sz="half" idx="3"/>
          </p:nvPr>
        </p:nvSpPr>
        <p:spPr>
          <a:xfrm>
            <a:off x="4648200" y="1981200"/>
            <a:ext cx="4191000" cy="3962400"/>
          </a:xfrm>
        </p:spPr>
        <p:txBody>
          <a:bodyPr/>
          <a:lstStyle/>
          <a:p>
            <a:pPr>
              <a:buFontTx/>
              <a:buNone/>
            </a:pPr>
            <a:r>
              <a:rPr lang="sk-SK" altLang="sk-SK" sz="1400" dirty="0"/>
              <a:t>       V súvislosti s využívaním internetu, má spomedzi demografických charakteristík najväčší vplyv na správanie sa jednotlivca vek, kde sa prejavuje jednoznačná korelácia medzi stúpajúcim vekom a intenzitou využívania internetu.</a:t>
            </a:r>
          </a:p>
          <a:p>
            <a:pPr>
              <a:buFontTx/>
              <a:buNone/>
            </a:pPr>
            <a:endParaRPr lang="sk-SK" altLang="sk-SK" sz="1400" dirty="0"/>
          </a:p>
          <a:p>
            <a:pPr>
              <a:buFontTx/>
              <a:buNone/>
            </a:pPr>
            <a:endParaRPr lang="sk-SK" altLang="sk-SK" sz="1400" dirty="0"/>
          </a:p>
          <a:p>
            <a:pPr>
              <a:buFontTx/>
              <a:buNone/>
            </a:pPr>
            <a:endParaRPr lang="sk-SK" altLang="sk-SK" sz="1400" dirty="0"/>
          </a:p>
          <a:p>
            <a:pPr>
              <a:buFontTx/>
              <a:buNone/>
            </a:pPr>
            <a:endParaRPr lang="sk-SK" altLang="sk-SK" sz="1400" dirty="0"/>
          </a:p>
          <a:p>
            <a:pPr>
              <a:buFontTx/>
              <a:buNone/>
            </a:pPr>
            <a:endParaRPr lang="sk-SK" altLang="sk-SK" sz="1400" dirty="0"/>
          </a:p>
          <a:p>
            <a:pPr>
              <a:buFontTx/>
              <a:buNone/>
            </a:pPr>
            <a:r>
              <a:rPr lang="sk-SK" altLang="sk-SK" sz="1400" dirty="0"/>
              <a:t>	Pre ilustráciu uvádzame dva príklady vplyvu veku na využívanie internetu, kde je zrejmý pokles záujmu o danú činnosť v prípade vyšších vekových kategórií. </a:t>
            </a:r>
          </a:p>
        </p:txBody>
      </p:sp>
      <p:sp>
        <p:nvSpPr>
          <p:cNvPr id="21509" name="Text Box 8">
            <a:extLst>
              <a:ext uri="{FF2B5EF4-FFF2-40B4-BE49-F238E27FC236}">
                <a16:creationId xmlns:a16="http://schemas.microsoft.com/office/drawing/2014/main" id="{020C4AAC-5DF6-4322-B361-F7515713E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84325"/>
            <a:ext cx="1231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k-SK" altLang="sk-SK" sz="1000" b="1" i="1"/>
              <a:t>Počúvanie hudby</a:t>
            </a:r>
          </a:p>
        </p:txBody>
      </p:sp>
      <p:sp>
        <p:nvSpPr>
          <p:cNvPr id="21510" name="Text Box 9">
            <a:extLst>
              <a:ext uri="{FF2B5EF4-FFF2-40B4-BE49-F238E27FC236}">
                <a16:creationId xmlns:a16="http://schemas.microsoft.com/office/drawing/2014/main" id="{A4C64775-BF45-435E-8014-4A1042329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86200"/>
            <a:ext cx="11890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k-SK" altLang="sk-SK" sz="1000" b="1" i="1"/>
              <a:t>Pozeranie filmov</a:t>
            </a:r>
          </a:p>
        </p:txBody>
      </p:sp>
      <p:sp>
        <p:nvSpPr>
          <p:cNvPr id="21511" name="Rectangle 4">
            <a:extLst>
              <a:ext uri="{FF2B5EF4-FFF2-40B4-BE49-F238E27FC236}">
                <a16:creationId xmlns:a16="http://schemas.microsoft.com/office/drawing/2014/main" id="{4E7CC2EF-7548-4195-AFD5-ED76A6CF4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1800" b="1">
                <a:solidFill>
                  <a:srgbClr val="3333CC"/>
                </a:solidFill>
              </a:rPr>
              <a:t>Ako často využívate internet na nasledujúce účely?</a:t>
            </a:r>
          </a:p>
        </p:txBody>
      </p:sp>
      <p:pic>
        <p:nvPicPr>
          <p:cNvPr id="21512" name="Picture 2">
            <a:extLst>
              <a:ext uri="{FF2B5EF4-FFF2-40B4-BE49-F238E27FC236}">
                <a16:creationId xmlns:a16="http://schemas.microsoft.com/office/drawing/2014/main" id="{E657CE13-856E-46BC-A8A5-81B4E0183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65AA6210-E072-461A-B78A-E7D09D875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AE562-C3D7-4950-9EEB-0FE7824F3C89}" type="slidenum">
              <a:rPr lang="sk-SK" altLang="sk-SK" smtClean="0"/>
              <a:pPr>
                <a:defRPr/>
              </a:pPr>
              <a:t>17</a:t>
            </a:fld>
            <a:endParaRPr lang="sk-SK" altLang="sk-SK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28B34FCC-01E5-4F85-8D87-C201AEF81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4">
            <a:extLst>
              <a:ext uri="{FF2B5EF4-FFF2-40B4-BE49-F238E27FC236}">
                <a16:creationId xmlns:a16="http://schemas.microsoft.com/office/drawing/2014/main" id="{9B472A82-32A4-4911-B50F-3DBE14EB3B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sk-SK" altLang="sk-SK" sz="1600" b="1" dirty="0">
                <a:solidFill>
                  <a:srgbClr val="3333CC"/>
                </a:solidFill>
              </a:rPr>
              <a:t>Kúpili ste si za posledných 12 mesiacov knihu v niektorej z nasledujúcich foriem?</a:t>
            </a:r>
            <a:br>
              <a:rPr lang="sk-SK" altLang="sk-SK" sz="1600" b="1" dirty="0">
                <a:solidFill>
                  <a:srgbClr val="3333CC"/>
                </a:solidFill>
              </a:rPr>
            </a:br>
            <a:r>
              <a:rPr lang="sk-SK" altLang="sk-SK" sz="1600" b="1" dirty="0">
                <a:solidFill>
                  <a:srgbClr val="3333CC"/>
                </a:solidFill>
              </a:rPr>
              <a:t>Koľko tlačených kníh ste prečítali za posledných 12 mesiacov?</a:t>
            </a:r>
          </a:p>
        </p:txBody>
      </p:sp>
      <p:graphicFrame>
        <p:nvGraphicFramePr>
          <p:cNvPr id="2" name="Object 6">
            <a:extLst>
              <a:ext uri="{FF2B5EF4-FFF2-40B4-BE49-F238E27FC236}">
                <a16:creationId xmlns:a16="http://schemas.microsoft.com/office/drawing/2014/main" id="{9604B274-FD60-436A-BEDB-AC202C4A9B09}"/>
              </a:ext>
            </a:extLst>
          </p:cNvPr>
          <p:cNvGraphicFramePr>
            <a:graphicFrameLocks noGrp="1" noChangeAspect="1"/>
          </p:cNvGraphicFramePr>
          <p:nvPr>
            <p:ph sz="quarter" idx="1"/>
          </p:nvPr>
        </p:nvGraphicFramePr>
        <p:xfrm>
          <a:off x="355600" y="1471613"/>
          <a:ext cx="4165600" cy="210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533" name="Rectangle 8">
            <a:extLst>
              <a:ext uri="{FF2B5EF4-FFF2-40B4-BE49-F238E27FC236}">
                <a16:creationId xmlns:a16="http://schemas.microsoft.com/office/drawing/2014/main" id="{F04D905F-B9FC-449E-B7DC-DF2874EFC43B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572000" y="1600200"/>
            <a:ext cx="4267200" cy="1828800"/>
          </a:xfrm>
        </p:spPr>
        <p:txBody>
          <a:bodyPr/>
          <a:lstStyle/>
          <a:p>
            <a:pPr>
              <a:buFontTx/>
              <a:buNone/>
            </a:pPr>
            <a:r>
              <a:rPr lang="sk-SK" altLang="sk-SK" sz="1400" dirty="0"/>
              <a:t>	Klasickú, viazanú knihu si v posledných 12 mesiacoch kúpilo 63% populácie, čo je </a:t>
            </a:r>
            <a:br>
              <a:rPr lang="sk-SK" altLang="sk-SK" sz="1400" dirty="0"/>
            </a:br>
            <a:r>
              <a:rPr lang="sk-SK" altLang="sk-SK" sz="1400" dirty="0"/>
              <a:t>v porovnaní s rokom 2016 pokles (štatisticky nevýznamný) o 2 </a:t>
            </a:r>
            <a:r>
              <a:rPr lang="sk-SK" altLang="sk-SK" sz="1400" dirty="0" err="1"/>
              <a:t>perc</a:t>
            </a:r>
            <a:r>
              <a:rPr lang="sk-SK" altLang="sk-SK" sz="1400" dirty="0"/>
              <a:t>. body. Knihy naďalej výrazne viac kupujú ženy, stredné a vyššie vekové kategórie (nad 46 rokov) a čitatelia s vyšším vzdelaním. </a:t>
            </a:r>
          </a:p>
        </p:txBody>
      </p:sp>
      <p:graphicFrame>
        <p:nvGraphicFramePr>
          <p:cNvPr id="3" name="Object 9">
            <a:extLst>
              <a:ext uri="{FF2B5EF4-FFF2-40B4-BE49-F238E27FC236}">
                <a16:creationId xmlns:a16="http://schemas.microsoft.com/office/drawing/2014/main" id="{073D6219-2DC3-49E9-A968-EF0705E77E79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560345896"/>
              </p:ext>
            </p:extLst>
          </p:nvPr>
        </p:nvGraphicFramePr>
        <p:xfrm>
          <a:off x="431800" y="3860800"/>
          <a:ext cx="4241800" cy="2039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8">
            <a:extLst>
              <a:ext uri="{FF2B5EF4-FFF2-40B4-BE49-F238E27FC236}">
                <a16:creationId xmlns:a16="http://schemas.microsoft.com/office/drawing/2014/main" id="{819CBA82-7273-4350-B0DC-61373334B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038600"/>
            <a:ext cx="4191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sk-SK" kern="0" dirty="0"/>
              <a:t>	Z hľadiska </a:t>
            </a:r>
            <a:r>
              <a:rPr lang="sk-SK" kern="0" dirty="0" err="1"/>
              <a:t>čítanosti</a:t>
            </a:r>
            <a:r>
              <a:rPr lang="sk-SK" kern="0" dirty="0"/>
              <a:t> viazaných kníh 25% populácie neprečítalo v posledných 12 mesiacoch žiadnu knihu. Najviac dve knihy prečítalo 30% populácie, čo je v rámci tejto kategórie o 5 </a:t>
            </a:r>
            <a:r>
              <a:rPr lang="sk-SK" kern="0" dirty="0" err="1"/>
              <a:t>perc</a:t>
            </a:r>
            <a:r>
              <a:rPr lang="sk-SK" kern="0" dirty="0"/>
              <a:t>. b</a:t>
            </a:r>
            <a:r>
              <a:rPr lang="sk-SK" kern="0" dirty="0" err="1"/>
              <a:t>odov</a:t>
            </a:r>
            <a:r>
              <a:rPr lang="sk-SK" kern="0" dirty="0"/>
              <a:t> viac ako v roku 2016.  Vo všetkých ďalších kategóriách počtu prečítaných kníh už </a:t>
            </a:r>
            <a:r>
              <a:rPr lang="sk-SK" kern="0" dirty="0" err="1"/>
              <a:t>čítanosť</a:t>
            </a:r>
            <a:r>
              <a:rPr lang="sk-SK" kern="0" dirty="0"/>
              <a:t> s rokom 2016 klesala.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DF6DFDA5-C9B8-4CFA-92C6-2048E759D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9683E-7B66-48C0-B002-A44F038579F8}" type="slidenum">
              <a:rPr lang="sk-SK" altLang="sk-SK" smtClean="0"/>
              <a:pPr>
                <a:defRPr/>
              </a:pPr>
              <a:t>18</a:t>
            </a:fld>
            <a:endParaRPr lang="sk-SK" altLang="sk-SK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2CFE9BBF-DAE2-4DCF-BD31-441EDB1F1C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</a:rPr>
              <a:t>Ktoré literárne žánre zvyknete čítať/počúvať? </a:t>
            </a:r>
          </a:p>
        </p:txBody>
      </p:sp>
      <p:pic>
        <p:nvPicPr>
          <p:cNvPr id="23556" name="Picture 2">
            <a:extLst>
              <a:ext uri="{FF2B5EF4-FFF2-40B4-BE49-F238E27FC236}">
                <a16:creationId xmlns:a16="http://schemas.microsoft.com/office/drawing/2014/main" id="{666540C7-0F03-45D9-BE81-C39D8C29F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7">
            <a:extLst>
              <a:ext uri="{FF2B5EF4-FFF2-40B4-BE49-F238E27FC236}">
                <a16:creationId xmlns:a16="http://schemas.microsoft.com/office/drawing/2014/main" id="{D5B0C0EC-E196-4D21-A972-43D3B101A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4953000"/>
            <a:ext cx="85010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Podľa preferencie čítaného literárneho žánru stále vedie beletria a detektívna, kriminálna literatúra, ktorú </a:t>
            </a:r>
            <a:br>
              <a:rPr lang="sk-SK" altLang="sk-SK" sz="1400" dirty="0"/>
            </a:br>
            <a:r>
              <a:rPr lang="sk-SK" altLang="sk-SK" sz="1400" dirty="0"/>
              <a:t>čítajú / počúvajú takmer dve tretiny populácie. Nasleduje náučná literatúra (60%) a úspešný trend si drží </a:t>
            </a:r>
            <a:br>
              <a:rPr lang="sk-SK" altLang="sk-SK" sz="1400" dirty="0"/>
            </a:br>
            <a:r>
              <a:rPr lang="sk-SK" altLang="sk-SK" sz="1400" dirty="0"/>
              <a:t>aj literatúra o jedle a varení („kuchárske knihy“). V porovnaní s rokom 2016 výraznejšie klesol záujem </a:t>
            </a:r>
            <a:br>
              <a:rPr lang="sk-SK" altLang="sk-SK" sz="1400" dirty="0"/>
            </a:br>
            <a:r>
              <a:rPr lang="sk-SK" altLang="sk-SK" sz="1400" dirty="0"/>
              <a:t>o odborno-vedeckú literatúru (pokles z druhej pozície v </a:t>
            </a:r>
            <a:r>
              <a:rPr lang="sk-SK" altLang="sk-SK" sz="1400" dirty="0" err="1"/>
              <a:t>čítanosti</a:t>
            </a:r>
            <a:r>
              <a:rPr lang="sk-SK" altLang="sk-SK" sz="1400" dirty="0"/>
              <a:t>).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6F3CF3A7-9C14-4999-8E9C-51350F36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19</a:t>
            </a:fld>
            <a:endParaRPr lang="sk-SK" altLang="sk-SK"/>
          </a:p>
        </p:txBody>
      </p:sp>
      <p:graphicFrame>
        <p:nvGraphicFramePr>
          <p:cNvPr id="9" name="Zástupný objekt pre obsah 8">
            <a:extLst>
              <a:ext uri="{FF2B5EF4-FFF2-40B4-BE49-F238E27FC236}">
                <a16:creationId xmlns:a16="http://schemas.microsoft.com/office/drawing/2014/main" id="{4D4763DE-D396-43FC-BC7C-E6DE30D057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391094"/>
              </p:ext>
            </p:extLst>
          </p:nvPr>
        </p:nvGraphicFramePr>
        <p:xfrm>
          <a:off x="609600" y="1219200"/>
          <a:ext cx="8077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1B75D3-DCB7-4388-97AD-2B962EB42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1600" b="1" dirty="0">
                <a:solidFill>
                  <a:srgbClr val="3333CC"/>
                </a:solidFill>
              </a:rPr>
              <a:t>Akým najčastejším spôsobom sa dostávate ku knihám? 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51337E1E-24B0-41B0-894C-EABFECFB9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20</a:t>
            </a:fld>
            <a:endParaRPr lang="sk-SK" altLang="sk-SK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07AFEBA-8A40-435F-99C7-C2884E6CC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A432E7CB-A440-45C7-BAE7-91A9EBD0F1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143598"/>
              </p:ext>
            </p:extLst>
          </p:nvPr>
        </p:nvGraphicFramePr>
        <p:xfrm>
          <a:off x="457200" y="1295400"/>
          <a:ext cx="8382000" cy="3581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7">
            <a:extLst>
              <a:ext uri="{FF2B5EF4-FFF2-40B4-BE49-F238E27FC236}">
                <a16:creationId xmlns:a16="http://schemas.microsoft.com/office/drawing/2014/main" id="{85076461-35AF-4596-9B0E-01AE502B0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5065693"/>
            <a:ext cx="87366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Pri kúpe klasických kníh dominuje ich kúpa v klasickom kníhkupectve, ale zvyšuje sa aj podiel kúpy cez </a:t>
            </a:r>
            <a:br>
              <a:rPr lang="sk-SK" altLang="sk-SK" sz="1400" dirty="0"/>
            </a:br>
            <a:r>
              <a:rPr lang="sk-SK" altLang="sk-SK" sz="1400" dirty="0"/>
              <a:t>internet. Knihy v digitalizovanej alebo audio podobe sa najčastejšie získavajú cez internet, či už kúpou</a:t>
            </a:r>
            <a:br>
              <a:rPr lang="sk-SK" altLang="sk-SK" sz="1400" dirty="0"/>
            </a:br>
            <a:r>
              <a:rPr lang="sk-SK" altLang="sk-SK" sz="1400" dirty="0"/>
              <a:t>alebo sťahovaním. Ostatné spôsoby nadobúdania kníh majú skôr marginálny podiel.</a:t>
            </a:r>
            <a:br>
              <a:rPr lang="sk-SK" altLang="sk-SK" sz="1400" dirty="0"/>
            </a:br>
            <a:endParaRPr lang="sk-SK" altLang="sk-SK" sz="1400" dirty="0"/>
          </a:p>
        </p:txBody>
      </p:sp>
    </p:spTree>
    <p:extLst>
      <p:ext uri="{BB962C8B-B14F-4D97-AF65-F5344CB8AC3E}">
        <p14:creationId xmlns:p14="http://schemas.microsoft.com/office/powerpoint/2010/main" val="4106179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>
            <a:extLst>
              <a:ext uri="{FF2B5EF4-FFF2-40B4-BE49-F238E27FC236}">
                <a16:creationId xmlns:a16="http://schemas.microsoft.com/office/drawing/2014/main" id="{1348F9F8-6660-4D18-BEEE-FE36A595A5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</a:rPr>
              <a:t>Ako často čítate dennú tlač, časopisy a elektronické publikácie?</a:t>
            </a:r>
          </a:p>
        </p:txBody>
      </p:sp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21EBBF76-86F7-41A4-9124-C8B8D4FFB616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508000" y="1193800"/>
          <a:ext cx="8128000" cy="367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4580" name="Picture 2">
            <a:extLst>
              <a:ext uri="{FF2B5EF4-FFF2-40B4-BE49-F238E27FC236}">
                <a16:creationId xmlns:a16="http://schemas.microsoft.com/office/drawing/2014/main" id="{12E4BE9F-47E6-44A1-9BAC-6FE89562B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7">
            <a:extLst>
              <a:ext uri="{FF2B5EF4-FFF2-40B4-BE49-F238E27FC236}">
                <a16:creationId xmlns:a16="http://schemas.microsoft.com/office/drawing/2014/main" id="{CABC77A2-CFB9-4B7E-ADF5-897CAEBFE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4953000"/>
            <a:ext cx="83629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Z hľadiska formy periodík sú najčítanejšie slovenské denníky na internete, ktoré číta aspoň raz mesačne</a:t>
            </a:r>
            <a:br>
              <a:rPr lang="sk-SK" altLang="sk-SK" sz="1400" dirty="0"/>
            </a:br>
            <a:r>
              <a:rPr lang="sk-SK" altLang="sk-SK" sz="1400" dirty="0"/>
              <a:t>48% populácie, z toho viac ako dve tretiny aspoň raz týždenne. Za nimi nasledujú tlačené verzie iných</a:t>
            </a:r>
            <a:br>
              <a:rPr lang="sk-SK" altLang="sk-SK" sz="1400" dirty="0"/>
            </a:br>
            <a:r>
              <a:rPr lang="sk-SK" altLang="sk-SK" sz="1400" dirty="0"/>
              <a:t>slovenských časopisov a tlačené verzie denníkov. V porovnaní s rokom 2016 sa jednak výrazne znížila </a:t>
            </a:r>
            <a:br>
              <a:rPr lang="sk-SK" altLang="sk-SK" sz="1400" dirty="0"/>
            </a:br>
            <a:r>
              <a:rPr lang="sk-SK" altLang="sk-SK" sz="1400" dirty="0"/>
              <a:t>frekvencia </a:t>
            </a:r>
            <a:r>
              <a:rPr lang="sk-SK" altLang="sk-SK" sz="1400" dirty="0" err="1"/>
              <a:t>čítanosti</a:t>
            </a:r>
            <a:r>
              <a:rPr lang="sk-SK" altLang="sk-SK" sz="1400" dirty="0"/>
              <a:t> a jednak sa na prvé miesto v </a:t>
            </a:r>
            <a:r>
              <a:rPr lang="sk-SK" altLang="sk-SK" sz="1400" dirty="0" err="1"/>
              <a:t>čítanosti</a:t>
            </a:r>
            <a:r>
              <a:rPr lang="sk-SK" altLang="sk-SK" sz="1400" dirty="0"/>
              <a:t> dostali slovenské denníky v elektronickej </a:t>
            </a:r>
            <a:br>
              <a:rPr lang="sk-SK" altLang="sk-SK" sz="1400" dirty="0"/>
            </a:br>
            <a:r>
              <a:rPr lang="sk-SK" altLang="sk-SK" sz="1400" dirty="0"/>
              <a:t>podobe.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6D50F031-40EC-45A3-A2A9-42221F824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21</a:t>
            </a:fld>
            <a:endParaRPr lang="sk-SK" altLang="sk-SK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E19F82C-3D1C-4816-81E4-C56E7378AE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</a:rPr>
              <a:t>Ktoré denníky a ako často čítate?</a:t>
            </a:r>
          </a:p>
        </p:txBody>
      </p:sp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70A20EA1-B943-4251-89BE-82BB9522374F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508000" y="1185863"/>
          <a:ext cx="8128000" cy="371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5604" name="Picture 2">
            <a:extLst>
              <a:ext uri="{FF2B5EF4-FFF2-40B4-BE49-F238E27FC236}">
                <a16:creationId xmlns:a16="http://schemas.microsoft.com/office/drawing/2014/main" id="{C92056A3-A20F-4D9E-B8D3-2568BBBD7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7">
            <a:extLst>
              <a:ext uri="{FF2B5EF4-FFF2-40B4-BE49-F238E27FC236}">
                <a16:creationId xmlns:a16="http://schemas.microsoft.com/office/drawing/2014/main" id="{72CDBE30-637E-467A-A7FE-43B35FE2F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5053013"/>
            <a:ext cx="81121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/>
              <a:t>Prvá štvorica denníkov je z hľadiska čítanosti nemenná už roky. Dlhodobé prvenstvo si zachováva </a:t>
            </a:r>
            <a:br>
              <a:rPr lang="sk-SK" altLang="sk-SK" sz="1400"/>
            </a:br>
            <a:r>
              <a:rPr lang="sk-SK" altLang="sk-SK" sz="1400"/>
              <a:t>Nový čas, poradie ostatných sa mení. V porovnaní s rokom 2016 sa zvýšila týždenná čítanosť, ktorá</a:t>
            </a:r>
            <a:br>
              <a:rPr lang="sk-SK" altLang="sk-SK" sz="1400"/>
            </a:br>
            <a:r>
              <a:rPr lang="sk-SK" altLang="sk-SK" sz="1400"/>
              <a:t>posunula denník SME zo štvrtého miesta na druhé (podľa „ číta aspoň raz za týždeň“). 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8031F080-CF90-490A-9706-8585356D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22</a:t>
            </a:fld>
            <a:endParaRPr lang="sk-SK" altLang="sk-SK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C53057A6-56FF-4FA3-A562-097111AB88E8}"/>
              </a:ext>
            </a:extLst>
          </p:cNvPr>
          <p:cNvGraphicFramePr>
            <a:graphicFrameLocks noGrp="1" noChangeAspect="1"/>
          </p:cNvGraphicFramePr>
          <p:nvPr>
            <p:ph sz="quarter" idx="1"/>
          </p:nvPr>
        </p:nvGraphicFramePr>
        <p:xfrm>
          <a:off x="355600" y="1574800"/>
          <a:ext cx="4394200" cy="198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Object 6">
            <a:extLst>
              <a:ext uri="{FF2B5EF4-FFF2-40B4-BE49-F238E27FC236}">
                <a16:creationId xmlns:a16="http://schemas.microsoft.com/office/drawing/2014/main" id="{245AD994-6EDB-49C1-A871-F9FD51F1EDE8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750006373"/>
              </p:ext>
            </p:extLst>
          </p:nvPr>
        </p:nvGraphicFramePr>
        <p:xfrm>
          <a:off x="355600" y="3708400"/>
          <a:ext cx="4510088" cy="2149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28" name="Rectangle 7">
            <a:extLst>
              <a:ext uri="{FF2B5EF4-FFF2-40B4-BE49-F238E27FC236}">
                <a16:creationId xmlns:a16="http://schemas.microsoft.com/office/drawing/2014/main" id="{D801EF89-2194-4F41-9842-D5B7E02A8268}"/>
              </a:ext>
            </a:extLst>
          </p:cNvPr>
          <p:cNvSpPr>
            <a:spLocks noGrp="1" noChangeArrowheads="1"/>
          </p:cNvSpPr>
          <p:nvPr>
            <p:ph sz="half" idx="3"/>
          </p:nvPr>
        </p:nvSpPr>
        <p:spPr>
          <a:xfrm>
            <a:off x="4648200" y="1676400"/>
            <a:ext cx="4114800" cy="1295400"/>
          </a:xfrm>
        </p:spPr>
        <p:txBody>
          <a:bodyPr/>
          <a:lstStyle/>
          <a:p>
            <a:pPr>
              <a:buFontTx/>
              <a:buNone/>
            </a:pPr>
            <a:r>
              <a:rPr lang="sk-SK" altLang="sk-SK" sz="1400"/>
              <a:t>      Počúvaniu hudby (akýmkoľvek spôsobom) </a:t>
            </a:r>
            <a:br>
              <a:rPr lang="sk-SK" altLang="sk-SK" sz="1400"/>
            </a:br>
            <a:r>
              <a:rPr lang="sk-SK" altLang="sk-SK" sz="1400"/>
              <a:t>sa s rôznou pravidelnosťou venuje 95% obyvateľstva, každý deň počúva hudbu 60% ľudí, čo je v porovnaní s rokom 2016 nepatrný pokles (o 5 perc bodov). </a:t>
            </a:r>
          </a:p>
        </p:txBody>
      </p:sp>
      <p:pic>
        <p:nvPicPr>
          <p:cNvPr id="26629" name="Picture 2">
            <a:extLst>
              <a:ext uri="{FF2B5EF4-FFF2-40B4-BE49-F238E27FC236}">
                <a16:creationId xmlns:a16="http://schemas.microsoft.com/office/drawing/2014/main" id="{09AA6B69-9131-47B3-8BA1-0DACBB07D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Rectangle 4">
            <a:extLst>
              <a:ext uri="{FF2B5EF4-FFF2-40B4-BE49-F238E27FC236}">
                <a16:creationId xmlns:a16="http://schemas.microsoft.com/office/drawing/2014/main" id="{DB00CFE8-F4E4-4273-9395-A71052266E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</a:rPr>
              <a:t>Ako často a ktoré hudobné žánre počúvate podľa Vášho výberu buď z rádia, CD prehrávača, MP3, z internetu a pod.?</a:t>
            </a:r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5F93F5D2-3401-4DD0-9E17-F10E8A325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810000"/>
            <a:ext cx="4114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sk-SK" altLang="sk-SK" sz="1400"/>
              <a:t>      Najviac počúvaným žánrom je pop (počúva 81%). S výrazným odstupom 25 perc bodov nasleduje relaxačná hudba, rock a ľudová hudba. Uvedené žánre sa objavili na čele počúvanosti hudby aj v roku 2016. </a:t>
            </a:r>
            <a:br>
              <a:rPr lang="sk-SK" altLang="sk-SK" sz="1400"/>
            </a:br>
            <a:r>
              <a:rPr lang="sk-SK" altLang="sk-SK" sz="1400"/>
              <a:t>V porovnaní s uvedeným rokom bol zaznamenaný pokles počúvanosti vážnej hudby.  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453981E5-5648-43B2-97F5-07E817556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AE562-C3D7-4950-9EEB-0FE7824F3C89}" type="slidenum">
              <a:rPr lang="sk-SK" altLang="sk-SK" smtClean="0"/>
              <a:pPr>
                <a:defRPr/>
              </a:pPr>
              <a:t>23</a:t>
            </a:fld>
            <a:endParaRPr lang="sk-SK" altLang="sk-SK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0861AA-2E33-4EEC-8AD9-A32363EC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1600" b="1" dirty="0">
                <a:solidFill>
                  <a:srgbClr val="3333CC"/>
                </a:solidFill>
              </a:rPr>
              <a:t>Ako často a ktoré rozhlasové stanice počúvate?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DCA9B27-0B0C-4197-9107-A20D7A12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AE562-C3D7-4950-9EEB-0FE7824F3C89}" type="slidenum">
              <a:rPr lang="sk-SK" altLang="sk-SK" smtClean="0"/>
              <a:pPr>
                <a:defRPr/>
              </a:pPr>
              <a:t>24</a:t>
            </a:fld>
            <a:endParaRPr lang="sk-SK" altLang="sk-SK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F29C2C7-5525-408E-998A-322E66564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Zástupný objekt pre obsah 7">
            <a:extLst>
              <a:ext uri="{FF2B5EF4-FFF2-40B4-BE49-F238E27FC236}">
                <a16:creationId xmlns:a16="http://schemas.microsoft.com/office/drawing/2014/main" id="{AFC4FFA2-993F-4218-88B5-80462E2339BC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35976898"/>
              </p:ext>
            </p:extLst>
          </p:nvPr>
        </p:nvGraphicFramePr>
        <p:xfrm>
          <a:off x="457200" y="1219200"/>
          <a:ext cx="8229600" cy="144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Zástupný objekt pre obsah 8">
            <a:extLst>
              <a:ext uri="{FF2B5EF4-FFF2-40B4-BE49-F238E27FC236}">
                <a16:creationId xmlns:a16="http://schemas.microsoft.com/office/drawing/2014/main" id="{FC1B5AFF-3711-440C-B175-04D14D485059}"/>
              </a:ext>
            </a:extLst>
          </p:cNvPr>
          <p:cNvGraphicFramePr>
            <a:graphicFrameLocks noGrp="1"/>
          </p:cNvGraphicFramePr>
          <p:nvPr>
            <p:ph sz="half" idx="3"/>
            <p:extLst>
              <p:ext uri="{D42A27DB-BD31-4B8C-83A1-F6EECF244321}">
                <p14:modId xmlns:p14="http://schemas.microsoft.com/office/powerpoint/2010/main" val="3104834249"/>
              </p:ext>
            </p:extLst>
          </p:nvPr>
        </p:nvGraphicFramePr>
        <p:xfrm>
          <a:off x="4648200" y="2895600"/>
          <a:ext cx="4038600" cy="1947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Zástupný objekt pre obsah 11">
            <a:extLst>
              <a:ext uri="{FF2B5EF4-FFF2-40B4-BE49-F238E27FC236}">
                <a16:creationId xmlns:a16="http://schemas.microsoft.com/office/drawing/2014/main" id="{B078A08F-90DB-410D-B9F5-88A664DB1959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376111546"/>
              </p:ext>
            </p:extLst>
          </p:nvPr>
        </p:nvGraphicFramePr>
        <p:xfrm>
          <a:off x="457200" y="2895600"/>
          <a:ext cx="4038600" cy="1947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Box 7">
            <a:extLst>
              <a:ext uri="{FF2B5EF4-FFF2-40B4-BE49-F238E27FC236}">
                <a16:creationId xmlns:a16="http://schemas.microsoft.com/office/drawing/2014/main" id="{885B05A6-BF81-4540-AF84-24E90A50E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5155049"/>
            <a:ext cx="862120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Takmer 90% populácie počúva aspoň občas iné slovenské rozhlasové stanice okrem staníc RTVS. </a:t>
            </a:r>
            <a:br>
              <a:rPr lang="sk-SK" altLang="sk-SK" sz="1400" dirty="0"/>
            </a:br>
            <a:r>
              <a:rPr lang="sk-SK" altLang="sk-SK" sz="1400" dirty="0"/>
              <a:t>Stanice RTVS počúva aspoň občas tri štvrtiny populácie. Dlhodobo najpočúvanejšou rozhlasovou stanicou</a:t>
            </a:r>
            <a:br>
              <a:rPr lang="sk-SK" altLang="sk-SK" sz="1400" dirty="0"/>
            </a:br>
            <a:r>
              <a:rPr lang="sk-SK" altLang="sk-SK" sz="1400" dirty="0"/>
              <a:t>je Rádio Expres. Z rozhlasových staníc RTVS počúva tretina obyvateľov Rádio Slovensko a štvrtina </a:t>
            </a:r>
            <a:br>
              <a:rPr lang="sk-SK" altLang="sk-SK" sz="1400" dirty="0"/>
            </a:br>
            <a:r>
              <a:rPr lang="sk-SK" altLang="sk-SK" sz="1400" dirty="0"/>
              <a:t>Rádio FM. </a:t>
            </a:r>
            <a:br>
              <a:rPr lang="sk-SK" altLang="sk-SK" sz="1400" dirty="0"/>
            </a:br>
            <a:endParaRPr lang="sk-SK" altLang="sk-SK" sz="1400" dirty="0"/>
          </a:p>
        </p:txBody>
      </p:sp>
    </p:spTree>
    <p:extLst>
      <p:ext uri="{BB962C8B-B14F-4D97-AF65-F5344CB8AC3E}">
        <p14:creationId xmlns:p14="http://schemas.microsoft.com/office/powerpoint/2010/main" val="3298596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70619F1A-92B0-40D8-94DF-C0228874E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25</a:t>
            </a:fld>
            <a:endParaRPr lang="sk-SK" altLang="sk-SK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70B9659-3550-41F4-98A2-2B60CE08D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Zástupný objekt pre obsah 5">
            <a:extLst>
              <a:ext uri="{FF2B5EF4-FFF2-40B4-BE49-F238E27FC236}">
                <a16:creationId xmlns:a16="http://schemas.microsoft.com/office/drawing/2014/main" id="{C03C1501-2046-4BF7-942F-2677CC94F7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4946786"/>
              </p:ext>
            </p:extLst>
          </p:nvPr>
        </p:nvGraphicFramePr>
        <p:xfrm>
          <a:off x="609600" y="1447800"/>
          <a:ext cx="7620000" cy="2971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7F5D29FA-70CC-4174-842A-C21990864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sk-SK" sz="1600" b="1" dirty="0">
                <a:solidFill>
                  <a:srgbClr val="3333CC"/>
                </a:solidFill>
              </a:rPr>
              <a:t>Zaradenie povinných kvót pre vysielanie slovenskej hudby do vysielania slovenských rozhlasových staníc: 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28638E2D-3907-4416-A957-233E5BAC4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4800600"/>
            <a:ext cx="833266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Viac ako polovica verejnosti súhlasí s názorom, že zaradenie povinných kvót pre vysielanie slovenskej </a:t>
            </a:r>
            <a:br>
              <a:rPr lang="sk-SK" altLang="sk-SK" sz="1400" dirty="0"/>
            </a:br>
            <a:r>
              <a:rPr lang="sk-SK" altLang="sk-SK" sz="1400" dirty="0"/>
              <a:t>do vysielania slovenských rozhlasových staníc pomohlo slovenským </a:t>
            </a:r>
            <a:r>
              <a:rPr lang="sk-SK" altLang="sk-SK" sz="1400" dirty="0" err="1"/>
              <a:t>interprétom</a:t>
            </a:r>
            <a:r>
              <a:rPr lang="sk-SK" altLang="sk-SK" sz="1400" dirty="0"/>
              <a:t> alebo skupinám a že</a:t>
            </a:r>
            <a:br>
              <a:rPr lang="sk-SK" altLang="sk-SK" sz="1400" dirty="0"/>
            </a:br>
            <a:r>
              <a:rPr lang="sk-SK" altLang="sk-SK" sz="1400" dirty="0"/>
              <a:t>toto rozhodnutie bolo správne. Či toto rozhodnutie pomohlo aj kvalite hudobného vysielania už toľko </a:t>
            </a:r>
            <a:br>
              <a:rPr lang="sk-SK" altLang="sk-SK" sz="1400" dirty="0"/>
            </a:br>
            <a:r>
              <a:rPr lang="sk-SK" altLang="sk-SK" sz="1400" dirty="0"/>
              <a:t>ľudí presvedčených nie je, napriek tomu až 44% populácie si myslí, že kvalite hudobného vysielania to </a:t>
            </a:r>
            <a:br>
              <a:rPr lang="sk-SK" altLang="sk-SK" sz="1400" dirty="0"/>
            </a:br>
            <a:r>
              <a:rPr lang="sk-SK" altLang="sk-SK" sz="1400" dirty="0"/>
              <a:t>prospelo.</a:t>
            </a:r>
            <a:br>
              <a:rPr lang="sk-SK" altLang="sk-SK" sz="1400" dirty="0"/>
            </a:br>
            <a:endParaRPr lang="sk-SK" altLang="sk-SK" sz="1400" dirty="0"/>
          </a:p>
        </p:txBody>
      </p:sp>
    </p:spTree>
    <p:extLst>
      <p:ext uri="{BB962C8B-B14F-4D97-AF65-F5344CB8AC3E}">
        <p14:creationId xmlns:p14="http://schemas.microsoft.com/office/powerpoint/2010/main" val="3867795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>
            <a:extLst>
              <a:ext uri="{FF2B5EF4-FFF2-40B4-BE49-F238E27FC236}">
                <a16:creationId xmlns:a16="http://schemas.microsoft.com/office/drawing/2014/main" id="{A02161A6-96AF-4F49-BB46-2A8C998AE8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</a:rPr>
              <a:t>Ako často pozeráte nasledujúce televízne stanice?</a:t>
            </a:r>
          </a:p>
        </p:txBody>
      </p:sp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59F9CB95-82DF-4B93-A0C2-191A7888E3ED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431800" y="1346200"/>
          <a:ext cx="8128000" cy="340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7652" name="Picture 2">
            <a:extLst>
              <a:ext uri="{FF2B5EF4-FFF2-40B4-BE49-F238E27FC236}">
                <a16:creationId xmlns:a16="http://schemas.microsoft.com/office/drawing/2014/main" id="{85DA4560-2969-4360-B143-1486A723C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7">
            <a:extLst>
              <a:ext uri="{FF2B5EF4-FFF2-40B4-BE49-F238E27FC236}">
                <a16:creationId xmlns:a16="http://schemas.microsoft.com/office/drawing/2014/main" id="{1EF213EE-B9F4-47A6-8DD5-48B7991C0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4837113"/>
            <a:ext cx="825341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/>
              <a:t>Sledovanosť slovenských televíznych staníc „aspoň raz za týždeň“ je stále veľmi vysoká, cez hranicu </a:t>
            </a:r>
            <a:br>
              <a:rPr lang="sk-SK" altLang="sk-SK" sz="1400"/>
            </a:br>
            <a:r>
              <a:rPr lang="sk-SK" altLang="sk-SK" sz="1400"/>
              <a:t>50% sledovanosti sa dostali štyri stanice, z ktorých tri  (Joj, Markíza a Jednotka) boli aj v roku 2016.</a:t>
            </a:r>
            <a:br>
              <a:rPr lang="sk-SK" altLang="sk-SK" sz="1400"/>
            </a:br>
            <a:r>
              <a:rPr lang="sk-SK" altLang="sk-SK" sz="1400"/>
              <a:t>Po rokoch prišlo k výmene lídra, keď Markízu vystriedala Joj a ako jediná dosiahla vyššiu sledovanosť</a:t>
            </a:r>
            <a:br>
              <a:rPr lang="sk-SK" altLang="sk-SK" sz="1400"/>
            </a:br>
            <a:r>
              <a:rPr lang="sk-SK" altLang="sk-SK" sz="1400"/>
              <a:t>ako v roku 2016. Ostatné stanice strácali, najvýraznejšie TA3, Dvojka, ale aj Jednotka a Markíza.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D0E9A14A-1E9C-4AD4-9B86-752EF4D06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26</a:t>
            </a:fld>
            <a:endParaRPr lang="sk-SK" altLang="sk-SK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E606EDFA-5B8D-4046-9E09-62BDBB797F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1600" b="1">
                <a:solidFill>
                  <a:srgbClr val="3333CC"/>
                </a:solidFill>
              </a:rPr>
              <a:t>Ktoré programy zvyknete pozerať v televízii? </a:t>
            </a:r>
          </a:p>
        </p:txBody>
      </p:sp>
      <p:pic>
        <p:nvPicPr>
          <p:cNvPr id="28675" name="Picture 2">
            <a:extLst>
              <a:ext uri="{FF2B5EF4-FFF2-40B4-BE49-F238E27FC236}">
                <a16:creationId xmlns:a16="http://schemas.microsoft.com/office/drawing/2014/main" id="{9A210FCB-3938-49D5-8AAD-F556077EE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5347F522-AC93-4BAC-8195-136D0510AF8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364349"/>
              </p:ext>
            </p:extLst>
          </p:nvPr>
        </p:nvGraphicFramePr>
        <p:xfrm>
          <a:off x="431800" y="1193800"/>
          <a:ext cx="8128000" cy="37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677" name="Text Box 7">
            <a:extLst>
              <a:ext uri="{FF2B5EF4-FFF2-40B4-BE49-F238E27FC236}">
                <a16:creationId xmlns:a16="http://schemas.microsoft.com/office/drawing/2014/main" id="{F473B97B-A5E1-446A-AB45-75545CE55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6800"/>
            <a:ext cx="8401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Zo sledovaných programov sa len štyri nedostali cez 50%nú sledovanosť, medzi nimi aj programy</a:t>
            </a:r>
            <a:br>
              <a:rPr lang="sk-SK" altLang="sk-SK" sz="1400" dirty="0"/>
            </a:br>
            <a:r>
              <a:rPr lang="sk-SK" altLang="sk-SK" sz="1400" dirty="0"/>
              <a:t>o kultúre a umení. Najsledovanejším programom, prekračujúcim 90% sledovanosti sú filmy, nasledované</a:t>
            </a:r>
            <a:br>
              <a:rPr lang="sk-SK" altLang="sk-SK" sz="1400" dirty="0"/>
            </a:br>
            <a:r>
              <a:rPr lang="sk-SK" altLang="sk-SK" sz="1400" dirty="0"/>
              <a:t>spravodajstvom a zábavou (cez 80%). Programové preferencie sa v porovnaní s rokom 2016 zmenili </a:t>
            </a:r>
            <a:br>
              <a:rPr lang="sk-SK" altLang="sk-SK" sz="1400" dirty="0"/>
            </a:br>
            <a:r>
              <a:rPr lang="sk-SK" altLang="sk-SK" sz="1400" dirty="0"/>
              <a:t>minimálne.</a:t>
            </a:r>
          </a:p>
        </p:txBody>
      </p:sp>
      <p:sp>
        <p:nvSpPr>
          <p:cNvPr id="28678" name="Text Box 7">
            <a:extLst>
              <a:ext uri="{FF2B5EF4-FFF2-40B4-BE49-F238E27FC236}">
                <a16:creationId xmlns:a16="http://schemas.microsoft.com/office/drawing/2014/main" id="{73920F5D-4838-49EE-9DBD-39CB2F424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791200"/>
            <a:ext cx="28130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k-SK" altLang="sk-SK" sz="1000" i="1" dirty="0"/>
              <a:t>N = respondenti, ktorí pozerajú televíziu (1181)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D853054D-6B7D-4617-83A4-85ED4071B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27</a:t>
            </a:fld>
            <a:endParaRPr lang="sk-SK" altLang="sk-SK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>
            <a:extLst>
              <a:ext uri="{FF2B5EF4-FFF2-40B4-BE49-F238E27FC236}">
                <a16:creationId xmlns:a16="http://schemas.microsoft.com/office/drawing/2014/main" id="{E670DCE9-76F3-44EA-BBBD-02F99210F58D}"/>
              </a:ext>
            </a:extLst>
          </p:cNvPr>
          <p:cNvSpPr>
            <a:spLocks noGrp="1" noChangeArrowheads="1"/>
          </p:cNvSpPr>
          <p:nvPr>
            <p:ph sz="half" idx="3"/>
          </p:nvPr>
        </p:nvSpPr>
        <p:spPr>
          <a:xfrm>
            <a:off x="4953000" y="1752600"/>
            <a:ext cx="3962400" cy="2209800"/>
          </a:xfrm>
        </p:spPr>
        <p:txBody>
          <a:bodyPr/>
          <a:lstStyle/>
          <a:p>
            <a:pPr>
              <a:buFontTx/>
              <a:buNone/>
            </a:pPr>
            <a:r>
              <a:rPr lang="sk-SK" altLang="sk-SK" sz="1400"/>
              <a:t>      Televízia stále ostáva médiom, prostredníctvom ktorého sa filmy sledujú najviac. Takmer 80% populácie túto možnosť využije aspoň raz za týždeň a len 5% ju nevyužíva vôbec. Intenzívny je nástup sledovania voľne dostupných filmov na internete, čo aspoň využíva 29% verejnosti. Viac ako tretina populácie stále využíva sledovanie filmov cez DVD alebo CD.</a:t>
            </a:r>
          </a:p>
        </p:txBody>
      </p:sp>
      <p:pic>
        <p:nvPicPr>
          <p:cNvPr id="29699" name="Picture 2">
            <a:extLst>
              <a:ext uri="{FF2B5EF4-FFF2-40B4-BE49-F238E27FC236}">
                <a16:creationId xmlns:a16="http://schemas.microsoft.com/office/drawing/2014/main" id="{39A5CA83-684E-49DA-81DD-8F09DE854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6">
            <a:extLst>
              <a:ext uri="{FF2B5EF4-FFF2-40B4-BE49-F238E27FC236}">
                <a16:creationId xmlns:a16="http://schemas.microsoft.com/office/drawing/2014/main" id="{C597F426-75B2-4566-9163-1AE8A04E5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sk-SK" altLang="sk-SK" sz="1600" b="1" dirty="0">
                <a:solidFill>
                  <a:srgbClr val="3333CC"/>
                </a:solidFill>
              </a:rPr>
              <a:t>Ako často a ktoré filmové žánre sledujete prostredníctvom nasledujúcich inštitúcií alebo médií?</a:t>
            </a:r>
          </a:p>
        </p:txBody>
      </p:sp>
      <p:graphicFrame>
        <p:nvGraphicFramePr>
          <p:cNvPr id="2" name="Object 9">
            <a:extLst>
              <a:ext uri="{FF2B5EF4-FFF2-40B4-BE49-F238E27FC236}">
                <a16:creationId xmlns:a16="http://schemas.microsoft.com/office/drawing/2014/main" id="{FDAB1894-AF8A-47FB-9464-EB79C333BCB9}"/>
              </a:ext>
            </a:extLst>
          </p:cNvPr>
          <p:cNvGraphicFramePr>
            <a:graphicFrameLocks noGrp="1" noChangeAspect="1"/>
          </p:cNvGraphicFramePr>
          <p:nvPr>
            <p:ph sz="quarter" idx="1"/>
          </p:nvPr>
        </p:nvGraphicFramePr>
        <p:xfrm>
          <a:off x="203200" y="1617663"/>
          <a:ext cx="5006975" cy="209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10">
            <a:extLst>
              <a:ext uri="{FF2B5EF4-FFF2-40B4-BE49-F238E27FC236}">
                <a16:creationId xmlns:a16="http://schemas.microsoft.com/office/drawing/2014/main" id="{A929599C-3DBA-4F43-AABF-92C6336C0241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355600" y="3784600"/>
          <a:ext cx="4851400" cy="2424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703" name="Rectangle 11">
            <a:extLst>
              <a:ext uri="{FF2B5EF4-FFF2-40B4-BE49-F238E27FC236}">
                <a16:creationId xmlns:a16="http://schemas.microsoft.com/office/drawing/2014/main" id="{0712BBA8-FB63-47A3-91B7-82AA33A72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24013"/>
            <a:ext cx="441960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sk-SK" altLang="sk-SK" sz="2400"/>
          </a:p>
        </p:txBody>
      </p:sp>
      <p:sp>
        <p:nvSpPr>
          <p:cNvPr id="29704" name="Rectangle 12">
            <a:extLst>
              <a:ext uri="{FF2B5EF4-FFF2-40B4-BE49-F238E27FC236}">
                <a16:creationId xmlns:a16="http://schemas.microsoft.com/office/drawing/2014/main" id="{25693A25-245D-43E5-B59F-9BB86160E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4419600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sk-SK" altLang="sk-SK" sz="2400"/>
          </a:p>
        </p:txBody>
      </p:sp>
      <p:sp>
        <p:nvSpPr>
          <p:cNvPr id="29705" name="Rectangle 4">
            <a:extLst>
              <a:ext uri="{FF2B5EF4-FFF2-40B4-BE49-F238E27FC236}">
                <a16:creationId xmlns:a16="http://schemas.microsoft.com/office/drawing/2014/main" id="{409B7F83-ECDF-4718-894D-C5E63DFBD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191000"/>
            <a:ext cx="3886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sk-SK" altLang="sk-SK" sz="1400"/>
              <a:t>      Najsledovanejším filmovým žánrom sú komédie, ktoré sleduje 90% obyvateľov. </a:t>
            </a:r>
            <a:br>
              <a:rPr lang="sk-SK" altLang="sk-SK" sz="1400"/>
            </a:br>
            <a:r>
              <a:rPr lang="sk-SK" altLang="sk-SK" sz="1400"/>
              <a:t>S miernym odstupom nasledujú detektívky (77%) a rodinné romantické filmy (73%). </a:t>
            </a:r>
            <a:br>
              <a:rPr lang="sk-SK" altLang="sk-SK" sz="1400"/>
            </a:br>
            <a:r>
              <a:rPr lang="sk-SK" altLang="sk-SK" sz="1400"/>
              <a:t> Markantný je najmä nástup detektívnych filmov, ktoré sa v roku 2016 umiestnili v sledovanosti na piatom mieste.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7B1797BC-385D-4964-9087-9CE40C7C9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AE562-C3D7-4950-9EEB-0FE7824F3C89}" type="slidenum">
              <a:rPr lang="sk-SK" altLang="sk-SK" smtClean="0"/>
              <a:pPr>
                <a:defRPr/>
              </a:pPr>
              <a:t>28</a:t>
            </a:fld>
            <a:endParaRPr lang="sk-SK" altLang="sk-SK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ED09603-E42A-408E-A5CB-45FC59211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29</a:t>
            </a:fld>
            <a:endParaRPr lang="sk-SK" altLang="sk-SK"/>
          </a:p>
        </p:txBody>
      </p:sp>
      <p:graphicFrame>
        <p:nvGraphicFramePr>
          <p:cNvPr id="5" name="Zástupný objekt pre obsah 4">
            <a:extLst>
              <a:ext uri="{FF2B5EF4-FFF2-40B4-BE49-F238E27FC236}">
                <a16:creationId xmlns:a16="http://schemas.microsoft.com/office/drawing/2014/main" id="{DB9D47B8-F1FD-43C6-8C31-776D63454B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121537"/>
              </p:ext>
            </p:extLst>
          </p:nvPr>
        </p:nvGraphicFramePr>
        <p:xfrm>
          <a:off x="457200" y="1371600"/>
          <a:ext cx="82296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8F1B2623-B0E6-41C1-AC1B-7BF4534FE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B8ADCD9-8B09-4537-9D36-28B2B1A08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sk-SK" sz="1600" b="1" dirty="0">
                <a:solidFill>
                  <a:srgbClr val="3333CC"/>
                </a:solidFill>
              </a:rPr>
              <a:t>Koľko EUR ste vydali Vy osobne za posledných 12 mesiacov na jednotlivé oblasti kultúry? 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9435FDE6-4E4A-4266-A6C1-7D03D7177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076825"/>
            <a:ext cx="786465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Oblasti kultúry, do ktorých sa najviac investovalo boli kúpa novín a časopisov, kino a nákup kníh. </a:t>
            </a:r>
            <a:br>
              <a:rPr lang="sk-SK" altLang="sk-SK" sz="1400" dirty="0"/>
            </a:br>
            <a:r>
              <a:rPr lang="sk-SK" altLang="sk-SK" sz="1400" dirty="0"/>
              <a:t>Investíciu aspoň 0,1 Eur do spomenutých oblastí deklarovalo 56 až 61% respondentov.</a:t>
            </a:r>
            <a:br>
              <a:rPr lang="sk-SK" altLang="sk-SK" sz="1400" dirty="0"/>
            </a:br>
            <a:r>
              <a:rPr lang="sk-SK" altLang="sk-SK" sz="1400" dirty="0"/>
              <a:t>Najmenej sa investovalo do kúpy permanentiek na kultúrne podujatia, e-verzie novín a časopisov</a:t>
            </a:r>
            <a:br>
              <a:rPr lang="sk-SK" altLang="sk-SK" sz="1400" dirty="0"/>
            </a:br>
            <a:r>
              <a:rPr lang="sk-SK" altLang="sk-SK" sz="1400" dirty="0"/>
              <a:t>a tanečných predstavení. </a:t>
            </a:r>
          </a:p>
        </p:txBody>
      </p:sp>
    </p:spTree>
    <p:extLst>
      <p:ext uri="{BB962C8B-B14F-4D97-AF65-F5344CB8AC3E}">
        <p14:creationId xmlns:p14="http://schemas.microsoft.com/office/powerpoint/2010/main" val="1758601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ED09603-E42A-408E-A5CB-45FC59211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30</a:t>
            </a:fld>
            <a:endParaRPr lang="sk-SK" altLang="sk-SK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F1B2623-B0E6-41C1-AC1B-7BF4534FE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B8ADCD9-8B09-4537-9D36-28B2B1A08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sk-SK" sz="1600" b="1" dirty="0">
                <a:solidFill>
                  <a:srgbClr val="3333CC"/>
                </a:solidFill>
              </a:rPr>
              <a:t>Koľko EUR ste vydali Vy osobne za posledných 12 mesiacov na jednotlivé oblasti kultúry? 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9435FDE6-4E4A-4266-A6C1-7D03D7177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076825"/>
            <a:ext cx="8594019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Uvedený graf  ilustruje, nakoľko sa na investíciách do jednotlivých oblastí kultúry podieľali jednotlivé </a:t>
            </a:r>
            <a:br>
              <a:rPr lang="sk-SK" altLang="sk-SK" sz="1400" dirty="0"/>
            </a:br>
            <a:r>
              <a:rPr lang="sk-SK" altLang="sk-SK" sz="1400" dirty="0"/>
              <a:t>kategórie objemu investícií. Kým u oblastí, do ktorých sa investovalo najmenej končia jednotlivé investície </a:t>
            </a:r>
            <a:br>
              <a:rPr lang="sk-SK" altLang="sk-SK" sz="1400" dirty="0"/>
            </a:br>
            <a:r>
              <a:rPr lang="sk-SK" altLang="sk-SK" sz="1400" dirty="0"/>
              <a:t>na úrovni cca 35 Eur, pri oblastiach, do ktorých sa investovalo najviac sú vo väčšom rozsahu zastúpené </a:t>
            </a:r>
            <a:br>
              <a:rPr lang="sk-SK" altLang="sk-SK" sz="1400" dirty="0"/>
            </a:br>
            <a:r>
              <a:rPr lang="sk-SK" altLang="sk-SK" sz="1400" dirty="0"/>
              <a:t>aj najvyššie kategórie objemu investícií. Napr. pri kúpe kníh z 56% ľudí, ktorí investovali do nákupu je až</a:t>
            </a:r>
            <a:br>
              <a:rPr lang="sk-SK" altLang="sk-SK" sz="1400" dirty="0"/>
            </a:br>
            <a:r>
              <a:rPr lang="sk-SK" altLang="sk-SK" sz="1400" dirty="0"/>
              <a:t>40% takých, ktorí investovali nad 35 Eur ročne.</a:t>
            </a:r>
          </a:p>
        </p:txBody>
      </p:sp>
      <p:graphicFrame>
        <p:nvGraphicFramePr>
          <p:cNvPr id="8" name="Zástupný objekt pre obsah 7">
            <a:extLst>
              <a:ext uri="{FF2B5EF4-FFF2-40B4-BE49-F238E27FC236}">
                <a16:creationId xmlns:a16="http://schemas.microsoft.com/office/drawing/2014/main" id="{7A2366F3-0C68-490D-B99F-998E6EE55E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2943404"/>
              </p:ext>
            </p:extLst>
          </p:nvPr>
        </p:nvGraphicFramePr>
        <p:xfrm>
          <a:off x="685800" y="1600201"/>
          <a:ext cx="7772400" cy="3352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Box 7">
            <a:extLst>
              <a:ext uri="{FF2B5EF4-FFF2-40B4-BE49-F238E27FC236}">
                <a16:creationId xmlns:a16="http://schemas.microsoft.com/office/drawing/2014/main" id="{78E45ACA-0FEC-4B8D-A387-5782DF7EB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459" y="4572000"/>
            <a:ext cx="20393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k-SK" altLang="sk-SK" sz="1000" i="1" dirty="0"/>
              <a:t>N = respondenti, ktorí investovali</a:t>
            </a:r>
          </a:p>
        </p:txBody>
      </p:sp>
    </p:spTree>
    <p:extLst>
      <p:ext uri="{BB962C8B-B14F-4D97-AF65-F5344CB8AC3E}">
        <p14:creationId xmlns:p14="http://schemas.microsoft.com/office/powerpoint/2010/main" val="13507141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26CFA88-0849-4B19-9774-5D08FD85C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31</a:t>
            </a:fld>
            <a:endParaRPr lang="sk-SK" altLang="sk-SK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97F4558-F33A-4320-B0A8-44A952612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Zástupný objekt pre obsah 5">
            <a:extLst>
              <a:ext uri="{FF2B5EF4-FFF2-40B4-BE49-F238E27FC236}">
                <a16:creationId xmlns:a16="http://schemas.microsoft.com/office/drawing/2014/main" id="{D856DF8A-454A-4A36-911F-A4C7FF7A02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494524"/>
              </p:ext>
            </p:extLst>
          </p:nvPr>
        </p:nvGraphicFramePr>
        <p:xfrm>
          <a:off x="457200" y="1219200"/>
          <a:ext cx="8229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F14F70B4-57DD-4498-8E7E-59AA7443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1400" b="1" dirty="0">
                <a:solidFill>
                  <a:srgbClr val="3333CC"/>
                </a:solidFill>
              </a:rPr>
              <a:t>Predpokladáte, že vaše investície do nasledujúcich oblastí kultúry sa v tomto roku: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9442E6FF-358D-4C40-A7CC-6874AB706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46162"/>
            <a:ext cx="8153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dirty="0"/>
              <a:t>Približne každý piaty obyvateľ SR predpokladá, že v roku 2019 sa zvýšia jeho investície do návštev kina. Vyššie investície do divadla, kúpy kníh a návštev múzeí a skanzenov predpokladá 16% populácie. Najvyššie zníženie investícií, predpokladá to 8 až 9% respondentov, sa dotkne kúpy filmov a videí, návštev tanečných zábav a koncertov vážnej hudby.</a:t>
            </a:r>
          </a:p>
        </p:txBody>
      </p:sp>
    </p:spTree>
    <p:extLst>
      <p:ext uri="{BB962C8B-B14F-4D97-AF65-F5344CB8AC3E}">
        <p14:creationId xmlns:p14="http://schemas.microsoft.com/office/powerpoint/2010/main" val="1765703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Zástupný objekt pre obsah 8">
            <a:extLst>
              <a:ext uri="{FF2B5EF4-FFF2-40B4-BE49-F238E27FC236}">
                <a16:creationId xmlns:a16="http://schemas.microsoft.com/office/drawing/2014/main" id="{CEAE9E80-ED56-46D1-9F0E-CCA1618D019D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76479855"/>
              </p:ext>
            </p:extLst>
          </p:nvPr>
        </p:nvGraphicFramePr>
        <p:xfrm>
          <a:off x="1828800" y="1524000"/>
          <a:ext cx="5943600" cy="3276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Zástupný objekt pre obsah 10">
            <a:extLst>
              <a:ext uri="{FF2B5EF4-FFF2-40B4-BE49-F238E27FC236}">
                <a16:creationId xmlns:a16="http://schemas.microsoft.com/office/drawing/2014/main" id="{A33B5694-0F2A-425D-AF73-245DC0A24706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685800" y="5057774"/>
            <a:ext cx="7924800" cy="962026"/>
          </a:xfrm>
        </p:spPr>
        <p:txBody>
          <a:bodyPr/>
          <a:lstStyle/>
          <a:p>
            <a:pPr marL="0" indent="0">
              <a:buNone/>
            </a:pPr>
            <a:r>
              <a:rPr lang="sk-SK" sz="1400" dirty="0"/>
              <a:t>Viac ako tretina dospelej populácie SR nevedela v čase realizácie prieskumu o možnosti voľného vstupu do múzeí a galérií v prvú nedeľu v mesiaci. Z tých, čo o tejto možnosti vedelo ju využila len štvrtina, tri štvrtiny túto možnosť doposiaľ nevyužila,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72EF1D8-F698-41EC-A176-5C0966415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AE562-C3D7-4950-9EEB-0FE7824F3C89}" type="slidenum">
              <a:rPr lang="sk-SK" altLang="sk-SK" smtClean="0"/>
              <a:pPr>
                <a:defRPr/>
              </a:pPr>
              <a:t>32</a:t>
            </a:fld>
            <a:endParaRPr lang="sk-SK" altLang="sk-SK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3281C7F-4F84-454B-9AAA-822308E95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FFEDAC3-6389-4D11-A965-8C2F67814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sk-SK" sz="1600" b="1" dirty="0">
                <a:solidFill>
                  <a:srgbClr val="3333CC"/>
                </a:solidFill>
              </a:rPr>
              <a:t>Využívate možnosť návštevy múzeí alebo galérií, ktoré ponúkajú vstup v 1. nedeľu v mesiaci zadarmo?</a:t>
            </a:r>
          </a:p>
        </p:txBody>
      </p:sp>
    </p:spTree>
    <p:extLst>
      <p:ext uri="{BB962C8B-B14F-4D97-AF65-F5344CB8AC3E}">
        <p14:creationId xmlns:p14="http://schemas.microsoft.com/office/powerpoint/2010/main" val="42841591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72EF1D8-F698-41EC-A176-5C0966415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AE562-C3D7-4950-9EEB-0FE7824F3C89}" type="slidenum">
              <a:rPr lang="sk-SK" altLang="sk-SK" smtClean="0"/>
              <a:pPr>
                <a:defRPr/>
              </a:pPr>
              <a:t>33</a:t>
            </a:fld>
            <a:endParaRPr lang="sk-SK" altLang="sk-SK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3281C7F-4F84-454B-9AAA-822308E95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FFEDAC3-6389-4D11-A965-8C2F67814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sk-SK" sz="1600" b="1" dirty="0">
                <a:solidFill>
                  <a:srgbClr val="3333CC"/>
                </a:solidFill>
              </a:rPr>
              <a:t>Súhlasili by ste, ak by sa za akúkoľvek návštevu múzea či galérie platilo aspoň symbolické vstupné (napr. 0,5 Eur)?</a:t>
            </a:r>
          </a:p>
        </p:txBody>
      </p:sp>
      <p:graphicFrame>
        <p:nvGraphicFramePr>
          <p:cNvPr id="9" name="Zástupný objekt pre obsah 8">
            <a:extLst>
              <a:ext uri="{FF2B5EF4-FFF2-40B4-BE49-F238E27FC236}">
                <a16:creationId xmlns:a16="http://schemas.microsoft.com/office/drawing/2014/main" id="{1FEB051D-E715-4E44-B9DC-A156E89CE21C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24114225"/>
              </p:ext>
            </p:extLst>
          </p:nvPr>
        </p:nvGraphicFramePr>
        <p:xfrm>
          <a:off x="1905000" y="1600200"/>
          <a:ext cx="4572000" cy="2895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ástupný objekt pre obsah 10">
            <a:extLst>
              <a:ext uri="{FF2B5EF4-FFF2-40B4-BE49-F238E27FC236}">
                <a16:creationId xmlns:a16="http://schemas.microsoft.com/office/drawing/2014/main" id="{844B8216-9B05-4DEF-B123-A2475620DA57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685800" y="5057774"/>
            <a:ext cx="7924800" cy="962026"/>
          </a:xfrm>
        </p:spPr>
        <p:txBody>
          <a:bodyPr/>
          <a:lstStyle/>
          <a:p>
            <a:pPr marL="0" indent="0">
              <a:buNone/>
            </a:pPr>
            <a:r>
              <a:rPr lang="sk-SK" sz="1400" dirty="0"/>
              <a:t>Viac ako dve tretiny populácie súhlasí, aby sa v galériách a múzeách aspoň symbolicky (0,5Eur) spoplatnili tie expozície, ktoré sú zdarma. Podiel ľudí, ktorí so spoplatnením súhlasia, sa len minimálne mení v závislosti od ich veku alebo ekonomického postavenia. Proti spoplatneniu aspoň symbolickým vstupným je len 11% obyvateľov.</a:t>
            </a:r>
          </a:p>
        </p:txBody>
      </p:sp>
    </p:spTree>
    <p:extLst>
      <p:ext uri="{BB962C8B-B14F-4D97-AF65-F5344CB8AC3E}">
        <p14:creationId xmlns:p14="http://schemas.microsoft.com/office/powerpoint/2010/main" val="3879284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FEDAC3-6389-4D11-A965-8C2F6781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1600" b="1" dirty="0">
                <a:solidFill>
                  <a:srgbClr val="3333CC"/>
                </a:solidFill>
              </a:rPr>
              <a:t>Navštevujete kultúrne podujatia konajúce sa v nákupných centrách?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72EF1D8-F698-41EC-A176-5C0966415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AE562-C3D7-4950-9EEB-0FE7824F3C89}" type="slidenum">
              <a:rPr lang="sk-SK" altLang="sk-SK" smtClean="0"/>
              <a:pPr>
                <a:defRPr/>
              </a:pPr>
              <a:t>34</a:t>
            </a:fld>
            <a:endParaRPr lang="sk-SK" altLang="sk-SK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3281C7F-4F84-454B-9AAA-822308E95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Zástupný objekt pre obsah 8">
            <a:extLst>
              <a:ext uri="{FF2B5EF4-FFF2-40B4-BE49-F238E27FC236}">
                <a16:creationId xmlns:a16="http://schemas.microsoft.com/office/drawing/2014/main" id="{AA52691D-3BEF-4DD4-A322-611271E54072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664514277"/>
              </p:ext>
            </p:extLst>
          </p:nvPr>
        </p:nvGraphicFramePr>
        <p:xfrm>
          <a:off x="762000" y="1417638"/>
          <a:ext cx="7772400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Box 7">
            <a:extLst>
              <a:ext uri="{FF2B5EF4-FFF2-40B4-BE49-F238E27FC236}">
                <a16:creationId xmlns:a16="http://schemas.microsoft.com/office/drawing/2014/main" id="{2060D78D-FC3D-4265-B463-C8C19FA6D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6800"/>
            <a:ext cx="8153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endParaRPr lang="sk-SK" sz="1400" dirty="0"/>
          </a:p>
          <a:p>
            <a:pPr eaLnBrk="1" hangingPunct="1">
              <a:spcBef>
                <a:spcPct val="0"/>
              </a:spcBef>
              <a:buNone/>
            </a:pPr>
            <a:r>
              <a:rPr lang="sk-SK" sz="1400" dirty="0"/>
              <a:t>V porovnaní s rokom 2016 celkovo o 15% bodov (na 60%) klesol podiel ľudí, ktorí navštevujú kultúrne podujatia v nákupných centrách, na druhej strane sa zdvojnásobia časť verejnosti, ktorá kultúrne podujatia v centrách navštevuje častejšie ako inde.</a:t>
            </a:r>
          </a:p>
        </p:txBody>
      </p:sp>
    </p:spTree>
    <p:extLst>
      <p:ext uri="{BB962C8B-B14F-4D97-AF65-F5344CB8AC3E}">
        <p14:creationId xmlns:p14="http://schemas.microsoft.com/office/powerpoint/2010/main" val="20856959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0A8391D1-CA6B-4EDD-BD79-339EA3146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3425" y="4770438"/>
            <a:ext cx="8305800" cy="1249362"/>
          </a:xfrm>
        </p:spPr>
        <p:txBody>
          <a:bodyPr/>
          <a:lstStyle/>
          <a:p>
            <a:pPr marL="0" indent="0">
              <a:buNone/>
            </a:pPr>
            <a:r>
              <a:rPr lang="sk-SK" sz="1400" dirty="0"/>
              <a:t>Na organizovaní alebo spoluorganizovaní kultúrnych podujatí alebo organizácii vystúpení záujmových umeleckých kolektívov sa vo svojom voľnom čase podieľa 5% populácie.</a:t>
            </a:r>
            <a:br>
              <a:rPr lang="sk-SK" sz="1400" dirty="0"/>
            </a:br>
            <a:r>
              <a:rPr lang="sk-SK" sz="1400" dirty="0"/>
              <a:t>V rámci svojho voľného času sa najviac ľudí (zhruba po 6%) zapája do kultúrnych činností spojených </a:t>
            </a:r>
            <a:br>
              <a:rPr lang="sk-SK" sz="1400" dirty="0"/>
            </a:br>
            <a:r>
              <a:rPr lang="sk-SK" sz="1400" dirty="0"/>
              <a:t>s hudbou, či už priamo ako členovia hudobnej skupiny, v speváckom zbore alebo vo folklórnom alebo tanečnom súbore. Hranicu 5% ešte prekročili aktivisti v oblasti filmu a fotografie a záujemci o literatúru.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80E420E-DDDD-4FDE-AC64-1312AFD5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19D3A8-F135-4C2D-AB30-D4BDDF454E24}" type="slidenum">
              <a:rPr lang="sk-SK" altLang="sk-SK" smtClean="0"/>
              <a:pPr>
                <a:defRPr/>
              </a:pPr>
              <a:t>35</a:t>
            </a:fld>
            <a:endParaRPr lang="sk-SK" altLang="sk-SK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0BDFC62-8038-4E67-A74E-453567F24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4D3E516-4CA5-4031-B3E6-1FFB428F6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/>
          <a:lstStyle/>
          <a:p>
            <a:r>
              <a:rPr lang="sk-SK" sz="1600" b="1" dirty="0">
                <a:solidFill>
                  <a:srgbClr val="3333CC"/>
                </a:solidFill>
              </a:rPr>
              <a:t>Podieľate sa v rámci svojho voľného času na organizovaní alebo spoluorganizovaní kultúrnych podujatí ? </a:t>
            </a:r>
            <a:br>
              <a:rPr lang="sk-SK" sz="1600" b="1" dirty="0">
                <a:solidFill>
                  <a:srgbClr val="3333CC"/>
                </a:solidFill>
              </a:rPr>
            </a:br>
            <a:r>
              <a:rPr lang="sk-SK" sz="1600" b="1" dirty="0">
                <a:solidFill>
                  <a:srgbClr val="3333CC"/>
                </a:solidFill>
              </a:rPr>
              <a:t>Ste členom niektorých z nasledujúcich kolektívov, združení, spolkov?</a:t>
            </a:r>
          </a:p>
        </p:txBody>
      </p:sp>
      <p:graphicFrame>
        <p:nvGraphicFramePr>
          <p:cNvPr id="9" name="Zástupný objekt pre obsah 8">
            <a:extLst>
              <a:ext uri="{FF2B5EF4-FFF2-40B4-BE49-F238E27FC236}">
                <a16:creationId xmlns:a16="http://schemas.microsoft.com/office/drawing/2014/main" id="{EE379338-9AF0-44EE-926E-D345F098272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08387697"/>
              </p:ext>
            </p:extLst>
          </p:nvPr>
        </p:nvGraphicFramePr>
        <p:xfrm>
          <a:off x="17016" y="2068202"/>
          <a:ext cx="3657600" cy="2184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Zástupný objekt pre obsah 5">
            <a:extLst>
              <a:ext uri="{FF2B5EF4-FFF2-40B4-BE49-F238E27FC236}">
                <a16:creationId xmlns:a16="http://schemas.microsoft.com/office/drawing/2014/main" id="{A6567A56-FF75-44BC-9556-EAEF80AD26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975589"/>
              </p:ext>
            </p:extLst>
          </p:nvPr>
        </p:nvGraphicFramePr>
        <p:xfrm>
          <a:off x="3429000" y="1828800"/>
          <a:ext cx="5257800" cy="2588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801838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F00579-ABCB-4694-A225-DAE3F2A31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1600" b="1" dirty="0">
                <a:solidFill>
                  <a:srgbClr val="3333CC"/>
                </a:solidFill>
              </a:rPr>
              <a:t>Do akej miery ovládate nasledujúce cudzie jazyky?</a:t>
            </a:r>
            <a:endParaRPr lang="sk-SK" sz="1600" b="1" dirty="0">
              <a:solidFill>
                <a:srgbClr val="3333CC"/>
              </a:solidFill>
            </a:endParaRP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DD3422A8-4B97-4261-A57D-B2D526F51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36</a:t>
            </a:fld>
            <a:endParaRPr lang="sk-SK" altLang="sk-SK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E7F536D-CE38-4DAA-A762-63ADF8EA4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BC227023-4992-43A8-A4C1-217EF32C48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0504602"/>
              </p:ext>
            </p:extLst>
          </p:nvPr>
        </p:nvGraphicFramePr>
        <p:xfrm>
          <a:off x="381000" y="1295401"/>
          <a:ext cx="8429624" cy="3505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ástupný objekt pre text 3">
            <a:extLst>
              <a:ext uri="{FF2B5EF4-FFF2-40B4-BE49-F238E27FC236}">
                <a16:creationId xmlns:a16="http://schemas.microsoft.com/office/drawing/2014/main" id="{92970FAD-7671-44D9-80FF-75511DF0E076}"/>
              </a:ext>
            </a:extLst>
          </p:cNvPr>
          <p:cNvSpPr txBox="1">
            <a:spLocks/>
          </p:cNvSpPr>
          <p:nvPr/>
        </p:nvSpPr>
        <p:spPr>
          <a:xfrm>
            <a:off x="381000" y="4842769"/>
            <a:ext cx="8505824" cy="140245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sk-SK" sz="1400" kern="0" dirty="0"/>
              <a:t>Keďže za istý indikátor kultúrnej vyspelosti národa sa považuje aj znalosť cudzieho jazyka, zaradili sme do prieskumu aj túto otázku. Podľa dosiahnutých % mali zrejme respondenti pod ovládaním jazyka na mysli asi aj elementárne porozumenie. Okrem pochopiteľnej deklarácie znalosti českého jazyka (aspoň čiastočne až 96%), sa najvyššie umiestnila znalosť ruštiny (70%) a anglického jazyka (59%). K znalosti ostatných zaradených jazykov sa už prihlásilo menej ako 50% populácie, najmenej k znalosti španielčiny, taliančiny  a francúzštiny. </a:t>
            </a:r>
          </a:p>
        </p:txBody>
      </p:sp>
    </p:spTree>
    <p:extLst>
      <p:ext uri="{BB962C8B-B14F-4D97-AF65-F5344CB8AC3E}">
        <p14:creationId xmlns:p14="http://schemas.microsoft.com/office/powerpoint/2010/main" val="853985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36AAED0-7F3B-47ED-B392-1BA91706D2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k-SK" altLang="sk-SK" sz="5400">
                <a:solidFill>
                  <a:srgbClr val="000066"/>
                </a:solidFill>
              </a:rPr>
              <a:t>  </a:t>
            </a:r>
          </a:p>
          <a:p>
            <a:pPr>
              <a:buFontTx/>
              <a:buNone/>
            </a:pPr>
            <a:endParaRPr lang="sk-SK" altLang="sk-SK" sz="1200" b="1" i="1">
              <a:solidFill>
                <a:srgbClr val="000066"/>
              </a:solidFill>
            </a:endParaRPr>
          </a:p>
          <a:p>
            <a:pPr>
              <a:buFontTx/>
              <a:buNone/>
            </a:pPr>
            <a:r>
              <a:rPr lang="sk-SK" altLang="sk-SK" sz="5400" b="1" i="1">
                <a:solidFill>
                  <a:srgbClr val="000066"/>
                </a:solidFill>
              </a:rPr>
              <a:t> Ďakujem za pozornosť!</a:t>
            </a:r>
          </a:p>
        </p:txBody>
      </p:sp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C1B52098-EAA9-43F3-99EF-E46F2662A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C914E-380E-4ABE-94B4-350ADFF290E2}" type="slidenum">
              <a:rPr lang="sk-SK" altLang="sk-SK" smtClean="0"/>
              <a:pPr>
                <a:defRPr/>
              </a:pPr>
              <a:t>37</a:t>
            </a:fld>
            <a:endParaRPr lang="sk-SK" alt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edvolený návrh">
  <a:themeElements>
    <a:clrScheme name="Predvolený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dvolený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balíka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 dreva]]</Template>
  <TotalTime>6400</TotalTime>
  <Words>1411</Words>
  <Application>Microsoft Office PowerPoint</Application>
  <PresentationFormat>Prezentácia na obrazovke (4:3)</PresentationFormat>
  <Paragraphs>212</Paragraphs>
  <Slides>37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37</vt:i4>
      </vt:variant>
    </vt:vector>
  </HeadingPairs>
  <TitlesOfParts>
    <vt:vector size="41" baseType="lpstr">
      <vt:lpstr>Arial</vt:lpstr>
      <vt:lpstr>Arial CE</vt:lpstr>
      <vt:lpstr>Calibri</vt:lpstr>
      <vt:lpstr>Predvolený návrh</vt:lpstr>
      <vt:lpstr>Spotreba kultúry</vt:lpstr>
      <vt:lpstr>Metóda prieskumu</vt:lpstr>
      <vt:lpstr>Ciele prieskumu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Čo je hlavným dôvodom toho, že ste danú kultúrnu inštitúciu alebo podujatie nenavštívili?</vt:lpstr>
      <vt:lpstr>Myslíte si, že uvedené kultúrne inštitúcie či podujatia budete v nasledujúcich 12 mesiacoch navštevovať:</vt:lpstr>
      <vt:lpstr>Navštevujete kultúrne podujatia aj mimo mesta/obce, v ktorej žijete?</vt:lpstr>
      <vt:lpstr>Navštevujete kultúrne podujatia aj mimo mesta/obce, v ktorej žijete?</vt:lpstr>
      <vt:lpstr>Z akého zdroja získavate informácie o kultúre a kultúrnych podujatiach?</vt:lpstr>
      <vt:lpstr>Ako často využívate internet na nasledujúce účely? </vt:lpstr>
      <vt:lpstr>Prezentácia programu PowerPoint</vt:lpstr>
      <vt:lpstr>Kúpili ste si za posledných 12 mesiacov knihu v niektorej z nasledujúcich foriem? Koľko tlačených kníh ste prečítali za posledných 12 mesiacov?</vt:lpstr>
      <vt:lpstr>Ktoré literárne žánre zvyknete čítať/počúvať? </vt:lpstr>
      <vt:lpstr>Akým najčastejším spôsobom sa dostávate ku knihám? </vt:lpstr>
      <vt:lpstr>Ako často čítate dennú tlač, časopisy a elektronické publikácie?</vt:lpstr>
      <vt:lpstr>Ktoré denníky a ako často čítate?</vt:lpstr>
      <vt:lpstr>Ako často a ktoré hudobné žánre počúvate podľa Vášho výberu buď z rádia, CD prehrávača, MP3, z internetu a pod.?</vt:lpstr>
      <vt:lpstr>Ako často a ktoré rozhlasové stanice počúvate?</vt:lpstr>
      <vt:lpstr>Zaradenie povinných kvót pre vysielanie slovenskej hudby do vysielania slovenských rozhlasových staníc: </vt:lpstr>
      <vt:lpstr>Ako často pozeráte nasledujúce televízne stanice?</vt:lpstr>
      <vt:lpstr>Ktoré programy zvyknete pozerať v televízii? </vt:lpstr>
      <vt:lpstr>Ako často a ktoré filmové žánre sledujete prostredníctvom nasledujúcich inštitúcií alebo médií?</vt:lpstr>
      <vt:lpstr>Koľko EUR ste vydali Vy osobne za posledných 12 mesiacov na jednotlivé oblasti kultúry? </vt:lpstr>
      <vt:lpstr>Koľko EUR ste vydali Vy osobne za posledných 12 mesiacov na jednotlivé oblasti kultúry? </vt:lpstr>
      <vt:lpstr>Predpokladáte, že vaše investície do nasledujúcich oblastí kultúry sa v tomto roku:</vt:lpstr>
      <vt:lpstr>Využívate možnosť návštevy múzeí alebo galérií, ktoré ponúkajú vstup v 1. nedeľu v mesiaci zadarmo?</vt:lpstr>
      <vt:lpstr>Súhlasili by ste, ak by sa za akúkoľvek návštevu múzea či galérie platilo aspoň symbolické vstupné (napr. 0,5 Eur)?</vt:lpstr>
      <vt:lpstr>Navštevujete kultúrne podujatia konajúce sa v nákupných centrách?</vt:lpstr>
      <vt:lpstr>Podieľate sa v rámci svojho voľného času na organizovaní alebo spoluorganizovaní kultúrnych podujatí ?  Ste členom niektorých z nasledujúcich kolektívov, združení, spolkov?</vt:lpstr>
      <vt:lpstr>Do akej miery ovládate nasledujúce cudzie jazyky?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Dobrovodsky Mario</dc:creator>
  <cp:lastModifiedBy>Dobrovodsky Mario</cp:lastModifiedBy>
  <cp:revision>237</cp:revision>
  <cp:lastPrinted>1601-01-01T00:00:00Z</cp:lastPrinted>
  <dcterms:created xsi:type="dcterms:W3CDTF">2019-04-23T14:10:23Z</dcterms:created>
  <dcterms:modified xsi:type="dcterms:W3CDTF">2019-10-17T14:20:42Z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