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61" r:id="rId2"/>
    <p:sldId id="257" r:id="rId3"/>
    <p:sldId id="270" r:id="rId4"/>
    <p:sldId id="262" r:id="rId5"/>
    <p:sldId id="265" r:id="rId6"/>
    <p:sldId id="258" r:id="rId7"/>
    <p:sldId id="266" r:id="rId8"/>
    <p:sldId id="263" r:id="rId9"/>
    <p:sldId id="271" r:id="rId10"/>
    <p:sldId id="272" r:id="rId11"/>
    <p:sldId id="273" r:id="rId12"/>
    <p:sldId id="274" r:id="rId13"/>
    <p:sldId id="276" r:id="rId14"/>
    <p:sldId id="275" r:id="rId15"/>
    <p:sldId id="267" r:id="rId16"/>
    <p:sldId id="259" r:id="rId17"/>
    <p:sldId id="268" r:id="rId18"/>
    <p:sldId id="269" r:id="rId19"/>
    <p:sldId id="277" r:id="rId20"/>
    <p:sldId id="278" r:id="rId21"/>
    <p:sldId id="279" r:id="rId22"/>
    <p:sldId id="260" r:id="rId2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Mestá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7"/>
            <c:invertIfNegative val="0"/>
            <c:bubble3D val="0"/>
            <c:spPr>
              <a:solidFill>
                <a:srgbClr val="0070C0"/>
              </a:solidFill>
            </c:spPr>
          </c:dPt>
          <c:cat>
            <c:strRef>
              <c:f>Hárok1!$A$2:$A$9</c:f>
              <c:strCache>
                <c:ptCount val="8"/>
                <c:pt idx="0">
                  <c:v>Košice</c:v>
                </c:pt>
                <c:pt idx="1">
                  <c:v>Spiš. Nová Ves</c:v>
                </c:pt>
                <c:pt idx="2">
                  <c:v>Prešov</c:v>
                </c:pt>
                <c:pt idx="3">
                  <c:v>Humenné</c:v>
                </c:pt>
                <c:pt idx="4">
                  <c:v>Vys. Tatry</c:v>
                </c:pt>
                <c:pt idx="5">
                  <c:v>Stropkov</c:v>
                </c:pt>
                <c:pt idx="6">
                  <c:v>Lučenec</c:v>
                </c:pt>
                <c:pt idx="7">
                  <c:v>Kežmarok</c:v>
                </c:pt>
              </c:strCache>
            </c:strRef>
          </c:cat>
          <c:val>
            <c:numRef>
              <c:f>Hárok1!$B$2:$B$9</c:f>
              <c:numCache>
                <c:formatCode>0.00%</c:formatCode>
                <c:ptCount val="8"/>
                <c:pt idx="0" formatCode="0%">
                  <c:v>0.502</c:v>
                </c:pt>
                <c:pt idx="1">
                  <c:v>0.14399999999999999</c:v>
                </c:pt>
                <c:pt idx="2">
                  <c:v>0.10299999999999999</c:v>
                </c:pt>
                <c:pt idx="3">
                  <c:v>8.8999999999999996E-2</c:v>
                </c:pt>
                <c:pt idx="4">
                  <c:v>5.6000000000000001E-2</c:v>
                </c:pt>
                <c:pt idx="5">
                  <c:v>3.5999999999999997E-2</c:v>
                </c:pt>
                <c:pt idx="6">
                  <c:v>3.5999999999999997E-2</c:v>
                </c:pt>
                <c:pt idx="7">
                  <c:v>3.5999999999999997E-2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493952"/>
        <c:axId val="204495488"/>
      </c:barChart>
      <c:catAx>
        <c:axId val="204493952"/>
        <c:scaling>
          <c:orientation val="minMax"/>
        </c:scaling>
        <c:delete val="1"/>
        <c:axPos val="b"/>
        <c:majorTickMark val="out"/>
        <c:minorTickMark val="none"/>
        <c:tickLblPos val="nextTo"/>
        <c:crossAx val="204495488"/>
        <c:crosses val="autoZero"/>
        <c:auto val="1"/>
        <c:lblAlgn val="ctr"/>
        <c:lblOffset val="100"/>
        <c:noMultiLvlLbl val="0"/>
      </c:catAx>
      <c:valAx>
        <c:axId val="2044954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04493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Bezpečný priestor </c:v>
                </c:pt>
              </c:strCache>
            </c:strRef>
          </c:tx>
          <c:invertIfNegative val="0"/>
          <c:cat>
            <c:strRef>
              <c:f>Hárok1!$A$2</c:f>
              <c:strCache>
                <c:ptCount val="1"/>
                <c:pt idx="0">
                  <c:v>Dôvody</c:v>
                </c:pt>
              </c:strCache>
            </c:strRef>
          </c:cat>
          <c:val>
            <c:numRef>
              <c:f>Hárok1!$B$2</c:f>
              <c:numCache>
                <c:formatCode>0%</c:formatCode>
                <c:ptCount val="1"/>
                <c:pt idx="0">
                  <c:v>0.86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Spoznať iných LGBTI ľudí</c:v>
                </c:pt>
              </c:strCache>
            </c:strRef>
          </c:tx>
          <c:invertIfNegative val="0"/>
          <c:cat>
            <c:strRef>
              <c:f>Hárok1!$A$2</c:f>
              <c:strCache>
                <c:ptCount val="1"/>
                <c:pt idx="0">
                  <c:v>Dôvody</c:v>
                </c:pt>
              </c:strCache>
            </c:strRef>
          </c:cat>
          <c:val>
            <c:numRef>
              <c:f>Hárok1!$C$2</c:f>
              <c:numCache>
                <c:formatCode>0%</c:formatCode>
                <c:ptCount val="1"/>
                <c:pt idx="0">
                  <c:v>0.82</c:v>
                </c:pt>
              </c:numCache>
            </c:numRef>
          </c:val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Byť sama/sám sebou</c:v>
                </c:pt>
              </c:strCache>
            </c:strRef>
          </c:tx>
          <c:invertIfNegative val="0"/>
          <c:cat>
            <c:strRef>
              <c:f>Hárok1!$A$2</c:f>
              <c:strCache>
                <c:ptCount val="1"/>
                <c:pt idx="0">
                  <c:v>Dôvody</c:v>
                </c:pt>
              </c:strCache>
            </c:strRef>
          </c:cat>
          <c:val>
            <c:numRef>
              <c:f>Hárok1!$D$2</c:f>
              <c:numCache>
                <c:formatCode>0%</c:formatCode>
                <c:ptCount val="1"/>
                <c:pt idx="0">
                  <c:v>0.68</c:v>
                </c:pt>
              </c:numCache>
            </c:numRef>
          </c:val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Pomoc </c:v>
                </c:pt>
              </c:strCache>
            </c:strRef>
          </c:tx>
          <c:invertIfNegative val="0"/>
          <c:cat>
            <c:strRef>
              <c:f>Hárok1!$A$2</c:f>
              <c:strCache>
                <c:ptCount val="1"/>
                <c:pt idx="0">
                  <c:v>Dôvody</c:v>
                </c:pt>
              </c:strCache>
            </c:strRef>
          </c:cat>
          <c:val>
            <c:numRef>
              <c:f>Hárok1!$E$2</c:f>
              <c:numCache>
                <c:formatCode>0%</c:formatCode>
                <c:ptCount val="1"/>
                <c:pt idx="0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8769920"/>
        <c:axId val="118779904"/>
        <c:axId val="0"/>
      </c:bar3DChart>
      <c:catAx>
        <c:axId val="118769920"/>
        <c:scaling>
          <c:orientation val="minMax"/>
        </c:scaling>
        <c:delete val="0"/>
        <c:axPos val="b"/>
        <c:majorTickMark val="out"/>
        <c:minorTickMark val="none"/>
        <c:tickLblPos val="nextTo"/>
        <c:crossAx val="118779904"/>
        <c:crosses val="autoZero"/>
        <c:auto val="1"/>
        <c:lblAlgn val="ctr"/>
        <c:lblOffset val="100"/>
        <c:noMultiLvlLbl val="0"/>
      </c:catAx>
      <c:valAx>
        <c:axId val="1187799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187699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ĽP</c:v>
                </c:pt>
              </c:strCache>
            </c:strRef>
          </c:tx>
          <c:invertIfNegative val="0"/>
          <c:cat>
            <c:strRef>
              <c:f>Hárok1!$A$2:$A$5</c:f>
              <c:strCache>
                <c:ptCount val="4"/>
                <c:pt idx="0">
                  <c:v>Neviem o žiadnych</c:v>
                </c:pt>
                <c:pt idx="1">
                  <c:v>Veľmi málo až málo</c:v>
                </c:pt>
                <c:pt idx="2">
                  <c:v>Dostatočne</c:v>
                </c:pt>
                <c:pt idx="3">
                  <c:v>Veľmi veľa, veľa</c:v>
                </c:pt>
              </c:strCache>
            </c:strRef>
          </c:cat>
          <c:val>
            <c:numRef>
              <c:f>Hárok1!$B$2:$B$5</c:f>
              <c:numCache>
                <c:formatCode>0%</c:formatCode>
                <c:ptCount val="4"/>
                <c:pt idx="0">
                  <c:v>0</c:v>
                </c:pt>
                <c:pt idx="1">
                  <c:v>0.39</c:v>
                </c:pt>
                <c:pt idx="2">
                  <c:v>0.5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097024"/>
        <c:axId val="120098816"/>
      </c:barChart>
      <c:catAx>
        <c:axId val="120097024"/>
        <c:scaling>
          <c:orientation val="minMax"/>
        </c:scaling>
        <c:delete val="0"/>
        <c:axPos val="l"/>
        <c:majorTickMark val="out"/>
        <c:minorTickMark val="none"/>
        <c:tickLblPos val="nextTo"/>
        <c:crossAx val="120098816"/>
        <c:crosses val="autoZero"/>
        <c:auto val="1"/>
        <c:lblAlgn val="ctr"/>
        <c:lblOffset val="100"/>
        <c:noMultiLvlLbl val="0"/>
      </c:catAx>
      <c:valAx>
        <c:axId val="12009881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20097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LGBT</a:t>
            </a:r>
            <a:r>
              <a:rPr lang="sk-SK" dirty="0" smtClean="0"/>
              <a:t>I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LGBT</c:v>
                </c:pt>
              </c:strCache>
            </c:strRef>
          </c:tx>
          <c:invertIfNegative val="0"/>
          <c:cat>
            <c:strRef>
              <c:f>Hárok1!$A$2:$A$5</c:f>
              <c:strCache>
                <c:ptCount val="4"/>
                <c:pt idx="0">
                  <c:v>Neviem o žiadnych</c:v>
                </c:pt>
                <c:pt idx="1">
                  <c:v>Veľmi málo, málo</c:v>
                </c:pt>
                <c:pt idx="2">
                  <c:v>Dostatočne</c:v>
                </c:pt>
                <c:pt idx="3">
                  <c:v>Veľmi veľa, veľa</c:v>
                </c:pt>
              </c:strCache>
            </c:strRef>
          </c:cat>
          <c:val>
            <c:numRef>
              <c:f>Hárok1!$B$2:$B$5</c:f>
              <c:numCache>
                <c:formatCode>0%</c:formatCode>
                <c:ptCount val="4"/>
                <c:pt idx="0">
                  <c:v>0.06</c:v>
                </c:pt>
                <c:pt idx="1">
                  <c:v>0.51</c:v>
                </c:pt>
                <c:pt idx="2">
                  <c:v>0.33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805248"/>
        <c:axId val="121311232"/>
      </c:barChart>
      <c:catAx>
        <c:axId val="118805248"/>
        <c:scaling>
          <c:orientation val="minMax"/>
        </c:scaling>
        <c:delete val="0"/>
        <c:axPos val="l"/>
        <c:majorTickMark val="out"/>
        <c:minorTickMark val="none"/>
        <c:tickLblPos val="nextTo"/>
        <c:crossAx val="121311232"/>
        <c:crosses val="autoZero"/>
        <c:auto val="1"/>
        <c:lblAlgn val="ctr"/>
        <c:lblOffset val="100"/>
        <c:noMultiLvlLbl val="0"/>
      </c:catAx>
      <c:valAx>
        <c:axId val="12131123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18805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Kultúrne podujatia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40000" cap="flat" cmpd="sng" algn="ctr">
                <a:solidFill>
                  <a:srgbClr val="FF0000"/>
                </a:solidFill>
                <a:prstDash val="solid"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40000" cap="flat" cmpd="sng" algn="ctr">
                <a:solidFill>
                  <a:srgbClr val="FFC000"/>
                </a:solidFill>
                <a:prstDash val="solid"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 w="40000" cap="flat" cmpd="sng" algn="ctr">
                <a:solidFill>
                  <a:srgbClr val="FFFF00"/>
                </a:solidFill>
                <a:prstDash val="solid"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 w="40000" cap="flat" cmpd="sng" algn="ctr">
                <a:solidFill>
                  <a:srgbClr val="00B050"/>
                </a:solidFill>
                <a:prstDash val="solid"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dPt>
          <c:cat>
            <c:strRef>
              <c:f>Hárok1!$A$2:$A$8</c:f>
              <c:strCache>
                <c:ptCount val="7"/>
                <c:pt idx="0">
                  <c:v>PRIDE Košice</c:v>
                </c:pt>
                <c:pt idx="1">
                  <c:v>PRIZMA</c:v>
                </c:pt>
                <c:pt idx="2">
                  <c:v>Tabačka</c:v>
                </c:pt>
                <c:pt idx="3">
                  <c:v>FFI</c:v>
                </c:pt>
                <c:pt idx="4">
                  <c:v>Kino Úsmev</c:v>
                </c:pt>
                <c:pt idx="5">
                  <c:v>Vegánske hody</c:v>
                </c:pt>
                <c:pt idx="6">
                  <c:v>Pol. Festival</c:v>
                </c:pt>
              </c:strCache>
            </c:strRef>
          </c:cat>
          <c:val>
            <c:numRef>
              <c:f>Hárok1!$B$2:$B$8</c:f>
              <c:numCache>
                <c:formatCode>0.00%</c:formatCode>
                <c:ptCount val="7"/>
                <c:pt idx="0">
                  <c:v>0.83299999999999996</c:v>
                </c:pt>
                <c:pt idx="1">
                  <c:v>0.27700000000000002</c:v>
                </c:pt>
                <c:pt idx="2">
                  <c:v>0.186</c:v>
                </c:pt>
                <c:pt idx="3">
                  <c:v>0.16600000000000001</c:v>
                </c:pt>
                <c:pt idx="4" formatCode="0%">
                  <c:v>0.11</c:v>
                </c:pt>
                <c:pt idx="5" formatCode="0%">
                  <c:v>0.05</c:v>
                </c:pt>
                <c:pt idx="6" formatCode="0%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452096"/>
        <c:axId val="126453632"/>
      </c:barChart>
      <c:catAx>
        <c:axId val="12645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6453632"/>
        <c:crosses val="autoZero"/>
        <c:auto val="1"/>
        <c:lblAlgn val="ctr"/>
        <c:lblOffset val="100"/>
        <c:noMultiLvlLbl val="0"/>
      </c:catAx>
      <c:valAx>
        <c:axId val="12645363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2645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sk-SK" sz="1800" dirty="0" smtClean="0"/>
              <a:t>Podpora</a:t>
            </a:r>
            <a:r>
              <a:rPr lang="sk-SK" sz="1800" baseline="0" dirty="0" smtClean="0"/>
              <a:t> kultúrnych podujatí odkazujúcich k ľudským právam zo strany škôl</a:t>
            </a:r>
            <a:endParaRPr lang="en-US" sz="1800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Rad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8275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Hárok1!$A$2:$A$6</c:f>
              <c:strCache>
                <c:ptCount val="5"/>
                <c:pt idx="0">
                  <c:v>Veľmi výrazne</c:v>
                </c:pt>
                <c:pt idx="1">
                  <c:v>Viditeľne podporuje</c:v>
                </c:pt>
                <c:pt idx="2">
                  <c:v>Priemerne</c:v>
                </c:pt>
                <c:pt idx="3">
                  <c:v>Takmer vôbec</c:v>
                </c:pt>
                <c:pt idx="4">
                  <c:v>Bojkotuje</c:v>
                </c:pt>
              </c:strCache>
            </c:strRef>
          </c:cat>
          <c:val>
            <c:numRef>
              <c:f>Hárok1!$B$2:$B$6</c:f>
              <c:numCache>
                <c:formatCode>0%</c:formatCode>
                <c:ptCount val="5"/>
                <c:pt idx="0" formatCode="0.00%">
                  <c:v>0.16700000000000001</c:v>
                </c:pt>
                <c:pt idx="1">
                  <c:v>0.15</c:v>
                </c:pt>
                <c:pt idx="2" formatCode="0.00%">
                  <c:v>0.33500000000000002</c:v>
                </c:pt>
                <c:pt idx="3" formatCode="0.00%">
                  <c:v>0.27500000000000002</c:v>
                </c:pt>
                <c:pt idx="4">
                  <c:v>7.2999999999999995E-2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188928"/>
        <c:axId val="126458112"/>
        <c:axId val="0"/>
      </c:bar3DChart>
      <c:catAx>
        <c:axId val="12618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6458112"/>
        <c:crosses val="autoZero"/>
        <c:auto val="1"/>
        <c:lblAlgn val="ctr"/>
        <c:lblOffset val="100"/>
        <c:noMultiLvlLbl val="0"/>
      </c:catAx>
      <c:valAx>
        <c:axId val="12645811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26188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Podpora</a:t>
            </a:r>
            <a:r>
              <a:rPr lang="sk-SK" dirty="0" smtClean="0"/>
              <a:t> LGBTI kultúrnych podujatí zo strany</a:t>
            </a:r>
            <a:r>
              <a:rPr lang="en-US" dirty="0" smtClean="0"/>
              <a:t> </a:t>
            </a:r>
            <a:r>
              <a:rPr lang="en-US" dirty="0" err="1"/>
              <a:t>škôl</a:t>
            </a:r>
            <a:endParaRPr lang="en-US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Podpora škôl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8275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Hárok1!$A$2:$A$6</c:f>
              <c:strCache>
                <c:ptCount val="5"/>
                <c:pt idx="0">
                  <c:v>Veľmi výrazne</c:v>
                </c:pt>
                <c:pt idx="1">
                  <c:v>Viditeľne podporuje</c:v>
                </c:pt>
                <c:pt idx="2">
                  <c:v>Priemerne</c:v>
                </c:pt>
                <c:pt idx="3">
                  <c:v>Takmer vôbec</c:v>
                </c:pt>
                <c:pt idx="4">
                  <c:v>Bojkotuje</c:v>
                </c:pt>
              </c:strCache>
            </c:strRef>
          </c:cat>
          <c:val>
            <c:numRef>
              <c:f>Hárok1!$B$2:$B$6</c:f>
              <c:numCache>
                <c:formatCode>0%</c:formatCode>
                <c:ptCount val="5"/>
                <c:pt idx="0">
                  <c:v>0</c:v>
                </c:pt>
                <c:pt idx="1">
                  <c:v>8.1000000000000003E-2</c:v>
                </c:pt>
                <c:pt idx="2" formatCode="0.00%">
                  <c:v>0.16500000000000001</c:v>
                </c:pt>
                <c:pt idx="3" formatCode="0.00%">
                  <c:v>0.27800000000000002</c:v>
                </c:pt>
                <c:pt idx="4" formatCode="0.00%">
                  <c:v>0.47599999999999998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4036992"/>
        <c:axId val="164038528"/>
        <c:axId val="0"/>
      </c:bar3DChart>
      <c:catAx>
        <c:axId val="164036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4038528"/>
        <c:crosses val="autoZero"/>
        <c:auto val="1"/>
        <c:lblAlgn val="ctr"/>
        <c:lblOffset val="100"/>
        <c:noMultiLvlLbl val="0"/>
      </c:catAx>
      <c:valAx>
        <c:axId val="16403852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4036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Rad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827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Hárok1!$A$2:$A$6</c:f>
              <c:strCache>
                <c:ptCount val="5"/>
                <c:pt idx="0">
                  <c:v>Veľmi zle</c:v>
                </c:pt>
                <c:pt idx="1">
                  <c:v>Nie dobre</c:v>
                </c:pt>
                <c:pt idx="2">
                  <c:v>Ani dobre, ani zle</c:v>
                </c:pt>
                <c:pt idx="3">
                  <c:v>Dobre</c:v>
                </c:pt>
                <c:pt idx="4">
                  <c:v>Veľmi dobre</c:v>
                </c:pt>
              </c:strCache>
            </c:strRef>
          </c:cat>
          <c:val>
            <c:numRef>
              <c:f>Hárok1!$B$2:$B$6</c:f>
              <c:numCache>
                <c:formatCode>0.00%</c:formatCode>
                <c:ptCount val="5"/>
                <c:pt idx="0">
                  <c:v>0.16700000000000001</c:v>
                </c:pt>
                <c:pt idx="1">
                  <c:v>0.222</c:v>
                </c:pt>
                <c:pt idx="2">
                  <c:v>0.23400000000000001</c:v>
                </c:pt>
                <c:pt idx="3">
                  <c:v>0.26700000000000002</c:v>
                </c:pt>
                <c:pt idx="4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4070144"/>
        <c:axId val="164071680"/>
        <c:axId val="0"/>
      </c:bar3DChart>
      <c:catAx>
        <c:axId val="164070144"/>
        <c:scaling>
          <c:orientation val="minMax"/>
        </c:scaling>
        <c:delete val="0"/>
        <c:axPos val="l"/>
        <c:majorTickMark val="out"/>
        <c:minorTickMark val="none"/>
        <c:tickLblPos val="nextTo"/>
        <c:crossAx val="164071680"/>
        <c:crosses val="autoZero"/>
        <c:auto val="1"/>
        <c:lblAlgn val="ctr"/>
        <c:lblOffset val="100"/>
        <c:noMultiLvlLbl val="0"/>
      </c:catAx>
      <c:valAx>
        <c:axId val="164071680"/>
        <c:scaling>
          <c:orientation val="minMax"/>
        </c:scaling>
        <c:delete val="0"/>
        <c:axPos val="b"/>
        <c:majorGridlines/>
        <c:numFmt formatCode="0.00%" sourceLinked="1"/>
        <c:majorTickMark val="out"/>
        <c:minorTickMark val="none"/>
        <c:tickLblPos val="nextTo"/>
        <c:crossAx val="164070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 2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</c:dPt>
          <c:dLbls>
            <c:dLbl>
              <c:idx val="0"/>
              <c:layout>
                <c:manualLayout>
                  <c:x val="0.14074040766259918"/>
                  <c:y val="6.3448631987542885E-4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err="1">
                        <a:solidFill>
                          <a:schemeClr val="tx1"/>
                        </a:solidFill>
                      </a:rPr>
                      <a:t>Úplne</a:t>
                    </a:r>
                    <a:r>
                      <a:rPr lang="en-US" b="1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b="1" dirty="0" err="1">
                        <a:solidFill>
                          <a:schemeClr val="tx1"/>
                        </a:solidFill>
                      </a:rPr>
                      <a:t>otvorená</a:t>
                    </a:r>
                    <a:r>
                      <a:rPr lang="en-US" b="1" dirty="0">
                        <a:solidFill>
                          <a:schemeClr val="tx1"/>
                        </a:solidFill>
                      </a:rPr>
                      <a:t>/ý
</a:t>
                    </a:r>
                    <a:r>
                      <a:rPr lang="sk-SK" b="1" dirty="0" smtClean="0">
                        <a:solidFill>
                          <a:schemeClr val="tx1"/>
                        </a:solidFill>
                      </a:rPr>
                      <a:t>8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 err="1">
                        <a:solidFill>
                          <a:schemeClr val="bg1"/>
                        </a:solidFill>
                      </a:rPr>
                      <a:t>Čiastočne</a:t>
                    </a:r>
                    <a:r>
                      <a:rPr lang="en-US" b="1" dirty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b="1" dirty="0" err="1">
                        <a:solidFill>
                          <a:schemeClr val="bg1"/>
                        </a:solidFill>
                      </a:rPr>
                      <a:t>otvorená</a:t>
                    </a:r>
                    <a:r>
                      <a:rPr lang="en-US" b="1" dirty="0">
                        <a:solidFill>
                          <a:schemeClr val="bg1"/>
                        </a:solidFill>
                      </a:rPr>
                      <a:t>/ý
</a:t>
                    </a:r>
                    <a:r>
                      <a:rPr lang="sk-SK" b="1" dirty="0" smtClean="0">
                        <a:solidFill>
                          <a:schemeClr val="bg1"/>
                        </a:solidFill>
                      </a:rPr>
                      <a:t>26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 err="1">
                        <a:solidFill>
                          <a:schemeClr val="tx1"/>
                        </a:solidFill>
                      </a:rPr>
                      <a:t>Skrývam</a:t>
                    </a:r>
                    <a:r>
                      <a:rPr lang="en-US" b="1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b="1" dirty="0" err="1">
                        <a:solidFill>
                          <a:schemeClr val="tx1"/>
                        </a:solidFill>
                      </a:rPr>
                      <a:t>svoju</a:t>
                    </a:r>
                    <a:r>
                      <a:rPr lang="en-US" b="1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b="1" dirty="0" err="1">
                        <a:solidFill>
                          <a:schemeClr val="tx1"/>
                        </a:solidFill>
                      </a:rPr>
                      <a:t>identitu</a:t>
                    </a:r>
                    <a:r>
                      <a:rPr lang="en-US" b="1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sk-SK" b="1" dirty="0" smtClean="0">
                        <a:solidFill>
                          <a:schemeClr val="tx1"/>
                        </a:solidFill>
                      </a:rPr>
                      <a:t>66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Hárok1!$A$2:$A$4</c:f>
              <c:strCache>
                <c:ptCount val="3"/>
                <c:pt idx="0">
                  <c:v>Úplne otvorená/ý</c:v>
                </c:pt>
                <c:pt idx="1">
                  <c:v>Čiastočne otvorená/ý</c:v>
                </c:pt>
                <c:pt idx="2">
                  <c:v>Skrývam svoju identitu</c:v>
                </c:pt>
              </c:strCache>
            </c:strRef>
          </c:cat>
          <c:val>
            <c:numRef>
              <c:f>Hárok1!$B$2:$B$4</c:f>
              <c:numCache>
                <c:formatCode>General</c:formatCode>
                <c:ptCount val="3"/>
                <c:pt idx="0">
                  <c:v>5</c:v>
                </c:pt>
                <c:pt idx="1">
                  <c:v>16</c:v>
                </c:pt>
                <c:pt idx="2">
                  <c:v>40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dátumu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Zástupný symbol päty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cxnSp>
        <p:nvCxnSpPr>
          <p:cNvPr id="7" name="Rovná spojnic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cxnSp>
        <p:nvCxnSpPr>
          <p:cNvPr id="10" name="Rovná spojnic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F5D95C-D601-4ADB-8BF3-CCF482BED54A}" type="datetimeFigureOut">
              <a:rPr lang="sk-SK" smtClean="0"/>
              <a:t>10.06.2019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F7DC952-D6F7-4603-A6AE-D5810713624D}" type="slidenum">
              <a:rPr lang="sk-SK" smtClean="0"/>
              <a:t>‹#›</a:t>
            </a:fld>
            <a:endParaRPr lang="sk-SK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akost.sk/" TargetMode="External"/><Relationship Id="rId2" Type="http://schemas.openxmlformats.org/officeDocument/2006/relationships/hyperlink" Target="http://www.inporadna.s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plinq.org/" TargetMode="External"/><Relationship Id="rId5" Type="http://schemas.openxmlformats.org/officeDocument/2006/relationships/hyperlink" Target="http://www.duhovypride.sk/" TargetMode="External"/><Relationship Id="rId4" Type="http://schemas.openxmlformats.org/officeDocument/2006/relationships/hyperlink" Target="http://www.pridekosice.sk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zara.kromkova@prizma-kosice.sk" TargetMode="External"/><Relationship Id="rId2" Type="http://schemas.openxmlformats.org/officeDocument/2006/relationships/hyperlink" Target="http://www.prizma-kosice.sk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510"/>
            <a:ext cx="9144000" cy="5272980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107504" y="6165304"/>
            <a:ext cx="885698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Prezentácia aktivít </a:t>
            </a:r>
            <a:r>
              <a:rPr lang="sk-SK" dirty="0" err="1" smtClean="0">
                <a:solidFill>
                  <a:schemeClr val="tx1"/>
                </a:solidFill>
              </a:rPr>
              <a:t>komunitného</a:t>
            </a:r>
            <a:r>
              <a:rPr lang="sk-SK" dirty="0" smtClean="0">
                <a:solidFill>
                  <a:schemeClr val="tx1"/>
                </a:solidFill>
              </a:rPr>
              <a:t> a poradenského centra,  13.06.2019 Košice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2987824" y="130544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800" dirty="0" smtClean="0">
                <a:solidFill>
                  <a:schemeClr val="tx1"/>
                </a:solidFill>
              </a:rPr>
              <a:t>Vitajte</a:t>
            </a:r>
            <a:endParaRPr lang="sk-SK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90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2132856"/>
            <a:ext cx="8291264" cy="3312368"/>
          </a:xfrm>
        </p:spPr>
        <p:txBody>
          <a:bodyPr/>
          <a:lstStyle/>
          <a:p>
            <a:r>
              <a:rPr lang="sk-SK" dirty="0" smtClean="0"/>
              <a:t>Vznik: 01.06.2018</a:t>
            </a:r>
          </a:p>
          <a:p>
            <a:r>
              <a:rPr lang="sk-SK" dirty="0" smtClean="0"/>
              <a:t>Cieľ: Bezpečný priestor, posilňovať  LGBTI ľudí</a:t>
            </a:r>
          </a:p>
          <a:p>
            <a:r>
              <a:rPr lang="sk-SK" dirty="0" smtClean="0"/>
              <a:t>Poskytujeme: psychologické poradenstvo, právne poradenstvo, neformálne vzdelávanie, </a:t>
            </a:r>
            <a:r>
              <a:rPr lang="sk-SK" dirty="0" err="1" smtClean="0"/>
              <a:t>komunitné</a:t>
            </a:r>
            <a:r>
              <a:rPr lang="sk-SK" dirty="0" smtClean="0"/>
              <a:t> aktivity</a:t>
            </a:r>
          </a:p>
          <a:p>
            <a:r>
              <a:rPr lang="sk-SK" dirty="0" smtClean="0"/>
              <a:t>Naša adresa: Alžbetina 26, Košice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PRIZMA – </a:t>
            </a:r>
            <a:r>
              <a:rPr lang="sk-SK" b="1" dirty="0" err="1" smtClean="0"/>
              <a:t>komunitné</a:t>
            </a:r>
            <a:r>
              <a:rPr lang="sk-SK" b="1" dirty="0" smtClean="0"/>
              <a:t> a poradenské centrum pre LGBTI ľudí v Košiciach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5387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Pojmy</a:t>
            </a:r>
            <a:endParaRPr lang="sk-SK" b="1" dirty="0"/>
          </a:p>
        </p:txBody>
      </p:sp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r>
              <a:rPr lang="sk-SK" dirty="0" err="1" smtClean="0"/>
              <a:t>Lesba</a:t>
            </a:r>
            <a:endParaRPr lang="sk-SK" dirty="0" smtClean="0"/>
          </a:p>
          <a:p>
            <a:r>
              <a:rPr lang="sk-SK" dirty="0" err="1" smtClean="0"/>
              <a:t>Gej</a:t>
            </a:r>
            <a:endParaRPr lang="sk-SK" dirty="0" smtClean="0"/>
          </a:p>
          <a:p>
            <a:r>
              <a:rPr lang="sk-SK" dirty="0" smtClean="0"/>
              <a:t>Bisexuál/</a:t>
            </a:r>
            <a:r>
              <a:rPr lang="sk-SK" dirty="0" err="1" smtClean="0"/>
              <a:t>ka</a:t>
            </a:r>
            <a:endParaRPr lang="sk-SK" dirty="0" smtClean="0"/>
          </a:p>
          <a:p>
            <a:r>
              <a:rPr lang="sk-SK" dirty="0" smtClean="0"/>
              <a:t>Trans človek</a:t>
            </a:r>
          </a:p>
          <a:p>
            <a:r>
              <a:rPr lang="sk-SK" dirty="0" smtClean="0"/>
              <a:t>Intersexuál/</a:t>
            </a:r>
            <a:r>
              <a:rPr lang="sk-SK" dirty="0" err="1" smtClean="0"/>
              <a:t>ka</a:t>
            </a:r>
            <a:endParaRPr lang="sk-SK" dirty="0" smtClean="0"/>
          </a:p>
          <a:p>
            <a:r>
              <a:rPr lang="sk-SK" dirty="0" smtClean="0"/>
              <a:t>Sexuálna orientácia</a:t>
            </a:r>
          </a:p>
          <a:p>
            <a:r>
              <a:rPr lang="sk-SK" dirty="0" smtClean="0"/>
              <a:t>Rodová identita</a:t>
            </a:r>
          </a:p>
          <a:p>
            <a:endParaRPr lang="sk-SK" dirty="0" smtClean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Coming out</a:t>
            </a:r>
          </a:p>
          <a:p>
            <a:r>
              <a:rPr lang="sk-SK" dirty="0" err="1" smtClean="0"/>
              <a:t>Tranzícia</a:t>
            </a:r>
            <a:endParaRPr lang="sk-SK" dirty="0" smtClean="0"/>
          </a:p>
          <a:p>
            <a:r>
              <a:rPr lang="sk-SK" dirty="0" smtClean="0"/>
              <a:t>Pripísaný rod</a:t>
            </a:r>
          </a:p>
          <a:p>
            <a:r>
              <a:rPr lang="sk-SK" dirty="0" smtClean="0"/>
              <a:t>Homofóbia</a:t>
            </a:r>
          </a:p>
          <a:p>
            <a:r>
              <a:rPr lang="sk-SK" dirty="0" smtClean="0"/>
              <a:t>Transfóbia</a:t>
            </a:r>
          </a:p>
          <a:p>
            <a:r>
              <a:rPr lang="sk-SK" dirty="0" smtClean="0"/>
              <a:t>Bifóbia</a:t>
            </a:r>
          </a:p>
          <a:p>
            <a:r>
              <a:rPr lang="sk-SK" dirty="0" smtClean="0"/>
              <a:t>PRIDE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350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sk-SK" dirty="0" err="1" smtClean="0"/>
              <a:t>Komunitné</a:t>
            </a:r>
            <a:r>
              <a:rPr lang="sk-SK" dirty="0" smtClean="0"/>
              <a:t> stretnutia pre LGBTI ľudí a ich blízkych</a:t>
            </a:r>
          </a:p>
          <a:p>
            <a:r>
              <a:rPr lang="sk-SK" dirty="0" smtClean="0"/>
              <a:t>Podporné skupiny pre LGBTI ľudí</a:t>
            </a:r>
          </a:p>
          <a:p>
            <a:r>
              <a:rPr lang="sk-SK" dirty="0" smtClean="0"/>
              <a:t>Podporné skupiny pre trans ľudí</a:t>
            </a:r>
          </a:p>
          <a:p>
            <a:r>
              <a:rPr lang="sk-SK" dirty="0" smtClean="0"/>
              <a:t>Individuálne stretnutia, </a:t>
            </a:r>
            <a:r>
              <a:rPr lang="sk-SK" dirty="0" err="1" smtClean="0"/>
              <a:t>online</a:t>
            </a:r>
            <a:r>
              <a:rPr lang="sk-SK" dirty="0" smtClean="0"/>
              <a:t> poradenstvo</a:t>
            </a:r>
          </a:p>
          <a:p>
            <a:r>
              <a:rPr lang="sk-SK" dirty="0" err="1" smtClean="0"/>
              <a:t>Workshopy</a:t>
            </a:r>
            <a:r>
              <a:rPr lang="sk-SK" dirty="0" smtClean="0"/>
              <a:t> </a:t>
            </a:r>
          </a:p>
          <a:p>
            <a:r>
              <a:rPr lang="sk-SK" dirty="0" smtClean="0"/>
              <a:t>Účasť na verejných diskusiách</a:t>
            </a:r>
          </a:p>
          <a:p>
            <a:r>
              <a:rPr lang="sk-SK" dirty="0" smtClean="0"/>
              <a:t>Dobrovoľnícky program pre PRIDE Košice</a:t>
            </a:r>
          </a:p>
          <a:p>
            <a:pPr marL="0" indent="0">
              <a:buNone/>
            </a:pPr>
            <a:r>
              <a:rPr lang="sk-SK" dirty="0" smtClean="0"/>
              <a:t>-------------------------------------------------------------------</a:t>
            </a:r>
          </a:p>
          <a:p>
            <a:pPr marL="0" indent="0">
              <a:buNone/>
            </a:pPr>
            <a:r>
              <a:rPr lang="sk-SK" dirty="0" smtClean="0"/>
              <a:t>Plánujeme:</a:t>
            </a:r>
          </a:p>
          <a:p>
            <a:pPr>
              <a:buFontTx/>
              <a:buChar char="-"/>
            </a:pPr>
            <a:r>
              <a:rPr lang="sk-SK" dirty="0" smtClean="0"/>
              <a:t>Stretnutia rodičov LGBTI ľudí</a:t>
            </a:r>
          </a:p>
          <a:p>
            <a:pPr>
              <a:buFontTx/>
              <a:buChar char="-"/>
            </a:pPr>
            <a:r>
              <a:rPr lang="sk-SK" dirty="0" smtClean="0"/>
              <a:t>Sociálne poradenstvo</a:t>
            </a:r>
          </a:p>
          <a:p>
            <a:pPr marL="0" indent="0">
              <a:buNone/>
            </a:pPr>
            <a:endParaRPr lang="sk-SK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Aktivity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1875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156425"/>
              </p:ext>
            </p:extLst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Odkiaľ sú naše klientky a klienti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28378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 Hlavné dôvody, pre ktoré nás ľudia kontaktujú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 smtClean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Dôvody kontaktu</a:t>
            </a:r>
            <a:endParaRPr lang="sk-SK" b="1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4156396203"/>
              </p:ext>
            </p:extLst>
          </p:nvPr>
        </p:nvGraphicFramePr>
        <p:xfrm>
          <a:off x="539552" y="2060848"/>
          <a:ext cx="7704856" cy="449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958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395536" y="1772816"/>
            <a:ext cx="4040188" cy="864096"/>
          </a:xfrm>
        </p:spPr>
        <p:txBody>
          <a:bodyPr/>
          <a:lstStyle/>
          <a:p>
            <a:r>
              <a:rPr lang="sk-SK" dirty="0" smtClean="0"/>
              <a:t>Počet kultúrnych podujatí v oblasti ĽP</a:t>
            </a:r>
            <a:endParaRPr lang="sk-SK" dirty="0"/>
          </a:p>
        </p:txBody>
      </p:sp>
      <p:graphicFrame>
        <p:nvGraphicFramePr>
          <p:cNvPr id="7" name="Zástupný symbol obsah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80941535"/>
              </p:ext>
            </p:extLst>
          </p:nvPr>
        </p:nvGraphicFramePr>
        <p:xfrm>
          <a:off x="323528" y="2944813"/>
          <a:ext cx="4038600" cy="3913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041304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Kultúrne podujatia očami </a:t>
            </a:r>
            <a:r>
              <a:rPr lang="sk-SK" b="1" dirty="0" err="1" smtClean="0"/>
              <a:t>klientiek</a:t>
            </a:r>
            <a:r>
              <a:rPr lang="sk-SK" b="1" dirty="0" smtClean="0"/>
              <a:t> a klientov PRIZMY</a:t>
            </a:r>
            <a:endParaRPr lang="sk-SK" b="1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3"/>
          </p:nvPr>
        </p:nvSpPr>
        <p:spPr>
          <a:xfrm>
            <a:off x="4644008" y="1844824"/>
            <a:ext cx="4248472" cy="762000"/>
          </a:xfrm>
        </p:spPr>
        <p:txBody>
          <a:bodyPr/>
          <a:lstStyle/>
          <a:p>
            <a:r>
              <a:rPr lang="sk-SK" dirty="0" smtClean="0"/>
              <a:t>Počet kultúrnych podujatí v oblasti ĽP - LGBTI</a:t>
            </a:r>
            <a:endParaRPr lang="sk-SK" dirty="0"/>
          </a:p>
        </p:txBody>
      </p:sp>
      <p:graphicFrame>
        <p:nvGraphicFramePr>
          <p:cNvPr id="13" name="Zástupný symbol obsahu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72997193"/>
              </p:ext>
            </p:extLst>
          </p:nvPr>
        </p:nvGraphicFramePr>
        <p:xfrm>
          <a:off x="4283968" y="2924760"/>
          <a:ext cx="4674740" cy="3913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170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Poznateľnosť LGBTI kultúrnych podujatí na východnom Slovensku</a:t>
            </a:r>
            <a:endParaRPr lang="sk-SK" b="1" dirty="0"/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02691"/>
              </p:ext>
            </p:extLst>
          </p:nvPr>
        </p:nvGraphicFramePr>
        <p:xfrm>
          <a:off x="467544" y="2132856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798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r. 1959 – prvé zdokumentované nepokoje LGBTI komunity (Los </a:t>
            </a:r>
            <a:r>
              <a:rPr lang="sk-SK" dirty="0" err="1" smtClean="0"/>
              <a:t>Angeles</a:t>
            </a:r>
            <a:r>
              <a:rPr lang="sk-SK" dirty="0" smtClean="0"/>
              <a:t>, USA)</a:t>
            </a:r>
          </a:p>
          <a:p>
            <a:r>
              <a:rPr lang="sk-SK" dirty="0" smtClean="0"/>
              <a:t>r. 1965 – prvá verejná Výročná pripomienka práv </a:t>
            </a:r>
            <a:r>
              <a:rPr lang="sk-SK" dirty="0" err="1" smtClean="0"/>
              <a:t>gejov</a:t>
            </a:r>
            <a:r>
              <a:rPr lang="sk-SK" dirty="0" smtClean="0"/>
              <a:t> a </a:t>
            </a:r>
            <a:r>
              <a:rPr lang="sk-SK" dirty="0" err="1" smtClean="0"/>
              <a:t>lesieb</a:t>
            </a:r>
            <a:endParaRPr lang="sk-SK" dirty="0" smtClean="0"/>
          </a:p>
          <a:p>
            <a:r>
              <a:rPr lang="sk-SK" dirty="0" smtClean="0"/>
              <a:t>r. 1969 – opakované razie v </a:t>
            </a:r>
            <a:r>
              <a:rPr lang="sk-SK" dirty="0" err="1" smtClean="0"/>
              <a:t>gej</a:t>
            </a:r>
            <a:r>
              <a:rPr lang="sk-SK" dirty="0" smtClean="0"/>
              <a:t> baroch vyústili vo vzburu: tzv. </a:t>
            </a:r>
            <a:r>
              <a:rPr lang="sk-SK" dirty="0" err="1" smtClean="0"/>
              <a:t>Stonewallské</a:t>
            </a:r>
            <a:r>
              <a:rPr lang="sk-SK" dirty="0" smtClean="0"/>
              <a:t> nepokoje</a:t>
            </a:r>
          </a:p>
          <a:p>
            <a:r>
              <a:rPr lang="sk-SK" dirty="0" smtClean="0"/>
              <a:t>r. 1979 – Prvý celonárodný pochod za práva </a:t>
            </a:r>
            <a:r>
              <a:rPr lang="sk-SK" dirty="0" err="1" smtClean="0"/>
              <a:t>gejov</a:t>
            </a:r>
            <a:r>
              <a:rPr lang="sk-SK" dirty="0" smtClean="0"/>
              <a:t> a </a:t>
            </a:r>
            <a:r>
              <a:rPr lang="sk-SK" dirty="0" err="1" smtClean="0"/>
              <a:t>lesieb</a:t>
            </a:r>
            <a:r>
              <a:rPr lang="sk-SK" dirty="0" smtClean="0"/>
              <a:t> vo Washingtone</a:t>
            </a:r>
          </a:p>
          <a:p>
            <a:r>
              <a:rPr lang="sk-SK" dirty="0" smtClean="0"/>
              <a:t>r. 1989 – Dánsko, ako prvé na svete uzákoňuje registrované partnerstvá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HISTÓRIA PRIDE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274136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r. 1990 – na Slovensku bolo založené prvé hnutie za ochranu práv homosexuálnych občanov – </a:t>
            </a:r>
            <a:r>
              <a:rPr lang="sk-SK" dirty="0" err="1" smtClean="0"/>
              <a:t>Ganymedes</a:t>
            </a:r>
            <a:endParaRPr lang="sk-SK" dirty="0" smtClean="0"/>
          </a:p>
          <a:p>
            <a:r>
              <a:rPr lang="sk-SK" dirty="0" smtClean="0"/>
              <a:t>r. 1993 – homosexualita je vyradená zo zoznamu medzinárodnej klasifikácie chorôb</a:t>
            </a:r>
          </a:p>
          <a:p>
            <a:r>
              <a:rPr lang="sk-SK" dirty="0" smtClean="0"/>
              <a:t>r. 2006 – na Slovensku vzniká Iniciatíva Inakosť – strešná LGBTI organizácia</a:t>
            </a:r>
          </a:p>
          <a:p>
            <a:r>
              <a:rPr lang="sk-SK" dirty="0" smtClean="0"/>
              <a:t>r. 2010 – v Bratislave sa uskutočňuje prvý PRIDE na Slovensku</a:t>
            </a:r>
          </a:p>
          <a:p>
            <a:r>
              <a:rPr lang="sk-SK" dirty="0" smtClean="0"/>
              <a:t>r. 2010 – vznik prvej poradenskej organizácie za práva </a:t>
            </a:r>
            <a:r>
              <a:rPr lang="sk-SK" dirty="0" err="1" smtClean="0"/>
              <a:t>transrodových</a:t>
            </a:r>
            <a:r>
              <a:rPr lang="sk-SK" dirty="0" smtClean="0"/>
              <a:t> osôb na Slovensku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82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1440160"/>
          </a:xfrm>
        </p:spPr>
        <p:txBody>
          <a:bodyPr/>
          <a:lstStyle/>
          <a:p>
            <a:r>
              <a:rPr lang="sk-SK" dirty="0" smtClean="0"/>
              <a:t>r. 2013 – uskutočňuje sa prvý PRIDE v Košiciach</a:t>
            </a:r>
          </a:p>
          <a:p>
            <a:r>
              <a:rPr lang="sk-SK" dirty="0" smtClean="0"/>
              <a:t>r. 2018 – uskutočňuje sa prvý PRIDE v Banskej Bystrici</a:t>
            </a:r>
          </a:p>
          <a:p>
            <a:pPr>
              <a:buFontTx/>
              <a:buChar char="-"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792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Upriamuje pozornosť na nedostatky v dodržiavaní ľudských práv LGBTI ľudí</a:t>
            </a:r>
          </a:p>
          <a:p>
            <a:r>
              <a:rPr lang="sk-SK" dirty="0" smtClean="0"/>
              <a:t>Prináša príbehy LGBTI ľudí medzi širokú verejnosť</a:t>
            </a:r>
          </a:p>
          <a:p>
            <a:r>
              <a:rPr lang="sk-SK" dirty="0" err="1" smtClean="0"/>
              <a:t>Scitlivuje</a:t>
            </a:r>
            <a:r>
              <a:rPr lang="sk-SK" dirty="0" smtClean="0"/>
              <a:t> spoločnosť</a:t>
            </a:r>
          </a:p>
          <a:p>
            <a:r>
              <a:rPr lang="sk-SK" dirty="0" smtClean="0"/>
              <a:t>Posilňuje LGBTI ľudí, ich rodičov, priateľky a priateľov</a:t>
            </a:r>
          </a:p>
          <a:p>
            <a:r>
              <a:rPr lang="sk-SK" dirty="0" smtClean="0"/>
              <a:t>Dáva LGBTI ľuďom pocit, že sú súčasťou slovenskej spoločnosti</a:t>
            </a:r>
          </a:p>
          <a:p>
            <a:r>
              <a:rPr lang="sk-SK" dirty="0" smtClean="0"/>
              <a:t>Pomáha šíriť osvetu</a:t>
            </a:r>
          </a:p>
          <a:p>
            <a:r>
              <a:rPr lang="sk-SK" dirty="0" smtClean="0"/>
              <a:t>Búra predsudky a mýty</a:t>
            </a:r>
          </a:p>
          <a:p>
            <a:r>
              <a:rPr lang="sk-SK" dirty="0" smtClean="0"/>
              <a:t>Prináša mnoho kultúrnych podujatí do života mesta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b="1" dirty="0" smtClean="0"/>
              <a:t>PRIDE je súčasťou kultúry i na Slovensku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26587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PRIDE </a:t>
            </a:r>
            <a:r>
              <a:rPr lang="sk-SK" dirty="0" err="1" smtClean="0"/>
              <a:t>Week</a:t>
            </a:r>
            <a:r>
              <a:rPr lang="sk-SK" dirty="0" smtClean="0"/>
              <a:t> 17.08.2019 – 25.08.2019 </a:t>
            </a:r>
          </a:p>
          <a:p>
            <a:pPr>
              <a:buFontTx/>
              <a:buChar char="-"/>
            </a:pPr>
            <a:r>
              <a:rPr lang="sk-SK" dirty="0" smtClean="0"/>
              <a:t>Ako čeliť stresu zo svojej sexuality</a:t>
            </a:r>
          </a:p>
          <a:p>
            <a:pPr>
              <a:buFontTx/>
              <a:buChar char="-"/>
            </a:pPr>
            <a:r>
              <a:rPr lang="sk-SK" dirty="0" smtClean="0"/>
              <a:t>Môj coming out – príbehy ľudí</a:t>
            </a:r>
          </a:p>
          <a:p>
            <a:pPr>
              <a:buFontTx/>
              <a:buChar char="-"/>
            </a:pPr>
            <a:r>
              <a:rPr lang="sk-SK" dirty="0" smtClean="0"/>
              <a:t>Teplé filmové leto </a:t>
            </a:r>
          </a:p>
          <a:p>
            <a:pPr>
              <a:buFontTx/>
              <a:buChar char="-"/>
            </a:pPr>
            <a:r>
              <a:rPr lang="sk-SK" dirty="0" smtClean="0"/>
              <a:t>Umenie vo víne</a:t>
            </a:r>
          </a:p>
          <a:p>
            <a:pPr>
              <a:buFontTx/>
              <a:buChar char="-"/>
            </a:pPr>
            <a:r>
              <a:rPr lang="sk-SK" dirty="0" smtClean="0"/>
              <a:t>Živá knižnica</a:t>
            </a:r>
          </a:p>
          <a:p>
            <a:pPr>
              <a:buFontTx/>
              <a:buChar char="-"/>
            </a:pPr>
            <a:r>
              <a:rPr lang="sk-SK" dirty="0" smtClean="0"/>
              <a:t>PRIDE </a:t>
            </a:r>
            <a:r>
              <a:rPr lang="sk-SK" dirty="0" err="1" smtClean="0"/>
              <a:t>Bussiness</a:t>
            </a:r>
            <a:r>
              <a:rPr lang="sk-SK" dirty="0" smtClean="0"/>
              <a:t> </a:t>
            </a:r>
            <a:r>
              <a:rPr lang="sk-SK" dirty="0" err="1" smtClean="0"/>
              <a:t>day</a:t>
            </a:r>
            <a:endParaRPr lang="sk-SK" dirty="0" smtClean="0"/>
          </a:p>
          <a:p>
            <a:pPr>
              <a:buFontTx/>
              <a:buChar char="-"/>
            </a:pPr>
            <a:r>
              <a:rPr lang="sk-SK" dirty="0" smtClean="0"/>
              <a:t>PRIDE ekumenický deň</a:t>
            </a:r>
          </a:p>
          <a:p>
            <a:pPr>
              <a:buFontTx/>
              <a:buChar char="-"/>
            </a:pPr>
            <a:r>
              <a:rPr lang="sk-SK" dirty="0" smtClean="0"/>
              <a:t>Diskusie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Výber z programu PRIDE Košice 2019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4557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i="1" dirty="0" smtClean="0"/>
              <a:t>„Chceme spoločnosť, ktorá akceptuje LGBTI jednotlivca a komunitu, ako svoju integrálnu súčasť a pre ktorú sú menšiny zdrojom inšpirácie a obohatenia.“</a:t>
            </a:r>
            <a:endParaRPr lang="sk-SK" i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Vízia PRIDE Košice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4471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4380177"/>
              </p:ext>
            </p:extLst>
          </p:nvPr>
        </p:nvGraphicFramePr>
        <p:xfrm>
          <a:off x="179512" y="116632"/>
          <a:ext cx="8784976" cy="6411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91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921681"/>
              </p:ext>
            </p:extLst>
          </p:nvPr>
        </p:nvGraphicFramePr>
        <p:xfrm>
          <a:off x="179512" y="188640"/>
          <a:ext cx="8856984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352" cy="108248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055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236632"/>
              </p:ext>
            </p:extLst>
          </p:nvPr>
        </p:nvGraphicFramePr>
        <p:xfrm>
          <a:off x="467544" y="1916832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Ako sa cítia v školskom prostredí naši klienti a klientky s ohľadom k svojej identite?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248447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877251"/>
              </p:ext>
            </p:extLst>
          </p:nvPr>
        </p:nvGraphicFramePr>
        <p:xfrm>
          <a:off x="179512" y="1556792"/>
          <a:ext cx="8517632" cy="5004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/>
              <a:t>Otvorenosť </a:t>
            </a:r>
            <a:r>
              <a:rPr lang="sk-SK" sz="3200" b="1" dirty="0" err="1" smtClean="0"/>
              <a:t>klientiek</a:t>
            </a:r>
            <a:r>
              <a:rPr lang="sk-SK" sz="3200" b="1" dirty="0" smtClean="0"/>
              <a:t> a klientov v školskom, prípadne verejnom prostredí</a:t>
            </a:r>
            <a:endParaRPr 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369158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273152"/>
          </a:xfrm>
        </p:spPr>
        <p:txBody>
          <a:bodyPr>
            <a:normAutofit lnSpcReduction="10000"/>
          </a:bodyPr>
          <a:lstStyle/>
          <a:p>
            <a:r>
              <a:rPr lang="sk-SK" dirty="0" err="1" smtClean="0"/>
              <a:t>inPoradňa</a:t>
            </a:r>
            <a:r>
              <a:rPr lang="sk-SK" dirty="0" smtClean="0"/>
              <a:t> – </a:t>
            </a:r>
            <a:r>
              <a:rPr lang="sk-SK" dirty="0" err="1" smtClean="0">
                <a:hlinkClick r:id="rId2"/>
              </a:rPr>
              <a:t>www.inporadna.sk</a:t>
            </a:r>
            <a:endParaRPr lang="sk-SK" dirty="0" smtClean="0"/>
          </a:p>
          <a:p>
            <a:r>
              <a:rPr lang="sk-SK" dirty="0" smtClean="0"/>
              <a:t>Iniciatíva Inakosť – </a:t>
            </a:r>
            <a:r>
              <a:rPr lang="sk-SK" dirty="0" err="1" smtClean="0">
                <a:hlinkClick r:id="rId3"/>
              </a:rPr>
              <a:t>www.inakost.sk</a:t>
            </a:r>
            <a:endParaRPr lang="sk-SK" dirty="0" smtClean="0"/>
          </a:p>
          <a:p>
            <a:r>
              <a:rPr lang="sk-SK" dirty="0" smtClean="0"/>
              <a:t>PRIDE Košice – </a:t>
            </a:r>
            <a:r>
              <a:rPr lang="sk-SK" dirty="0" err="1" smtClean="0">
                <a:hlinkClick r:id="rId4"/>
              </a:rPr>
              <a:t>www.pridekosice.sk</a:t>
            </a:r>
            <a:endParaRPr lang="sk-SK" dirty="0" smtClean="0"/>
          </a:p>
          <a:p>
            <a:r>
              <a:rPr lang="sk-SK" dirty="0" smtClean="0"/>
              <a:t>Dúhový </a:t>
            </a:r>
            <a:r>
              <a:rPr lang="sk-SK" dirty="0" err="1" smtClean="0"/>
              <a:t>Pride</a:t>
            </a:r>
            <a:r>
              <a:rPr lang="sk-SK" dirty="0" smtClean="0"/>
              <a:t> Bratislava – </a:t>
            </a:r>
            <a:r>
              <a:rPr lang="sk-SK" dirty="0" err="1" smtClean="0">
                <a:hlinkClick r:id="rId5"/>
              </a:rPr>
              <a:t>www.duhovypride.sk</a:t>
            </a:r>
            <a:endParaRPr lang="sk-SK" dirty="0" smtClean="0"/>
          </a:p>
          <a:p>
            <a:r>
              <a:rPr lang="sk-SK" dirty="0" smtClean="0"/>
              <a:t>Divadlo </a:t>
            </a:r>
            <a:r>
              <a:rPr lang="sk-SK" dirty="0" err="1" smtClean="0"/>
              <a:t>Nomantinels</a:t>
            </a:r>
            <a:endParaRPr lang="sk-SK" dirty="0" smtClean="0"/>
          </a:p>
          <a:p>
            <a:r>
              <a:rPr lang="sk-SK" dirty="0" err="1" smtClean="0"/>
              <a:t>Saplinq</a:t>
            </a:r>
            <a:r>
              <a:rPr lang="sk-SK" dirty="0" smtClean="0"/>
              <a:t> – </a:t>
            </a:r>
            <a:r>
              <a:rPr lang="sk-SK" dirty="0" err="1" smtClean="0">
                <a:hlinkClick r:id="rId6"/>
              </a:rPr>
              <a:t>www.saplinq.org</a:t>
            </a:r>
            <a:endParaRPr lang="sk-SK" dirty="0" smtClean="0"/>
          </a:p>
          <a:p>
            <a:r>
              <a:rPr lang="sk-SK" dirty="0" smtClean="0"/>
              <a:t>Košické kultúrne centrá K13 -  </a:t>
            </a:r>
            <a:r>
              <a:rPr lang="sk-SK" dirty="0" err="1" smtClean="0"/>
              <a:t>www.vymenniky.sk</a:t>
            </a:r>
            <a:endParaRPr lang="sk-SK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Spolupráca je dôležitá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6084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>
              <a:buFont typeface="Arial" charset="0"/>
              <a:buChar char="•"/>
            </a:pPr>
            <a:r>
              <a:rPr lang="sk-SK" dirty="0" smtClean="0"/>
              <a:t>FB : PRIZMA – </a:t>
            </a:r>
            <a:r>
              <a:rPr lang="sk-SK" dirty="0" err="1" smtClean="0"/>
              <a:t>komunitné</a:t>
            </a:r>
            <a:r>
              <a:rPr lang="sk-SK" dirty="0" smtClean="0"/>
              <a:t> a poradenské centrum pre LGBTI ľudí</a:t>
            </a:r>
          </a:p>
          <a:p>
            <a:pPr>
              <a:buFont typeface="Arial" charset="0"/>
              <a:buChar char="•"/>
            </a:pPr>
            <a:r>
              <a:rPr lang="sk-SK" dirty="0" smtClean="0"/>
              <a:t>Web: </a:t>
            </a:r>
            <a:r>
              <a:rPr lang="sk-SK" dirty="0" err="1" smtClean="0">
                <a:hlinkClick r:id="rId2"/>
              </a:rPr>
              <a:t>www.prizma-kosice.sk</a:t>
            </a:r>
            <a:endParaRPr lang="sk-SK" dirty="0" smtClean="0"/>
          </a:p>
          <a:p>
            <a:pPr>
              <a:buFont typeface="Arial" charset="0"/>
              <a:buChar char="•"/>
            </a:pPr>
            <a:r>
              <a:rPr lang="sk-SK" dirty="0" err="1" smtClean="0">
                <a:hlinkClick r:id="rId3"/>
              </a:rPr>
              <a:t>zara.kromkova</a:t>
            </a:r>
            <a:r>
              <a:rPr lang="en-US" dirty="0" smtClean="0">
                <a:hlinkClick r:id="rId3"/>
              </a:rPr>
              <a:t>@</a:t>
            </a:r>
            <a:r>
              <a:rPr lang="sk-SK" dirty="0" err="1" smtClean="0">
                <a:hlinkClick r:id="rId3"/>
              </a:rPr>
              <a:t>prizma-kosice.sk</a:t>
            </a:r>
            <a:endParaRPr lang="sk-SK" dirty="0" smtClean="0"/>
          </a:p>
          <a:p>
            <a:pPr>
              <a:buFont typeface="Arial" charset="0"/>
              <a:buChar char="•"/>
            </a:pPr>
            <a:r>
              <a:rPr lang="sk-SK" dirty="0" smtClean="0"/>
              <a:t>Alžbetina 26, Košice</a:t>
            </a:r>
          </a:p>
          <a:p>
            <a:pPr>
              <a:buFont typeface="Arial" charset="0"/>
              <a:buChar char="•"/>
            </a:pPr>
            <a:endParaRPr lang="sk-SK" dirty="0"/>
          </a:p>
          <a:p>
            <a:pPr>
              <a:buFont typeface="Arial" charset="0"/>
              <a:buChar char="•"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Kontaktujte nás: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08900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Priestor pre vaše otázky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smtClean="0"/>
              <a:t>Diskusia</a:t>
            </a:r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0648"/>
            <a:ext cx="6444208" cy="371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92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Ďakujem za pozornosť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091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uxusn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547</TotalTime>
  <Words>567</Words>
  <Application>Microsoft Office PowerPoint</Application>
  <PresentationFormat>Prezentácia na obrazovke (4:3)</PresentationFormat>
  <Paragraphs>109</Paragraphs>
  <Slides>22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3" baseType="lpstr">
      <vt:lpstr>Papier</vt:lpstr>
      <vt:lpstr>Prezentácia programu PowerPoint</vt:lpstr>
      <vt:lpstr>PRIZMA – komunitné a poradenské centrum pre LGBTI ľudí v Košiciach</vt:lpstr>
      <vt:lpstr>Pojmy</vt:lpstr>
      <vt:lpstr>Aktivity</vt:lpstr>
      <vt:lpstr>Odkiaľ sú naše klientky a klienti</vt:lpstr>
      <vt:lpstr>Dôvody kontaktu</vt:lpstr>
      <vt:lpstr>Kultúrne podujatia očami klientiek a klientov PRIZMY</vt:lpstr>
      <vt:lpstr>Poznateľnosť LGBTI kultúrnych podujatí na východnom Slovensku</vt:lpstr>
      <vt:lpstr>HISTÓRIA PRIDE </vt:lpstr>
      <vt:lpstr>Prezentácia programu PowerPoint</vt:lpstr>
      <vt:lpstr>Prezentácia programu PowerPoint</vt:lpstr>
      <vt:lpstr>PRIDE je súčasťou kultúry i na Slovensku</vt:lpstr>
      <vt:lpstr>Výber z programu PRIDE Košice 2019</vt:lpstr>
      <vt:lpstr>Vízia PRIDE Košice</vt:lpstr>
      <vt:lpstr>Prezentácia programu PowerPoint</vt:lpstr>
      <vt:lpstr>Prezentácia programu PowerPoint</vt:lpstr>
      <vt:lpstr>Ako sa cítia v školskom prostredí naši klienti a klientky s ohľadom k svojej identite?</vt:lpstr>
      <vt:lpstr>Otvorenosť klientiek a klientov v školskom, prípadne verejnom prostredí</vt:lpstr>
      <vt:lpstr>Spolupráca je dôležitá</vt:lpstr>
      <vt:lpstr>Kontaktujte nás:</vt:lpstr>
      <vt:lpstr>Priestor pre vaše otázky</vt:lpstr>
      <vt:lpstr>Ďakujem za pozornosť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Predstavenie</dc:title>
  <dc:creator>Zara</dc:creator>
  <cp:lastModifiedBy>Zara</cp:lastModifiedBy>
  <cp:revision>43</cp:revision>
  <dcterms:created xsi:type="dcterms:W3CDTF">2019-06-06T11:49:13Z</dcterms:created>
  <dcterms:modified xsi:type="dcterms:W3CDTF">2019-06-10T18:26:06Z</dcterms:modified>
</cp:coreProperties>
</file>