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sldIdLst>
    <p:sldId id="256" r:id="rId2"/>
    <p:sldId id="325" r:id="rId3"/>
    <p:sldId id="302" r:id="rId4"/>
    <p:sldId id="303" r:id="rId5"/>
    <p:sldId id="305" r:id="rId6"/>
    <p:sldId id="306" r:id="rId7"/>
    <p:sldId id="316" r:id="rId8"/>
    <p:sldId id="323" r:id="rId9"/>
    <p:sldId id="257" r:id="rId10"/>
    <p:sldId id="292" r:id="rId11"/>
    <p:sldId id="258" r:id="rId12"/>
    <p:sldId id="261" r:id="rId13"/>
    <p:sldId id="263" r:id="rId14"/>
    <p:sldId id="319" r:id="rId15"/>
    <p:sldId id="265" r:id="rId16"/>
    <p:sldId id="300" r:id="rId17"/>
    <p:sldId id="298" r:id="rId18"/>
    <p:sldId id="269" r:id="rId19"/>
    <p:sldId id="266" r:id="rId20"/>
    <p:sldId id="259" r:id="rId21"/>
    <p:sldId id="264" r:id="rId22"/>
    <p:sldId id="267" r:id="rId23"/>
    <p:sldId id="291" r:id="rId24"/>
    <p:sldId id="271" r:id="rId25"/>
    <p:sldId id="321" r:id="rId26"/>
    <p:sldId id="320" r:id="rId27"/>
    <p:sldId id="281" r:id="rId28"/>
    <p:sldId id="301" r:id="rId29"/>
    <p:sldId id="283" r:id="rId30"/>
    <p:sldId id="290" r:id="rId31"/>
    <p:sldId id="296" r:id="rId32"/>
    <p:sldId id="287" r:id="rId33"/>
    <p:sldId id="288" r:id="rId34"/>
    <p:sldId id="289" r:id="rId35"/>
    <p:sldId id="297" r:id="rId36"/>
    <p:sldId id="270" r:id="rId37"/>
    <p:sldId id="284" r:id="rId38"/>
    <p:sldId id="277" r:id="rId39"/>
    <p:sldId id="295" r:id="rId40"/>
    <p:sldId id="274" r:id="rId41"/>
    <p:sldId id="275" r:id="rId42"/>
    <p:sldId id="276" r:id="rId43"/>
    <p:sldId id="278" r:id="rId44"/>
    <p:sldId id="299" r:id="rId45"/>
    <p:sldId id="308" r:id="rId46"/>
    <p:sldId id="310" r:id="rId47"/>
    <p:sldId id="312" r:id="rId48"/>
    <p:sldId id="315" r:id="rId49"/>
    <p:sldId id="314" r:id="rId50"/>
    <p:sldId id="318" r:id="rId51"/>
    <p:sldId id="324" r:id="rId52"/>
    <p:sldId id="294" r:id="rId53"/>
  </p:sldIdLst>
  <p:sldSz cx="9144000" cy="6858000" type="screen4x3"/>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k-SK"/>
          </a:p>
        </p:txBody>
      </p:sp>
      <p:sp>
        <p:nvSpPr>
          <p:cNvPr id="3" name="Zástupný symbol dátum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413294-54C7-46AE-B877-52B1D90BDF33}" type="datetimeFigureOut">
              <a:rPr lang="sk-SK" smtClean="0"/>
              <a:pPr/>
              <a:t>10. 6. 2019</a:t>
            </a:fld>
            <a:endParaRPr lang="sk-SK"/>
          </a:p>
        </p:txBody>
      </p:sp>
      <p:sp>
        <p:nvSpPr>
          <p:cNvPr id="4" name="Zástupný symbol obrazu snímky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symbol poznámo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6" name="Zástupný symbol päty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k-SK"/>
          </a:p>
        </p:txBody>
      </p:sp>
      <p:sp>
        <p:nvSpPr>
          <p:cNvPr id="7" name="Zástupný symbol čísla snímky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3A2C12-123B-4CD8-A73D-DD8048A96A10}" type="slidenum">
              <a:rPr lang="sk-SK" smtClean="0"/>
              <a:pPr/>
              <a:t>‹#›</a:t>
            </a:fld>
            <a:endParaRPr lang="sk-SK"/>
          </a:p>
        </p:txBody>
      </p:sp>
    </p:spTree>
    <p:extLst>
      <p:ext uri="{BB962C8B-B14F-4D97-AF65-F5344CB8AC3E}">
        <p14:creationId xmlns:p14="http://schemas.microsoft.com/office/powerpoint/2010/main" val="4277122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r>
              <a:rPr lang="sk-SK" dirty="0" smtClean="0"/>
              <a:t>Obsahuje </a:t>
            </a:r>
            <a:endParaRPr lang="sk-SK" dirty="0"/>
          </a:p>
        </p:txBody>
      </p:sp>
      <p:sp>
        <p:nvSpPr>
          <p:cNvPr id="4" name="Zástupný symbol čísla snímky 3"/>
          <p:cNvSpPr>
            <a:spLocks noGrp="1"/>
          </p:cNvSpPr>
          <p:nvPr>
            <p:ph type="sldNum" sz="quarter" idx="10"/>
          </p:nvPr>
        </p:nvSpPr>
        <p:spPr/>
        <p:txBody>
          <a:bodyPr/>
          <a:lstStyle/>
          <a:p>
            <a:fld id="{303A2C12-123B-4CD8-A73D-DD8048A96A10}" type="slidenum">
              <a:rPr lang="sk-SK" smtClean="0"/>
              <a:pPr/>
              <a:t>18</a:t>
            </a:fld>
            <a:endParaRPr lang="sk-SK"/>
          </a:p>
        </p:txBody>
      </p:sp>
    </p:spTree>
    <p:extLst>
      <p:ext uri="{BB962C8B-B14F-4D97-AF65-F5344CB8AC3E}">
        <p14:creationId xmlns:p14="http://schemas.microsoft.com/office/powerpoint/2010/main" val="4084873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endParaRPr lang="sk-SK" dirty="0"/>
          </a:p>
        </p:txBody>
      </p:sp>
      <p:sp>
        <p:nvSpPr>
          <p:cNvPr id="4" name="Zástupný symbol čísla snímky 3"/>
          <p:cNvSpPr>
            <a:spLocks noGrp="1"/>
          </p:cNvSpPr>
          <p:nvPr>
            <p:ph type="sldNum" sz="quarter" idx="10"/>
          </p:nvPr>
        </p:nvSpPr>
        <p:spPr/>
        <p:txBody>
          <a:bodyPr/>
          <a:lstStyle/>
          <a:p>
            <a:fld id="{303A2C12-123B-4CD8-A73D-DD8048A96A10}" type="slidenum">
              <a:rPr lang="sk-SK" smtClean="0"/>
              <a:pPr/>
              <a:t>20</a:t>
            </a:fld>
            <a:endParaRPr lang="sk-SK"/>
          </a:p>
        </p:txBody>
      </p:sp>
    </p:spTree>
    <p:extLst>
      <p:ext uri="{BB962C8B-B14F-4D97-AF65-F5344CB8AC3E}">
        <p14:creationId xmlns:p14="http://schemas.microsoft.com/office/powerpoint/2010/main" val="1065294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Zástupný symbol obrazu snímky 1"/>
          <p:cNvSpPr>
            <a:spLocks noGrp="1" noRot="1" noChangeAspect="1" noTextEdit="1"/>
          </p:cNvSpPr>
          <p:nvPr>
            <p:ph type="sldImg"/>
          </p:nvPr>
        </p:nvSpPr>
        <p:spPr bwMode="auto">
          <a:noFill/>
          <a:ln>
            <a:solidFill>
              <a:srgbClr val="000000"/>
            </a:solidFill>
            <a:miter lim="800000"/>
            <a:headEnd/>
            <a:tailEnd/>
          </a:ln>
        </p:spPr>
      </p:sp>
      <p:sp>
        <p:nvSpPr>
          <p:cNvPr id="58371" name="Zástupný symbol poznámok 2"/>
          <p:cNvSpPr>
            <a:spLocks noGrp="1"/>
          </p:cNvSpPr>
          <p:nvPr>
            <p:ph type="body" idx="1"/>
          </p:nvPr>
        </p:nvSpPr>
        <p:spPr bwMode="auto">
          <a:noFill/>
        </p:spPr>
        <p:txBody>
          <a:bodyPr wrap="square" numCol="1" anchor="t" anchorCtr="0" compatLnSpc="1">
            <a:prstTxWarp prst="textNoShape">
              <a:avLst/>
            </a:prstTxWarp>
          </a:bodyPr>
          <a:lstStyle/>
          <a:p>
            <a:endParaRPr lang="sk-SK" smtClean="0"/>
          </a:p>
        </p:txBody>
      </p:sp>
      <p:sp>
        <p:nvSpPr>
          <p:cNvPr id="4" name="Zástupný symbol čísla snímky 3"/>
          <p:cNvSpPr>
            <a:spLocks noGrp="1"/>
          </p:cNvSpPr>
          <p:nvPr>
            <p:ph type="sldNum" sz="quarter" idx="5"/>
          </p:nvPr>
        </p:nvSpPr>
        <p:spPr/>
        <p:txBody>
          <a:bodyPr/>
          <a:lstStyle/>
          <a:p>
            <a:pPr>
              <a:defRPr/>
            </a:pPr>
            <a:fld id="{2B55B29A-B4B2-4D62-8E49-20E377EBFB2B}" type="slidenum">
              <a:rPr lang="sk-SK" smtClean="0"/>
              <a:pPr>
                <a:defRPr/>
              </a:pPr>
              <a:t>27</a:t>
            </a:fld>
            <a:endParaRPr lang="sk-SK"/>
          </a:p>
        </p:txBody>
      </p:sp>
    </p:spTree>
    <p:extLst>
      <p:ext uri="{BB962C8B-B14F-4D97-AF65-F5344CB8AC3E}">
        <p14:creationId xmlns:p14="http://schemas.microsoft.com/office/powerpoint/2010/main" val="4159466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Zástupný symbol obrazu snímky 1"/>
          <p:cNvSpPr>
            <a:spLocks noGrp="1" noRot="1" noChangeAspect="1" noTextEdit="1"/>
          </p:cNvSpPr>
          <p:nvPr>
            <p:ph type="sldImg"/>
          </p:nvPr>
        </p:nvSpPr>
        <p:spPr bwMode="auto">
          <a:noFill/>
          <a:ln>
            <a:solidFill>
              <a:srgbClr val="000000"/>
            </a:solidFill>
            <a:miter lim="800000"/>
            <a:headEnd/>
            <a:tailEnd/>
          </a:ln>
        </p:spPr>
      </p:sp>
      <p:sp>
        <p:nvSpPr>
          <p:cNvPr id="47107" name="Zástupný symbol poznámok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sk-SK" smtClean="0"/>
          </a:p>
        </p:txBody>
      </p:sp>
      <p:sp>
        <p:nvSpPr>
          <p:cNvPr id="44036" name="Zástupný symbol čísla snímky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BAF3DD7-C5CD-4802-80DD-E127DB6A08F4}" type="slidenum">
              <a:rPr lang="sk-SK" smtClean="0"/>
              <a:pPr fontAlgn="base">
                <a:spcBef>
                  <a:spcPct val="0"/>
                </a:spcBef>
                <a:spcAft>
                  <a:spcPct val="0"/>
                </a:spcAft>
                <a:defRPr/>
              </a:pPr>
              <a:t>46</a:t>
            </a:fld>
            <a:endParaRPr lang="sk-SK" smtClean="0"/>
          </a:p>
        </p:txBody>
      </p:sp>
    </p:spTree>
    <p:extLst>
      <p:ext uri="{BB962C8B-B14F-4D97-AF65-F5344CB8AC3E}">
        <p14:creationId xmlns:p14="http://schemas.microsoft.com/office/powerpoint/2010/main" val="1253359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a:p>
        </p:txBody>
      </p:sp>
      <p:sp>
        <p:nvSpPr>
          <p:cNvPr id="4" name="Zástupný symbol čísla snímky 3"/>
          <p:cNvSpPr>
            <a:spLocks noGrp="1"/>
          </p:cNvSpPr>
          <p:nvPr>
            <p:ph type="sldNum" sz="quarter" idx="10"/>
          </p:nvPr>
        </p:nvSpPr>
        <p:spPr/>
        <p:txBody>
          <a:bodyPr/>
          <a:lstStyle/>
          <a:p>
            <a:fld id="{303A2C12-123B-4CD8-A73D-DD8048A96A10}" type="slidenum">
              <a:rPr lang="sk-SK" smtClean="0"/>
              <a:pPr/>
              <a:t>47</a:t>
            </a:fld>
            <a:endParaRPr lang="sk-SK"/>
          </a:p>
        </p:txBody>
      </p:sp>
    </p:spTree>
    <p:extLst>
      <p:ext uri="{BB962C8B-B14F-4D97-AF65-F5344CB8AC3E}">
        <p14:creationId xmlns:p14="http://schemas.microsoft.com/office/powerpoint/2010/main" val="4966988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á snímka">
    <p:spTree>
      <p:nvGrpSpPr>
        <p:cNvPr id="1" name=""/>
        <p:cNvGrpSpPr/>
        <p:nvPr/>
      </p:nvGrpSpPr>
      <p:grpSpPr>
        <a:xfrm>
          <a:off x="0" y="0"/>
          <a:ext cx="0" cy="0"/>
          <a:chOff x="0" y="0"/>
          <a:chExt cx="0" cy="0"/>
        </a:xfrm>
      </p:grpSpPr>
      <p:sp>
        <p:nvSpPr>
          <p:cNvPr id="10" name="Pravouhlý trojuholník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Nadpis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sk-SK" smtClean="0"/>
              <a:t>Kliknite sem a upravte štýl predlohy nadpisov.</a:t>
            </a:r>
            <a:endParaRPr kumimoji="0" lang="en-US"/>
          </a:p>
        </p:txBody>
      </p:sp>
      <p:sp>
        <p:nvSpPr>
          <p:cNvPr id="17" name="Podnadpis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sk-SK" smtClean="0"/>
              <a:t>Kliknite sem a upravte štýl predlohy podnadpisov.</a:t>
            </a:r>
            <a:endParaRPr kumimoji="0" lang="en-US"/>
          </a:p>
        </p:txBody>
      </p:sp>
      <p:grpSp>
        <p:nvGrpSpPr>
          <p:cNvPr id="2" name="Skupina 1"/>
          <p:cNvGrpSpPr/>
          <p:nvPr/>
        </p:nvGrpSpPr>
        <p:grpSpPr>
          <a:xfrm>
            <a:off x="-3765" y="4953000"/>
            <a:ext cx="9147765" cy="1912088"/>
            <a:chOff x="-3765" y="4832896"/>
            <a:chExt cx="9147765" cy="2032192"/>
          </a:xfrm>
        </p:grpSpPr>
        <p:sp>
          <p:nvSpPr>
            <p:cNvPr id="7" name="Voľná forma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Voľná forma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Voľná forma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Rovná spojnica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Zástupný symbol dátumu 29"/>
          <p:cNvSpPr>
            <a:spLocks noGrp="1"/>
          </p:cNvSpPr>
          <p:nvPr>
            <p:ph type="dt" sz="half" idx="10"/>
          </p:nvPr>
        </p:nvSpPr>
        <p:spPr/>
        <p:txBody>
          <a:bodyPr/>
          <a:lstStyle>
            <a:lvl1pPr>
              <a:defRPr>
                <a:solidFill>
                  <a:srgbClr val="FFFFFF"/>
                </a:solidFill>
              </a:defRPr>
            </a:lvl1pPr>
            <a:extLst/>
          </a:lstStyle>
          <a:p>
            <a:fld id="{463CF9BF-94BC-4E04-80A4-0C81C55CBBA6}" type="datetime1">
              <a:rPr lang="sk-SK" smtClean="0"/>
              <a:t>10. 6. 2019</a:t>
            </a:fld>
            <a:endParaRPr lang="sk-SK"/>
          </a:p>
        </p:txBody>
      </p:sp>
      <p:sp>
        <p:nvSpPr>
          <p:cNvPr id="19" name="Zástupný symbol päty 18"/>
          <p:cNvSpPr>
            <a:spLocks noGrp="1"/>
          </p:cNvSpPr>
          <p:nvPr>
            <p:ph type="ftr" sz="quarter" idx="11"/>
          </p:nvPr>
        </p:nvSpPr>
        <p:spPr/>
        <p:txBody>
          <a:bodyPr/>
          <a:lstStyle>
            <a:lvl1pPr>
              <a:defRPr>
                <a:solidFill>
                  <a:schemeClr val="accent1">
                    <a:tint val="20000"/>
                  </a:schemeClr>
                </a:solidFill>
              </a:defRPr>
            </a:lvl1pPr>
            <a:extLst/>
          </a:lstStyle>
          <a:p>
            <a:endParaRPr lang="sk-SK"/>
          </a:p>
        </p:txBody>
      </p:sp>
      <p:sp>
        <p:nvSpPr>
          <p:cNvPr id="27" name="Zástupný symbol čísla snímky 26"/>
          <p:cNvSpPr>
            <a:spLocks noGrp="1"/>
          </p:cNvSpPr>
          <p:nvPr>
            <p:ph type="sldNum" sz="quarter" idx="12"/>
          </p:nvPr>
        </p:nvSpPr>
        <p:spPr/>
        <p:txBody>
          <a:bodyPr/>
          <a:lstStyle>
            <a:lvl1pPr>
              <a:defRPr>
                <a:solidFill>
                  <a:srgbClr val="FFFFFF"/>
                </a:solidFill>
              </a:defRPr>
            </a:lvl1pPr>
            <a:extLst/>
          </a:lstStyle>
          <a:p>
            <a:fld id="{3A9814E2-521E-4C8C-8CB9-617E7DDFC125}" type="slidenum">
              <a:rPr lang="sk-SK" smtClean="0"/>
              <a:pPr/>
              <a:t>‹#›</a:t>
            </a:fld>
            <a:endParaRPr lang="sk-S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3" name="Zástupný symbol obsahu 2"/>
          <p:cNvSpPr>
            <a:spLocks noGrp="1"/>
          </p:cNvSpPr>
          <p:nvPr>
            <p:ph idx="1"/>
          </p:nvPr>
        </p:nvSpPr>
        <p:spPr/>
        <p:txBody>
          <a:bodyPr/>
          <a:lstStyle>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p:txBody>
          <a:bodyPr/>
          <a:lstStyle>
            <a:extLst/>
          </a:lstStyle>
          <a:p>
            <a:fld id="{5E057CD6-62FB-4B89-A0DD-B7FA4C143DCF}" type="datetime1">
              <a:rPr lang="sk-SK" smtClean="0"/>
              <a:t>10. 6. 2019</a:t>
            </a:fld>
            <a:endParaRPr lang="sk-SK"/>
          </a:p>
        </p:txBody>
      </p:sp>
      <p:sp>
        <p:nvSpPr>
          <p:cNvPr id="5" name="Zástupný symbol päty 4"/>
          <p:cNvSpPr>
            <a:spLocks noGrp="1"/>
          </p:cNvSpPr>
          <p:nvPr>
            <p:ph type="ftr" sz="quarter" idx="11"/>
          </p:nvPr>
        </p:nvSpPr>
        <p:spPr/>
        <p:txBody>
          <a:bodyPr/>
          <a:lstStyle>
            <a:extLst/>
          </a:lstStyle>
          <a:p>
            <a:endParaRPr lang="sk-SK"/>
          </a:p>
        </p:txBody>
      </p:sp>
      <p:sp>
        <p:nvSpPr>
          <p:cNvPr id="6" name="Zástupný symbol čísla snímky 5"/>
          <p:cNvSpPr>
            <a:spLocks noGrp="1"/>
          </p:cNvSpPr>
          <p:nvPr>
            <p:ph type="sldNum" sz="quarter" idx="12"/>
          </p:nvPr>
        </p:nvSpPr>
        <p:spPr/>
        <p:txBody>
          <a:bodyPr/>
          <a:lstStyle>
            <a:extLst/>
          </a:lstStyle>
          <a:p>
            <a:fld id="{3A9814E2-521E-4C8C-8CB9-617E7DDFC125}" type="slidenum">
              <a:rPr lang="sk-SK" smtClean="0"/>
              <a:pPr/>
              <a:t>‹#›</a:t>
            </a:fld>
            <a:endParaRPr lang="sk-SK"/>
          </a:p>
        </p:txBody>
      </p:sp>
      <p:sp>
        <p:nvSpPr>
          <p:cNvPr id="7" name="Nadpis 6"/>
          <p:cNvSpPr>
            <a:spLocks noGrp="1"/>
          </p:cNvSpPr>
          <p:nvPr>
            <p:ph type="title"/>
          </p:nvPr>
        </p:nvSpPr>
        <p:spPr/>
        <p:txBody>
          <a:bodyPr rtlCol="0"/>
          <a:lstStyle>
            <a:extLst/>
          </a:lstStyle>
          <a:p>
            <a:r>
              <a:rPr kumimoji="0" lang="sk-SK" smtClean="0"/>
              <a:t>Kliknite sem a upravte štýl predlohy nadpisov.</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bg>
      <p:bgRef idx="1002">
        <a:schemeClr val="bg1"/>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sk-SK" smtClean="0"/>
              <a:t>Kliknite sem a upravte štýl predlohy nadpisov.</a:t>
            </a:r>
            <a:endParaRPr kumimoji="0" lang="en-US"/>
          </a:p>
        </p:txBody>
      </p:sp>
      <p:sp>
        <p:nvSpPr>
          <p:cNvPr id="3" name="Zástupný symbol textu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sk-SK" smtClean="0"/>
              <a:t>Kliknite sem a upravte štýly predlohy textu.</a:t>
            </a:r>
          </a:p>
        </p:txBody>
      </p:sp>
      <p:sp>
        <p:nvSpPr>
          <p:cNvPr id="4" name="Zástupný symbol dátumu 3"/>
          <p:cNvSpPr>
            <a:spLocks noGrp="1"/>
          </p:cNvSpPr>
          <p:nvPr>
            <p:ph type="dt" sz="half" idx="10"/>
          </p:nvPr>
        </p:nvSpPr>
        <p:spPr/>
        <p:txBody>
          <a:bodyPr/>
          <a:lstStyle>
            <a:extLst/>
          </a:lstStyle>
          <a:p>
            <a:fld id="{32A3DF39-D515-44A8-A063-C6C3D27B538E}" type="datetime1">
              <a:rPr lang="sk-SK" smtClean="0"/>
              <a:t>10. 6. 2019</a:t>
            </a:fld>
            <a:endParaRPr lang="sk-SK"/>
          </a:p>
        </p:txBody>
      </p:sp>
      <p:sp>
        <p:nvSpPr>
          <p:cNvPr id="5" name="Zástupný symbol päty 4"/>
          <p:cNvSpPr>
            <a:spLocks noGrp="1"/>
          </p:cNvSpPr>
          <p:nvPr>
            <p:ph type="ftr" sz="quarter" idx="11"/>
          </p:nvPr>
        </p:nvSpPr>
        <p:spPr/>
        <p:txBody>
          <a:bodyPr/>
          <a:lstStyle>
            <a:extLst/>
          </a:lstStyle>
          <a:p>
            <a:endParaRPr lang="sk-SK"/>
          </a:p>
        </p:txBody>
      </p:sp>
      <p:sp>
        <p:nvSpPr>
          <p:cNvPr id="6" name="Zástupný symbol čísla snímky 5"/>
          <p:cNvSpPr>
            <a:spLocks noGrp="1"/>
          </p:cNvSpPr>
          <p:nvPr>
            <p:ph type="sldNum" sz="quarter" idx="12"/>
          </p:nvPr>
        </p:nvSpPr>
        <p:spPr/>
        <p:txBody>
          <a:bodyPr/>
          <a:lstStyle>
            <a:extLst/>
          </a:lstStyle>
          <a:p>
            <a:fld id="{3A9814E2-521E-4C8C-8CB9-617E7DDFC125}" type="slidenum">
              <a:rPr lang="sk-SK" smtClean="0"/>
              <a:pPr/>
              <a:t>‹#›</a:t>
            </a:fld>
            <a:endParaRPr lang="sk-SK"/>
          </a:p>
        </p:txBody>
      </p:sp>
      <p:sp>
        <p:nvSpPr>
          <p:cNvPr id="7" name="Výložka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Výložka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bg>
      <p:bgRef idx="1002">
        <a:schemeClr val="bg1"/>
      </p:bgRef>
    </p:bg>
    <p:spTree>
      <p:nvGrpSpPr>
        <p:cNvPr id="1" name=""/>
        <p:cNvGrpSpPr/>
        <p:nvPr/>
      </p:nvGrpSpPr>
      <p:grpSpPr>
        <a:xfrm>
          <a:off x="0" y="0"/>
          <a:ext cx="0" cy="0"/>
          <a:chOff x="0" y="0"/>
          <a:chExt cx="0" cy="0"/>
        </a:xfrm>
      </p:grpSpPr>
      <p:sp>
        <p:nvSpPr>
          <p:cNvPr id="3" name="Zástupný symbol obsah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obsah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5" name="Zástupný symbol dátumu 4"/>
          <p:cNvSpPr>
            <a:spLocks noGrp="1"/>
          </p:cNvSpPr>
          <p:nvPr>
            <p:ph type="dt" sz="half" idx="10"/>
          </p:nvPr>
        </p:nvSpPr>
        <p:spPr/>
        <p:txBody>
          <a:bodyPr/>
          <a:lstStyle>
            <a:extLst/>
          </a:lstStyle>
          <a:p>
            <a:fld id="{15661C97-662D-446B-98CC-9A2949DED7A8}" type="datetime1">
              <a:rPr lang="sk-SK" smtClean="0"/>
              <a:t>10. 6. 2019</a:t>
            </a:fld>
            <a:endParaRPr lang="sk-SK"/>
          </a:p>
        </p:txBody>
      </p:sp>
      <p:sp>
        <p:nvSpPr>
          <p:cNvPr id="6" name="Zástupný symbol päty 5"/>
          <p:cNvSpPr>
            <a:spLocks noGrp="1"/>
          </p:cNvSpPr>
          <p:nvPr>
            <p:ph type="ftr" sz="quarter" idx="11"/>
          </p:nvPr>
        </p:nvSpPr>
        <p:spPr/>
        <p:txBody>
          <a:bodyPr/>
          <a:lstStyle>
            <a:extLst/>
          </a:lstStyle>
          <a:p>
            <a:endParaRPr lang="sk-SK"/>
          </a:p>
        </p:txBody>
      </p:sp>
      <p:sp>
        <p:nvSpPr>
          <p:cNvPr id="7" name="Zástupný symbol čísla snímky 6"/>
          <p:cNvSpPr>
            <a:spLocks noGrp="1"/>
          </p:cNvSpPr>
          <p:nvPr>
            <p:ph type="sldNum" sz="quarter" idx="12"/>
          </p:nvPr>
        </p:nvSpPr>
        <p:spPr/>
        <p:txBody>
          <a:bodyPr/>
          <a:lstStyle>
            <a:extLst/>
          </a:lstStyle>
          <a:p>
            <a:fld id="{3A9814E2-521E-4C8C-8CB9-617E7DDFC125}" type="slidenum">
              <a:rPr lang="sk-SK" smtClean="0"/>
              <a:pPr/>
              <a:t>‹#›</a:t>
            </a:fld>
            <a:endParaRPr lang="sk-SK"/>
          </a:p>
        </p:txBody>
      </p:sp>
      <p:sp>
        <p:nvSpPr>
          <p:cNvPr id="8" name="Nadpis 7"/>
          <p:cNvSpPr>
            <a:spLocks noGrp="1"/>
          </p:cNvSpPr>
          <p:nvPr>
            <p:ph type="title"/>
          </p:nvPr>
        </p:nvSpPr>
        <p:spPr/>
        <p:txBody>
          <a:bodyPr rtlCol="0"/>
          <a:lstStyle>
            <a:extLst/>
          </a:lstStyle>
          <a:p>
            <a:r>
              <a:rPr kumimoji="0" lang="sk-SK" smtClean="0"/>
              <a:t>Kliknite sem a upravte štýl predlohy nadpisov.</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ovnanie">
    <p:bg>
      <p:bgRef idx="1003">
        <a:schemeClr val="bg1"/>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8229600" cy="1143000"/>
          </a:xfrm>
        </p:spPr>
        <p:txBody>
          <a:bodyPr anchor="ctr"/>
          <a:lstStyle>
            <a:lvl1pPr>
              <a:defRPr/>
            </a:lvl1pPr>
            <a:extLst/>
          </a:lstStyle>
          <a:p>
            <a:r>
              <a:rPr kumimoji="0" lang="sk-SK" smtClean="0"/>
              <a:t>Kliknite sem a upravte štýl predlohy nadpisov.</a:t>
            </a:r>
            <a:endParaRPr kumimoji="0" lang="en-US"/>
          </a:p>
        </p:txBody>
      </p:sp>
      <p:sp>
        <p:nvSpPr>
          <p:cNvPr id="3" name="Zástupný symbol textu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sk-SK" smtClean="0"/>
              <a:t>Kliknite sem a upravte štýly predlohy textu.</a:t>
            </a:r>
          </a:p>
        </p:txBody>
      </p:sp>
      <p:sp>
        <p:nvSpPr>
          <p:cNvPr id="4" name="Zástupný symbol textu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sk-SK" smtClean="0"/>
              <a:t>Kliknite sem a upravte štýly predlohy textu.</a:t>
            </a:r>
          </a:p>
        </p:txBody>
      </p:sp>
      <p:sp>
        <p:nvSpPr>
          <p:cNvPr id="5" name="Zástupný symbol obsah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6" name="Zástupný symbol obsah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7" name="Zástupný symbol dátumu 6"/>
          <p:cNvSpPr>
            <a:spLocks noGrp="1"/>
          </p:cNvSpPr>
          <p:nvPr>
            <p:ph type="dt" sz="half" idx="10"/>
          </p:nvPr>
        </p:nvSpPr>
        <p:spPr/>
        <p:txBody>
          <a:bodyPr/>
          <a:lstStyle>
            <a:extLst/>
          </a:lstStyle>
          <a:p>
            <a:fld id="{0502DCF7-2F2B-4E20-97B0-101F10B7E943}" type="datetime1">
              <a:rPr lang="sk-SK" smtClean="0"/>
              <a:t>10. 6. 2019</a:t>
            </a:fld>
            <a:endParaRPr lang="sk-SK"/>
          </a:p>
        </p:txBody>
      </p:sp>
      <p:sp>
        <p:nvSpPr>
          <p:cNvPr id="8" name="Zástupný symbol päty 7"/>
          <p:cNvSpPr>
            <a:spLocks noGrp="1"/>
          </p:cNvSpPr>
          <p:nvPr>
            <p:ph type="ftr" sz="quarter" idx="11"/>
          </p:nvPr>
        </p:nvSpPr>
        <p:spPr/>
        <p:txBody>
          <a:bodyPr/>
          <a:lstStyle>
            <a:extLst/>
          </a:lstStyle>
          <a:p>
            <a:endParaRPr lang="sk-SK"/>
          </a:p>
        </p:txBody>
      </p:sp>
      <p:sp>
        <p:nvSpPr>
          <p:cNvPr id="9" name="Zástupný symbol čísla snímky 8"/>
          <p:cNvSpPr>
            <a:spLocks noGrp="1"/>
          </p:cNvSpPr>
          <p:nvPr>
            <p:ph type="sldNum" sz="quarter" idx="12"/>
          </p:nvPr>
        </p:nvSpPr>
        <p:spPr/>
        <p:txBody>
          <a:bodyPr/>
          <a:lstStyle>
            <a:extLst/>
          </a:lstStyle>
          <a:p>
            <a:fld id="{3A9814E2-521E-4C8C-8CB9-617E7DDFC125}" type="slidenum">
              <a:rPr lang="sk-SK" smtClean="0"/>
              <a:pPr/>
              <a:t>‹#›</a:t>
            </a:fld>
            <a:endParaRPr lang="sk-SK"/>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bg>
      <p:bgRef idx="1002">
        <a:schemeClr val="bg1"/>
      </p:bgRef>
    </p:bg>
    <p:spTree>
      <p:nvGrpSpPr>
        <p:cNvPr id="1" name=""/>
        <p:cNvGrpSpPr/>
        <p:nvPr/>
      </p:nvGrpSpPr>
      <p:grpSpPr>
        <a:xfrm>
          <a:off x="0" y="0"/>
          <a:ext cx="0" cy="0"/>
          <a:chOff x="0" y="0"/>
          <a:chExt cx="0" cy="0"/>
        </a:xfrm>
      </p:grpSpPr>
      <p:sp>
        <p:nvSpPr>
          <p:cNvPr id="3" name="Zástupný symbol dátumu 2"/>
          <p:cNvSpPr>
            <a:spLocks noGrp="1"/>
          </p:cNvSpPr>
          <p:nvPr>
            <p:ph type="dt" sz="half" idx="10"/>
          </p:nvPr>
        </p:nvSpPr>
        <p:spPr/>
        <p:txBody>
          <a:bodyPr/>
          <a:lstStyle>
            <a:extLst/>
          </a:lstStyle>
          <a:p>
            <a:fld id="{237785CC-AEF3-4644-8EFA-1033DED855FF}" type="datetime1">
              <a:rPr lang="sk-SK" smtClean="0"/>
              <a:t>10. 6. 2019</a:t>
            </a:fld>
            <a:endParaRPr lang="sk-SK"/>
          </a:p>
        </p:txBody>
      </p:sp>
      <p:sp>
        <p:nvSpPr>
          <p:cNvPr id="4" name="Zástupný symbol päty 3"/>
          <p:cNvSpPr>
            <a:spLocks noGrp="1"/>
          </p:cNvSpPr>
          <p:nvPr>
            <p:ph type="ftr" sz="quarter" idx="11"/>
          </p:nvPr>
        </p:nvSpPr>
        <p:spPr/>
        <p:txBody>
          <a:bodyPr/>
          <a:lstStyle>
            <a:extLst/>
          </a:lstStyle>
          <a:p>
            <a:endParaRPr lang="sk-SK"/>
          </a:p>
        </p:txBody>
      </p:sp>
      <p:sp>
        <p:nvSpPr>
          <p:cNvPr id="5" name="Zástupný symbol čísla snímky 4"/>
          <p:cNvSpPr>
            <a:spLocks noGrp="1"/>
          </p:cNvSpPr>
          <p:nvPr>
            <p:ph type="sldNum" sz="quarter" idx="12"/>
          </p:nvPr>
        </p:nvSpPr>
        <p:spPr/>
        <p:txBody>
          <a:bodyPr/>
          <a:lstStyle>
            <a:extLst/>
          </a:lstStyle>
          <a:p>
            <a:fld id="{3A9814E2-521E-4C8C-8CB9-617E7DDFC125}" type="slidenum">
              <a:rPr lang="sk-SK" smtClean="0"/>
              <a:pPr/>
              <a:t>‹#›</a:t>
            </a:fld>
            <a:endParaRPr lang="sk-SK"/>
          </a:p>
        </p:txBody>
      </p:sp>
      <p:sp>
        <p:nvSpPr>
          <p:cNvPr id="6" name="Nadpis 5"/>
          <p:cNvSpPr>
            <a:spLocks noGrp="1"/>
          </p:cNvSpPr>
          <p:nvPr>
            <p:ph type="title"/>
          </p:nvPr>
        </p:nvSpPr>
        <p:spPr/>
        <p:txBody>
          <a:bodyPr rtlCol="0"/>
          <a:lstStyle>
            <a:extLst/>
          </a:lstStyle>
          <a:p>
            <a:r>
              <a:rPr kumimoji="0" lang="sk-SK" smtClean="0"/>
              <a:t>Kliknite sem a upravte štýl predlohy nadpisov.</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extLst/>
          </a:lstStyle>
          <a:p>
            <a:fld id="{3C010DFB-BC5F-4344-9B30-61BF05DC3DB4}" type="datetime1">
              <a:rPr lang="sk-SK" smtClean="0"/>
              <a:t>10. 6. 2019</a:t>
            </a:fld>
            <a:endParaRPr lang="sk-SK"/>
          </a:p>
        </p:txBody>
      </p:sp>
      <p:sp>
        <p:nvSpPr>
          <p:cNvPr id="3" name="Zástupný symbol päty 2"/>
          <p:cNvSpPr>
            <a:spLocks noGrp="1"/>
          </p:cNvSpPr>
          <p:nvPr>
            <p:ph type="ftr" sz="quarter" idx="11"/>
          </p:nvPr>
        </p:nvSpPr>
        <p:spPr/>
        <p:txBody>
          <a:bodyPr/>
          <a:lstStyle>
            <a:extLst/>
          </a:lstStyle>
          <a:p>
            <a:endParaRPr lang="sk-SK"/>
          </a:p>
        </p:txBody>
      </p:sp>
      <p:sp>
        <p:nvSpPr>
          <p:cNvPr id="4" name="Zástupný symbol čísla snímky 3"/>
          <p:cNvSpPr>
            <a:spLocks noGrp="1"/>
          </p:cNvSpPr>
          <p:nvPr>
            <p:ph type="sldNum" sz="quarter" idx="12"/>
          </p:nvPr>
        </p:nvSpPr>
        <p:spPr/>
        <p:txBody>
          <a:bodyPr/>
          <a:lstStyle>
            <a:extLst/>
          </a:lstStyle>
          <a:p>
            <a:fld id="{3A9814E2-521E-4C8C-8CB9-617E7DDFC125}" type="slidenum">
              <a:rPr lang="sk-SK" smtClean="0"/>
              <a:pPr/>
              <a:t>‹#›</a:t>
            </a:fld>
            <a:endParaRPr lang="sk-S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popisom">
    <p:bg>
      <p:bgRef idx="1003">
        <a:schemeClr val="bg1"/>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sk-SK" smtClean="0"/>
              <a:t>Kliknite sem a upravte štýl predlohy nadpisov.</a:t>
            </a:r>
            <a:endParaRPr kumimoji="0" lang="en-US"/>
          </a:p>
        </p:txBody>
      </p:sp>
      <p:sp>
        <p:nvSpPr>
          <p:cNvPr id="3" name="Zástupný symbol textu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sk-SK" smtClean="0"/>
              <a:t>Kliknite sem a upravte štýly predlohy textu.</a:t>
            </a:r>
          </a:p>
        </p:txBody>
      </p:sp>
      <p:sp>
        <p:nvSpPr>
          <p:cNvPr id="4" name="Zástupný symbol obsah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5" name="Zástupný symbol dátumu 4"/>
          <p:cNvSpPr>
            <a:spLocks noGrp="1"/>
          </p:cNvSpPr>
          <p:nvPr>
            <p:ph type="dt" sz="half" idx="10"/>
          </p:nvPr>
        </p:nvSpPr>
        <p:spPr>
          <a:xfrm>
            <a:off x="6727032" y="6407944"/>
            <a:ext cx="1920240" cy="365760"/>
          </a:xfrm>
        </p:spPr>
        <p:txBody>
          <a:bodyPr/>
          <a:lstStyle>
            <a:extLst/>
          </a:lstStyle>
          <a:p>
            <a:fld id="{932A4D01-6E41-4543-9765-1896EBE19514}" type="datetime1">
              <a:rPr lang="sk-SK" smtClean="0"/>
              <a:t>10. 6. 2019</a:t>
            </a:fld>
            <a:endParaRPr lang="sk-SK"/>
          </a:p>
        </p:txBody>
      </p:sp>
      <p:sp>
        <p:nvSpPr>
          <p:cNvPr id="6" name="Zástupný symbol päty 5"/>
          <p:cNvSpPr>
            <a:spLocks noGrp="1"/>
          </p:cNvSpPr>
          <p:nvPr>
            <p:ph type="ftr" sz="quarter" idx="11"/>
          </p:nvPr>
        </p:nvSpPr>
        <p:spPr/>
        <p:txBody>
          <a:bodyPr/>
          <a:lstStyle>
            <a:extLst/>
          </a:lstStyle>
          <a:p>
            <a:endParaRPr lang="sk-SK"/>
          </a:p>
        </p:txBody>
      </p:sp>
      <p:sp>
        <p:nvSpPr>
          <p:cNvPr id="7" name="Zástupný symbol čísla snímky 6"/>
          <p:cNvSpPr>
            <a:spLocks noGrp="1"/>
          </p:cNvSpPr>
          <p:nvPr>
            <p:ph type="sldNum" sz="quarter" idx="12"/>
          </p:nvPr>
        </p:nvSpPr>
        <p:spPr/>
        <p:txBody>
          <a:bodyPr/>
          <a:lstStyle>
            <a:extLst/>
          </a:lstStyle>
          <a:p>
            <a:fld id="{3A9814E2-521E-4C8C-8CB9-617E7DDFC125}" type="slidenum">
              <a:rPr lang="sk-SK" smtClean="0"/>
              <a:pPr/>
              <a:t>‹#›</a:t>
            </a:fld>
            <a:endParaRPr lang="sk-SK"/>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ok s popisom">
    <p:bg>
      <p:bgRef idx="1002">
        <a:schemeClr val="bg1"/>
      </p:bgRef>
    </p:bg>
    <p:spTree>
      <p:nvGrpSpPr>
        <p:cNvPr id="1" name=""/>
        <p:cNvGrpSpPr/>
        <p:nvPr/>
      </p:nvGrpSpPr>
      <p:grpSpPr>
        <a:xfrm>
          <a:off x="0" y="0"/>
          <a:ext cx="0" cy="0"/>
          <a:chOff x="0" y="0"/>
          <a:chExt cx="0" cy="0"/>
        </a:xfrm>
      </p:grpSpPr>
      <p:sp>
        <p:nvSpPr>
          <p:cNvPr id="4" name="Zástupný symbol textu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sk-SK" smtClean="0"/>
              <a:t>Kliknite sem a upravte štýly predlohy textu.</a:t>
            </a:r>
          </a:p>
        </p:txBody>
      </p:sp>
      <p:sp>
        <p:nvSpPr>
          <p:cNvPr id="3" name="Zástupný symbol obrázka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sk-SK" smtClean="0"/>
              <a:t>Ak chcete pridať obrázok, kliknite na ikonu</a:t>
            </a:r>
            <a:endParaRPr kumimoji="0" lang="en-US" dirty="0"/>
          </a:p>
        </p:txBody>
      </p:sp>
      <p:sp>
        <p:nvSpPr>
          <p:cNvPr id="5" name="Zástupný symbol dátumu 4"/>
          <p:cNvSpPr>
            <a:spLocks noGrp="1"/>
          </p:cNvSpPr>
          <p:nvPr>
            <p:ph type="dt" sz="half" idx="10"/>
          </p:nvPr>
        </p:nvSpPr>
        <p:spPr/>
        <p:txBody>
          <a:bodyPr/>
          <a:lstStyle>
            <a:lvl1pPr>
              <a:defRPr>
                <a:solidFill>
                  <a:schemeClr val="tx1"/>
                </a:solidFill>
              </a:defRPr>
            </a:lvl1pPr>
            <a:extLst/>
          </a:lstStyle>
          <a:p>
            <a:fld id="{A726FA7E-411E-4893-B315-45D10643806D}" type="datetime1">
              <a:rPr lang="sk-SK" smtClean="0"/>
              <a:t>10. 6. 2019</a:t>
            </a:fld>
            <a:endParaRPr lang="sk-SK"/>
          </a:p>
        </p:txBody>
      </p:sp>
      <p:sp>
        <p:nvSpPr>
          <p:cNvPr id="6" name="Zástupný symbol päty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sk-SK"/>
          </a:p>
        </p:txBody>
      </p:sp>
      <p:sp>
        <p:nvSpPr>
          <p:cNvPr id="7" name="Zástupný symbol čísla snímky 6"/>
          <p:cNvSpPr>
            <a:spLocks noGrp="1"/>
          </p:cNvSpPr>
          <p:nvPr>
            <p:ph type="sldNum" sz="quarter" idx="12"/>
          </p:nvPr>
        </p:nvSpPr>
        <p:spPr/>
        <p:txBody>
          <a:bodyPr/>
          <a:lstStyle>
            <a:lvl1pPr>
              <a:defRPr>
                <a:solidFill>
                  <a:schemeClr val="tx1"/>
                </a:solidFill>
              </a:defRPr>
            </a:lvl1pPr>
            <a:extLst/>
          </a:lstStyle>
          <a:p>
            <a:fld id="{3A9814E2-521E-4C8C-8CB9-617E7DDFC125}" type="slidenum">
              <a:rPr lang="sk-SK" smtClean="0"/>
              <a:pPr/>
              <a:t>‹#›</a:t>
            </a:fld>
            <a:endParaRPr lang="sk-SK"/>
          </a:p>
        </p:txBody>
      </p:sp>
      <p:sp>
        <p:nvSpPr>
          <p:cNvPr id="2" name="Nadpis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sk-SK" smtClean="0"/>
              <a:t>Kliknite sem a upravte štýl predlohy nadpisov.</a:t>
            </a:r>
            <a:endParaRPr kumimoji="0" lang="en-US"/>
          </a:p>
        </p:txBody>
      </p:sp>
      <p:sp>
        <p:nvSpPr>
          <p:cNvPr id="8" name="Voľná forma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Voľná forma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Pravouhlý trojuholník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Rovná spojnica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Výložka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Výložka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extLst/>
          </a:lstStyle>
          <a:p>
            <a:r>
              <a:rPr kumimoji="0" lang="sk-SK" smtClean="0"/>
              <a:t>Kliknite sem a upravte štýl predlohy nadpisov.</a:t>
            </a:r>
            <a:endParaRPr kumimoji="0" lang="en-US"/>
          </a:p>
        </p:txBody>
      </p:sp>
      <p:sp>
        <p:nvSpPr>
          <p:cNvPr id="3" name="Zástupný symbol zvislého textu 2"/>
          <p:cNvSpPr>
            <a:spLocks noGrp="1"/>
          </p:cNvSpPr>
          <p:nvPr>
            <p:ph type="body" orient="vert" idx="1"/>
          </p:nvPr>
        </p:nvSpPr>
        <p:spPr>
          <a:xfrm>
            <a:off x="457200" y="1481329"/>
            <a:ext cx="8229600" cy="4386071"/>
          </a:xfrm>
        </p:spPr>
        <p:txBody>
          <a:bodyPr vert="eaVert"/>
          <a:lstStyle>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p:txBody>
          <a:bodyPr/>
          <a:lstStyle>
            <a:extLst/>
          </a:lstStyle>
          <a:p>
            <a:fld id="{C73AA189-3D79-4702-B7EC-34295A1E9AA2}" type="datetime1">
              <a:rPr lang="sk-SK" smtClean="0"/>
              <a:t>10. 6. 2019</a:t>
            </a:fld>
            <a:endParaRPr lang="sk-SK"/>
          </a:p>
        </p:txBody>
      </p:sp>
      <p:sp>
        <p:nvSpPr>
          <p:cNvPr id="5" name="Zástupný symbol päty 4"/>
          <p:cNvSpPr>
            <a:spLocks noGrp="1"/>
          </p:cNvSpPr>
          <p:nvPr>
            <p:ph type="ftr" sz="quarter" idx="11"/>
          </p:nvPr>
        </p:nvSpPr>
        <p:spPr/>
        <p:txBody>
          <a:bodyPr/>
          <a:lstStyle>
            <a:extLst/>
          </a:lstStyle>
          <a:p>
            <a:endParaRPr lang="sk-SK"/>
          </a:p>
        </p:txBody>
      </p:sp>
      <p:sp>
        <p:nvSpPr>
          <p:cNvPr id="6" name="Zástupný symbol čísla snímky 5"/>
          <p:cNvSpPr>
            <a:spLocks noGrp="1"/>
          </p:cNvSpPr>
          <p:nvPr>
            <p:ph type="sldNum" sz="quarter" idx="12"/>
          </p:nvPr>
        </p:nvSpPr>
        <p:spPr/>
        <p:txBody>
          <a:bodyPr/>
          <a:lstStyle>
            <a:extLst/>
          </a:lstStyle>
          <a:p>
            <a:fld id="{3A9814E2-521E-4C8C-8CB9-617E7DDFC125}" type="slidenum">
              <a:rPr lang="sk-SK" smtClean="0"/>
              <a:pPr/>
              <a:t>‹#›</a:t>
            </a:fld>
            <a:endParaRPr lang="sk-S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844013" y="274640"/>
            <a:ext cx="1777470" cy="5592761"/>
          </a:xfrm>
        </p:spPr>
        <p:txBody>
          <a:bodyPr vert="eaVert"/>
          <a:lstStyle>
            <a:extLst/>
          </a:lstStyle>
          <a:p>
            <a:r>
              <a:rPr kumimoji="0" lang="sk-SK" smtClean="0"/>
              <a:t>Kliknite sem a upravte štýl predlohy nadpisov.</a:t>
            </a:r>
            <a:endParaRPr kumimoji="0" lang="en-US"/>
          </a:p>
        </p:txBody>
      </p:sp>
      <p:sp>
        <p:nvSpPr>
          <p:cNvPr id="3" name="Zástupný symbol zvislého textu 2"/>
          <p:cNvSpPr>
            <a:spLocks noGrp="1"/>
          </p:cNvSpPr>
          <p:nvPr>
            <p:ph type="body" orient="vert" idx="1"/>
          </p:nvPr>
        </p:nvSpPr>
        <p:spPr>
          <a:xfrm>
            <a:off x="457200" y="274641"/>
            <a:ext cx="6324600" cy="5592760"/>
          </a:xfrm>
        </p:spPr>
        <p:txBody>
          <a:bodyPr vert="eaVert"/>
          <a:lstStyle>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p:txBody>
          <a:bodyPr/>
          <a:lstStyle>
            <a:extLst/>
          </a:lstStyle>
          <a:p>
            <a:fld id="{15EEEA8F-AA8F-4B35-A167-77E48446A5B0}" type="datetime1">
              <a:rPr lang="sk-SK" smtClean="0"/>
              <a:t>10. 6. 2019</a:t>
            </a:fld>
            <a:endParaRPr lang="sk-SK"/>
          </a:p>
        </p:txBody>
      </p:sp>
      <p:sp>
        <p:nvSpPr>
          <p:cNvPr id="5" name="Zástupný symbol päty 4"/>
          <p:cNvSpPr>
            <a:spLocks noGrp="1"/>
          </p:cNvSpPr>
          <p:nvPr>
            <p:ph type="ftr" sz="quarter" idx="11"/>
          </p:nvPr>
        </p:nvSpPr>
        <p:spPr/>
        <p:txBody>
          <a:bodyPr/>
          <a:lstStyle>
            <a:extLst/>
          </a:lstStyle>
          <a:p>
            <a:endParaRPr lang="sk-SK"/>
          </a:p>
        </p:txBody>
      </p:sp>
      <p:sp>
        <p:nvSpPr>
          <p:cNvPr id="6" name="Zástupný symbol čísla snímky 5"/>
          <p:cNvSpPr>
            <a:spLocks noGrp="1"/>
          </p:cNvSpPr>
          <p:nvPr>
            <p:ph type="sldNum" sz="quarter" idx="12"/>
          </p:nvPr>
        </p:nvSpPr>
        <p:spPr/>
        <p:txBody>
          <a:bodyPr/>
          <a:lstStyle>
            <a:extLst/>
          </a:lstStyle>
          <a:p>
            <a:fld id="{3A9814E2-521E-4C8C-8CB9-617E7DDFC125}" type="slidenum">
              <a:rPr lang="sk-SK" smtClean="0"/>
              <a:pPr/>
              <a:t>‹#›</a:t>
            </a:fld>
            <a:endParaRPr lang="sk-S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Voľná forma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Voľná forma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Pravouhlý trojuholník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Rovná spojnica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Zástupný symbol nadpisu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sk-SK" smtClean="0"/>
              <a:t>Kliknite sem a upravte štýl predlohy nadpisov.</a:t>
            </a:r>
            <a:endParaRPr kumimoji="0" lang="en-US"/>
          </a:p>
        </p:txBody>
      </p:sp>
      <p:sp>
        <p:nvSpPr>
          <p:cNvPr id="30" name="Zástupný symbol textu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sk-SK" smtClean="0"/>
              <a:t>Kliknite sem a upravte štýly predlohy textu.</a:t>
            </a:r>
          </a:p>
          <a:p>
            <a:pPr lvl="1" eaLnBrk="1" latinLnBrk="0" hangingPunct="1"/>
            <a:r>
              <a:rPr kumimoji="0" lang="sk-SK" smtClean="0"/>
              <a:t>Druhá úroveň</a:t>
            </a:r>
          </a:p>
          <a:p>
            <a:pPr lvl="2" eaLnBrk="1" latinLnBrk="0" hangingPunct="1"/>
            <a:r>
              <a:rPr kumimoji="0" lang="sk-SK" smtClean="0"/>
              <a:t>Tretia úroveň</a:t>
            </a:r>
          </a:p>
          <a:p>
            <a:pPr lvl="3" eaLnBrk="1" latinLnBrk="0" hangingPunct="1"/>
            <a:r>
              <a:rPr kumimoji="0" lang="sk-SK" smtClean="0"/>
              <a:t>Štvrtá úroveň</a:t>
            </a:r>
          </a:p>
          <a:p>
            <a:pPr lvl="4" eaLnBrk="1" latinLnBrk="0" hangingPunct="1"/>
            <a:r>
              <a:rPr kumimoji="0" lang="sk-SK" smtClean="0"/>
              <a:t>Piata úroveň</a:t>
            </a:r>
            <a:endParaRPr kumimoji="0" lang="en-US"/>
          </a:p>
        </p:txBody>
      </p:sp>
      <p:sp>
        <p:nvSpPr>
          <p:cNvPr id="10" name="Zástupný symbol dátumu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237A674-FE5C-4327-B668-F557FE4DBE1F}" type="datetime1">
              <a:rPr lang="sk-SK" smtClean="0"/>
              <a:t>10. 6. 2019</a:t>
            </a:fld>
            <a:endParaRPr lang="sk-SK"/>
          </a:p>
        </p:txBody>
      </p:sp>
      <p:sp>
        <p:nvSpPr>
          <p:cNvPr id="22" name="Zástupný symbol päty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sk-SK"/>
          </a:p>
        </p:txBody>
      </p:sp>
      <p:sp>
        <p:nvSpPr>
          <p:cNvPr id="18" name="Zástupný symbol čísla snímky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A9814E2-521E-4C8C-8CB9-617E7DDFC125}" type="slidenum">
              <a:rPr lang="sk-SK" smtClean="0"/>
              <a:pPr/>
              <a:t>‹#›</a:t>
            </a:fld>
            <a:endParaRPr lang="sk-SK"/>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tmp"/><Relationship Id="rId4" Type="http://schemas.openxmlformats.org/officeDocument/2006/relationships/image" Target="../media/image6.tmp"/></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tmp"/><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747219" y="636519"/>
            <a:ext cx="8395752" cy="1829761"/>
          </a:xfrm>
        </p:spPr>
        <p:txBody>
          <a:bodyPr>
            <a:noAutofit/>
          </a:bodyPr>
          <a:lstStyle/>
          <a:p>
            <a:pPr algn="l"/>
            <a:r>
              <a:rPr lang="sk-SK" sz="3600" dirty="0">
                <a:effectLst/>
              </a:rPr>
              <a:t>Sprístupňovanie kultúry </a:t>
            </a:r>
            <a:r>
              <a:rPr lang="sk-SK" sz="3600" dirty="0" smtClean="0">
                <a:effectLst/>
              </a:rPr>
              <a:t>pre osoby </a:t>
            </a:r>
            <a:r>
              <a:rPr lang="sk-SK" sz="3600" dirty="0">
                <a:effectLst/>
              </a:rPr>
              <a:t>so zrakovým postihnutím – </a:t>
            </a:r>
            <a:r>
              <a:rPr lang="sk-SK" sz="3600" dirty="0" smtClean="0">
                <a:effectLst/>
              </a:rPr>
              <a:t>aktivity</a:t>
            </a:r>
            <a:br>
              <a:rPr lang="sk-SK" sz="3600" dirty="0" smtClean="0">
                <a:effectLst/>
              </a:rPr>
            </a:br>
            <a:r>
              <a:rPr lang="sk-SK" sz="3600" dirty="0" smtClean="0">
                <a:effectLst/>
              </a:rPr>
              <a:t>knižnice.</a:t>
            </a:r>
            <a:endParaRPr lang="sk-SK" sz="3600" dirty="0">
              <a:effectLst/>
            </a:endParaRPr>
          </a:p>
        </p:txBody>
      </p:sp>
      <p:sp>
        <p:nvSpPr>
          <p:cNvPr id="3" name="Podnadpis 2"/>
          <p:cNvSpPr>
            <a:spLocks noGrp="1"/>
          </p:cNvSpPr>
          <p:nvPr>
            <p:ph type="subTitle" idx="1"/>
          </p:nvPr>
        </p:nvSpPr>
        <p:spPr>
          <a:xfrm>
            <a:off x="611560" y="3717032"/>
            <a:ext cx="7772400" cy="1440160"/>
          </a:xfrm>
        </p:spPr>
        <p:txBody>
          <a:bodyPr>
            <a:normAutofit/>
          </a:bodyPr>
          <a:lstStyle/>
          <a:p>
            <a:r>
              <a:rPr lang="sk-SK" dirty="0" smtClean="0"/>
              <a:t>Ing. František Hasaj</a:t>
            </a:r>
          </a:p>
          <a:p>
            <a:r>
              <a:rPr lang="sk-SK" sz="2000" dirty="0" smtClean="0"/>
              <a:t>Slovenská knižnica pre nevidiacich Mateja Hrebendu v Levoči</a:t>
            </a:r>
          </a:p>
          <a:p>
            <a:endParaRPr lang="sk-SK" dirty="0" smtClean="0"/>
          </a:p>
        </p:txBody>
      </p:sp>
      <p:sp>
        <p:nvSpPr>
          <p:cNvPr id="4" name="Zástupný symbol dátumu 3"/>
          <p:cNvSpPr>
            <a:spLocks noGrp="1"/>
          </p:cNvSpPr>
          <p:nvPr>
            <p:ph type="dt" sz="half" idx="10"/>
          </p:nvPr>
        </p:nvSpPr>
        <p:spPr/>
        <p:txBody>
          <a:bodyPr/>
          <a:lstStyle/>
          <a:p>
            <a:fld id="{4A2423C0-E79C-4E6C-84E8-19DFAD8BFE01}" type="datetime1">
              <a:rPr lang="sk-SK" smtClean="0"/>
              <a:t>10. 6. 2019</a:t>
            </a:fld>
            <a:endParaRPr lang="sk-SK" dirty="0"/>
          </a:p>
        </p:txBody>
      </p:sp>
      <p:sp>
        <p:nvSpPr>
          <p:cNvPr id="5" name="Zástupný symbol čísla snímky 4"/>
          <p:cNvSpPr>
            <a:spLocks noGrp="1"/>
          </p:cNvSpPr>
          <p:nvPr>
            <p:ph type="sldNum" sz="quarter" idx="12"/>
          </p:nvPr>
        </p:nvSpPr>
        <p:spPr/>
        <p:txBody>
          <a:bodyPr/>
          <a:lstStyle/>
          <a:p>
            <a:fld id="{3A9814E2-521E-4C8C-8CB9-617E7DDFC125}" type="slidenum">
              <a:rPr lang="sk-SK" smtClean="0"/>
              <a:pPr/>
              <a:t>1</a:t>
            </a:fld>
            <a:endParaRPr lang="sk-SK"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dátumu 2"/>
          <p:cNvSpPr>
            <a:spLocks noGrp="1"/>
          </p:cNvSpPr>
          <p:nvPr>
            <p:ph type="dt" sz="half" idx="10"/>
          </p:nvPr>
        </p:nvSpPr>
        <p:spPr/>
        <p:txBody>
          <a:bodyPr/>
          <a:lstStyle/>
          <a:p>
            <a:fld id="{5E057CD6-62FB-4B89-A0DD-B7FA4C143DCF}" type="datetime1">
              <a:rPr lang="sk-SK" smtClean="0"/>
              <a:t>10. 6. 2019</a:t>
            </a:fld>
            <a:endParaRPr lang="sk-SK" dirty="0"/>
          </a:p>
        </p:txBody>
      </p:sp>
      <p:sp>
        <p:nvSpPr>
          <p:cNvPr id="4" name="Zástupný symbol čísla snímky 3"/>
          <p:cNvSpPr>
            <a:spLocks noGrp="1"/>
          </p:cNvSpPr>
          <p:nvPr>
            <p:ph type="sldNum" sz="quarter" idx="12"/>
          </p:nvPr>
        </p:nvSpPr>
        <p:spPr/>
        <p:txBody>
          <a:bodyPr/>
          <a:lstStyle/>
          <a:p>
            <a:fld id="{3A9814E2-521E-4C8C-8CB9-617E7DDFC125}" type="slidenum">
              <a:rPr lang="sk-SK" smtClean="0"/>
              <a:pPr/>
              <a:t>2</a:t>
            </a:fld>
            <a:endParaRPr lang="sk-SK" dirty="0"/>
          </a:p>
        </p:txBody>
      </p:sp>
      <p:sp>
        <p:nvSpPr>
          <p:cNvPr id="6" name="BlokTextu 5"/>
          <p:cNvSpPr txBox="1"/>
          <p:nvPr/>
        </p:nvSpPr>
        <p:spPr>
          <a:xfrm>
            <a:off x="755576" y="908720"/>
            <a:ext cx="7891696" cy="4001095"/>
          </a:xfrm>
          <a:prstGeom prst="rect">
            <a:avLst/>
          </a:prstGeom>
          <a:noFill/>
        </p:spPr>
        <p:txBody>
          <a:bodyPr wrap="square" rtlCol="0">
            <a:spAutoFit/>
          </a:bodyPr>
          <a:lstStyle/>
          <a:p>
            <a:endParaRPr lang="sk-SK" dirty="0" smtClean="0"/>
          </a:p>
          <a:p>
            <a:endParaRPr lang="sk-SK" dirty="0"/>
          </a:p>
          <a:p>
            <a:endParaRPr lang="sk-SK" dirty="0" smtClean="0"/>
          </a:p>
          <a:p>
            <a:r>
              <a:rPr lang="sk-SK" dirty="0" smtClean="0"/>
              <a:t>     </a:t>
            </a:r>
            <a:r>
              <a:rPr lang="sk-SK" sz="2000" dirty="0" smtClean="0"/>
              <a:t>Podľa </a:t>
            </a:r>
            <a:r>
              <a:rPr lang="sk-SK" sz="2000" dirty="0"/>
              <a:t>prognóz Svetovej zdravotníckej organizácie vzrastie do roku 2020 počet nevidiacich na 76 miliónov a slabozrakých na 300 miliónov, ročne oslepne 7 miliónov ľudí, piatim miliónom sa podarí zrak čiastočne prinavrátiť</a:t>
            </a:r>
            <a:r>
              <a:rPr lang="sk-SK" sz="2000" dirty="0" smtClean="0"/>
              <a:t>.</a:t>
            </a:r>
          </a:p>
          <a:p>
            <a:endParaRPr lang="sk-SK" sz="2000" dirty="0" smtClean="0"/>
          </a:p>
          <a:p>
            <a:r>
              <a:rPr lang="sk-SK" sz="2000" dirty="0" smtClean="0"/>
              <a:t>    </a:t>
            </a:r>
            <a:r>
              <a:rPr lang="sk-SK" sz="2000" dirty="0"/>
              <a:t> Na Slovensku tvoria ľudia s poškodením zraku 1–2 percentá populácie. </a:t>
            </a:r>
          </a:p>
          <a:p>
            <a:endParaRPr lang="sk-SK" sz="2000" dirty="0" smtClean="0"/>
          </a:p>
          <a:p>
            <a:r>
              <a:rPr lang="sk-SK" sz="2000" dirty="0" smtClean="0"/>
              <a:t>     Množstvo </a:t>
            </a:r>
            <a:r>
              <a:rPr lang="sk-SK" sz="2000" dirty="0"/>
              <a:t>sprostredkovaných informácií, ktoré sú väčšinou vnímané zrakom sa pohybuje medzi 70 – 80 %. </a:t>
            </a:r>
          </a:p>
        </p:txBody>
      </p:sp>
    </p:spTree>
    <p:extLst>
      <p:ext uri="{BB962C8B-B14F-4D97-AF65-F5344CB8AC3E}">
        <p14:creationId xmlns:p14="http://schemas.microsoft.com/office/powerpoint/2010/main" val="23561805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normAutofit/>
          </a:bodyPr>
          <a:lstStyle/>
          <a:p>
            <a:pPr algn="ctr"/>
            <a:r>
              <a:rPr lang="sk-SK" sz="3000" dirty="0" smtClean="0"/>
              <a:t>Legislatíva v SR</a:t>
            </a:r>
            <a:endParaRPr lang="sk-SK" sz="3000" dirty="0"/>
          </a:p>
        </p:txBody>
      </p:sp>
      <p:sp>
        <p:nvSpPr>
          <p:cNvPr id="5" name="Zástupný symbol obsahu 4"/>
          <p:cNvSpPr>
            <a:spLocks noGrp="1"/>
          </p:cNvSpPr>
          <p:nvPr>
            <p:ph idx="1"/>
          </p:nvPr>
        </p:nvSpPr>
        <p:spPr/>
        <p:txBody>
          <a:bodyPr>
            <a:normAutofit fontScale="92500" lnSpcReduction="20000"/>
          </a:bodyPr>
          <a:lstStyle/>
          <a:p>
            <a:r>
              <a:rPr lang="sk-SK" sz="2000" dirty="0"/>
              <a:t>Slovenská </a:t>
            </a:r>
            <a:r>
              <a:rPr lang="sk-SK" sz="2000" dirty="0" smtClean="0"/>
              <a:t>republika </a:t>
            </a:r>
            <a:r>
              <a:rPr lang="sk-SK" sz="2000" dirty="0"/>
              <a:t>je zmluvnou stranou </a:t>
            </a:r>
            <a:r>
              <a:rPr lang="sk-SK" sz="2000" b="1" dirty="0"/>
              <a:t>Dohovoru o právach osôb so zdravotným </a:t>
            </a:r>
            <a:r>
              <a:rPr lang="sk-SK" sz="2000" b="1" dirty="0" smtClean="0"/>
              <a:t>postihnutím</a:t>
            </a:r>
            <a:r>
              <a:rPr lang="sk-SK" sz="2000" dirty="0" smtClean="0"/>
              <a:t>, </a:t>
            </a:r>
            <a:r>
              <a:rPr lang="sk-SK" sz="2000" dirty="0"/>
              <a:t>z ktorého jej vyplývajú viaceré záväzky v oblasti prístupnosti kultúry pre osoby so zdravotným </a:t>
            </a:r>
            <a:r>
              <a:rPr lang="sk-SK" sz="2000" dirty="0" smtClean="0"/>
              <a:t>postihnutím.</a:t>
            </a:r>
            <a:endParaRPr lang="sk-SK" sz="2000" dirty="0"/>
          </a:p>
          <a:p>
            <a:pPr marL="109728" indent="0">
              <a:buNone/>
            </a:pPr>
            <a:r>
              <a:rPr lang="sk-SK" sz="2000" dirty="0" smtClean="0"/>
              <a:t> </a:t>
            </a:r>
            <a:endParaRPr lang="sk-SK" sz="2000" dirty="0"/>
          </a:p>
          <a:p>
            <a:r>
              <a:rPr lang="sk-SK" sz="2000" dirty="0"/>
              <a:t>V súvislosti s implementáciou Dohovoru prijala SR v ostatných rokoch viacero </a:t>
            </a:r>
            <a:r>
              <a:rPr lang="sk-SK" sz="2000" dirty="0" smtClean="0"/>
              <a:t>opatrení</a:t>
            </a:r>
            <a:r>
              <a:rPr lang="sk-SK" sz="2000" dirty="0"/>
              <a:t>:</a:t>
            </a:r>
            <a:endParaRPr lang="sk-SK" sz="2000" dirty="0" smtClean="0"/>
          </a:p>
          <a:p>
            <a:pPr marL="109728" indent="0">
              <a:buNone/>
            </a:pPr>
            <a:r>
              <a:rPr lang="sk-SK" sz="2000" dirty="0" smtClean="0"/>
              <a:t>    </a:t>
            </a:r>
            <a:r>
              <a:rPr lang="sk-SK" sz="2000" b="1" dirty="0" smtClean="0"/>
              <a:t>-  Národný </a:t>
            </a:r>
            <a:r>
              <a:rPr lang="sk-SK" sz="2000" b="1" dirty="0"/>
              <a:t>program rozvoja životných podmienok osôb so zdravotným postihnutím na roky 2014 – 2020</a:t>
            </a:r>
            <a:r>
              <a:rPr lang="sk-SK" sz="2000" b="1" dirty="0" smtClean="0"/>
              <a:t>,</a:t>
            </a:r>
          </a:p>
          <a:p>
            <a:pPr marL="109728" indent="0">
              <a:buNone/>
            </a:pPr>
            <a:r>
              <a:rPr lang="sk-SK" sz="2000" dirty="0" smtClean="0"/>
              <a:t>    </a:t>
            </a:r>
            <a:r>
              <a:rPr lang="sk-SK" sz="2000" b="1" dirty="0" smtClean="0"/>
              <a:t>- Výbor pre OZP </a:t>
            </a:r>
            <a:r>
              <a:rPr lang="sk-SK" sz="2000" dirty="0"/>
              <a:t>Rady vlády SR pre ľudské práva, národnostné menšiny a rodovú rovnosť plní úlohy s cieľom zvýšiť úroveň podpory, ochrany a dodržiavania práv osôb so zdravotným postihnutím.</a:t>
            </a:r>
            <a:endParaRPr lang="sk-SK" sz="2000" dirty="0" smtClean="0"/>
          </a:p>
          <a:p>
            <a:pPr marL="109728" indent="0">
              <a:buNone/>
            </a:pPr>
            <a:r>
              <a:rPr lang="sk-SK" sz="2000" dirty="0" smtClean="0"/>
              <a:t>    -</a:t>
            </a:r>
            <a:r>
              <a:rPr lang="sk-SK" sz="2000" b="1" dirty="0" smtClean="0"/>
              <a:t>Úrad </a:t>
            </a:r>
            <a:r>
              <a:rPr lang="sk-SK" sz="2000" b="1" dirty="0"/>
              <a:t>komisára pre </a:t>
            </a:r>
            <a:r>
              <a:rPr lang="sk-SK" sz="2000" b="1" dirty="0" smtClean="0"/>
              <a:t>OZP</a:t>
            </a:r>
            <a:r>
              <a:rPr lang="sk-SK" sz="2000" dirty="0" smtClean="0"/>
              <a:t>, ktorý</a:t>
            </a:r>
            <a:r>
              <a:rPr lang="sk-SK" sz="2000" dirty="0"/>
              <a:t> sa podieľa na ochrane práv osôb so zdravotným </a:t>
            </a:r>
            <a:r>
              <a:rPr lang="sk-SK" sz="2000" dirty="0" smtClean="0"/>
              <a:t>postihnutím ( JUDr. Zuzana </a:t>
            </a:r>
            <a:r>
              <a:rPr lang="sk-SK" sz="2000" dirty="0" err="1" smtClean="0"/>
              <a:t>Stavrovská</a:t>
            </a:r>
            <a:r>
              <a:rPr lang="sk-SK" sz="2000" dirty="0" smtClean="0"/>
              <a:t> ).</a:t>
            </a:r>
          </a:p>
          <a:p>
            <a:pPr marL="109728" indent="0">
              <a:buNone/>
            </a:pPr>
            <a:r>
              <a:rPr lang="sk-SK" sz="2000" dirty="0"/>
              <a:t> </a:t>
            </a:r>
            <a:r>
              <a:rPr lang="sk-SK" sz="2000" dirty="0" smtClean="0"/>
              <a:t>  </a:t>
            </a:r>
            <a:endParaRPr lang="sk-SK" sz="2000" dirty="0"/>
          </a:p>
          <a:p>
            <a:pPr marL="109728" indent="0">
              <a:buNone/>
            </a:pPr>
            <a:r>
              <a:rPr lang="sk-SK" sz="2400" dirty="0" smtClean="0"/>
              <a:t> </a:t>
            </a:r>
            <a:endParaRPr lang="sk-SK" sz="2200" dirty="0"/>
          </a:p>
        </p:txBody>
      </p:sp>
      <p:sp>
        <p:nvSpPr>
          <p:cNvPr id="2" name="Zástupný symbol dátumu 1"/>
          <p:cNvSpPr>
            <a:spLocks noGrp="1"/>
          </p:cNvSpPr>
          <p:nvPr>
            <p:ph type="dt" sz="half" idx="10"/>
          </p:nvPr>
        </p:nvSpPr>
        <p:spPr/>
        <p:txBody>
          <a:bodyPr/>
          <a:lstStyle/>
          <a:p>
            <a:fld id="{BA28791C-467F-4782-9FEE-5FF07A6D4CC2}" type="datetime1">
              <a:rPr lang="sk-SK" smtClean="0"/>
              <a:t>10. 6. 2019</a:t>
            </a:fld>
            <a:endParaRPr lang="sk-SK" dirty="0"/>
          </a:p>
        </p:txBody>
      </p:sp>
      <p:sp>
        <p:nvSpPr>
          <p:cNvPr id="3" name="Zástupný symbol čísla snímky 2"/>
          <p:cNvSpPr>
            <a:spLocks noGrp="1"/>
          </p:cNvSpPr>
          <p:nvPr>
            <p:ph type="sldNum" sz="quarter" idx="12"/>
          </p:nvPr>
        </p:nvSpPr>
        <p:spPr/>
        <p:txBody>
          <a:bodyPr/>
          <a:lstStyle/>
          <a:p>
            <a:fld id="{3A9814E2-521E-4C8C-8CB9-617E7DDFC125}" type="slidenum">
              <a:rPr lang="sk-SK" smtClean="0"/>
              <a:pPr/>
              <a:t>3</a:t>
            </a:fld>
            <a:endParaRPr lang="sk-SK" dirty="0"/>
          </a:p>
        </p:txBody>
      </p:sp>
    </p:spTree>
    <p:extLst>
      <p:ext uri="{BB962C8B-B14F-4D97-AF65-F5344CB8AC3E}">
        <p14:creationId xmlns:p14="http://schemas.microsoft.com/office/powerpoint/2010/main" val="1690409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p:txBody>
          <a:bodyPr>
            <a:normAutofit fontScale="70000" lnSpcReduction="20000"/>
          </a:bodyPr>
          <a:lstStyle/>
          <a:p>
            <a:r>
              <a:rPr lang="sk-SK" sz="2900" dirty="0"/>
              <a:t>Ministerstvo kultúry </a:t>
            </a:r>
            <a:r>
              <a:rPr lang="sk-SK" sz="2900" dirty="0" smtClean="0"/>
              <a:t>SR </a:t>
            </a:r>
            <a:r>
              <a:rPr lang="sk-SK" sz="2900" dirty="0"/>
              <a:t>sa aktívne podieľa na uplatňovaní Dohovoru a je sekundárnym kontaktným bodom pre jeho implementáciu. Problematike kultúry OZP, ich kultúrnej </a:t>
            </a:r>
            <a:r>
              <a:rPr lang="sk-SK" sz="2900" dirty="0" smtClean="0"/>
              <a:t>participácii </a:t>
            </a:r>
            <a:r>
              <a:rPr lang="sk-SK" sz="2900" dirty="0"/>
              <a:t>a prístupnosti kultúry pre túto cieľovú skupinu sa venujú aj vládne dokumenty v gescii </a:t>
            </a:r>
            <a:r>
              <a:rPr lang="sk-SK" sz="2900" dirty="0" smtClean="0"/>
              <a:t>ministerstva.</a:t>
            </a:r>
          </a:p>
          <a:p>
            <a:pPr marL="109728" indent="0">
              <a:buNone/>
            </a:pPr>
            <a:endParaRPr lang="sk-SK" sz="2900" dirty="0"/>
          </a:p>
          <a:p>
            <a:r>
              <a:rPr lang="sk-SK" sz="2900" dirty="0" smtClean="0"/>
              <a:t> </a:t>
            </a:r>
            <a:r>
              <a:rPr lang="sk-SK" sz="2900" dirty="0"/>
              <a:t>Stratégia rozvoja kultúry SR na roky 2014 – </a:t>
            </a:r>
            <a:r>
              <a:rPr lang="sk-SK" sz="2900" dirty="0" smtClean="0"/>
              <a:t>2020.</a:t>
            </a:r>
            <a:endParaRPr lang="sk-SK" sz="2900" dirty="0"/>
          </a:p>
          <a:p>
            <a:pPr marL="109728" indent="0">
              <a:buNone/>
            </a:pPr>
            <a:r>
              <a:rPr lang="sk-SK" sz="2900" dirty="0" smtClean="0"/>
              <a:t> </a:t>
            </a:r>
            <a:endParaRPr lang="sk-SK" sz="2900" dirty="0"/>
          </a:p>
          <a:p>
            <a:r>
              <a:rPr lang="sk-SK" sz="2900" dirty="0"/>
              <a:t>Akčný </a:t>
            </a:r>
            <a:r>
              <a:rPr lang="sk-SK" sz="2900" dirty="0" smtClean="0"/>
              <a:t>plán </a:t>
            </a:r>
            <a:r>
              <a:rPr lang="sk-SK" sz="2900" dirty="0"/>
              <a:t>k Stratégii rozvoja kultúry SR na roky 2014 </a:t>
            </a:r>
            <a:r>
              <a:rPr lang="sk-SK" sz="2900" dirty="0" smtClean="0"/>
              <a:t>–2020.</a:t>
            </a:r>
            <a:endParaRPr lang="sk-SK" sz="2900" dirty="0"/>
          </a:p>
          <a:p>
            <a:pPr marL="109728" indent="0">
              <a:buNone/>
            </a:pPr>
            <a:r>
              <a:rPr lang="sk-SK" sz="2900" dirty="0" smtClean="0"/>
              <a:t> </a:t>
            </a:r>
            <a:endParaRPr lang="sk-SK" sz="2900" dirty="0"/>
          </a:p>
          <a:p>
            <a:r>
              <a:rPr lang="pt-BR" sz="2900" dirty="0"/>
              <a:t>Stratégia rozvoja múzeí a galérií v SR do roku </a:t>
            </a:r>
            <a:r>
              <a:rPr lang="pt-BR" sz="2900" dirty="0" smtClean="0"/>
              <a:t>2018</a:t>
            </a:r>
            <a:r>
              <a:rPr lang="sk-SK" sz="2900" dirty="0" smtClean="0"/>
              <a:t>.</a:t>
            </a:r>
            <a:endParaRPr lang="pt-BR" sz="2900" dirty="0"/>
          </a:p>
          <a:p>
            <a:pPr marL="109728" indent="0">
              <a:buNone/>
            </a:pPr>
            <a:r>
              <a:rPr lang="sk-SK" sz="2900" dirty="0" smtClean="0"/>
              <a:t> </a:t>
            </a:r>
            <a:endParaRPr lang="sk-SK" sz="2900" dirty="0"/>
          </a:p>
          <a:p>
            <a:r>
              <a:rPr lang="sk-SK" sz="2900" dirty="0" smtClean="0"/>
              <a:t> </a:t>
            </a:r>
            <a:r>
              <a:rPr lang="sk-SK" sz="2900" dirty="0"/>
              <a:t>Stratégia rozvoja slovenského knihovníctva v SR na roky 2015 – 2020.</a:t>
            </a:r>
          </a:p>
          <a:p>
            <a:pPr marL="109728" indent="0">
              <a:buNone/>
            </a:pPr>
            <a:r>
              <a:rPr lang="sk-SK" dirty="0" smtClean="0"/>
              <a:t> </a:t>
            </a:r>
            <a:endParaRPr lang="sk-SK" dirty="0"/>
          </a:p>
        </p:txBody>
      </p:sp>
      <p:sp>
        <p:nvSpPr>
          <p:cNvPr id="3" name="Nadpis 2"/>
          <p:cNvSpPr>
            <a:spLocks noGrp="1"/>
          </p:cNvSpPr>
          <p:nvPr>
            <p:ph type="title"/>
          </p:nvPr>
        </p:nvSpPr>
        <p:spPr>
          <a:xfrm>
            <a:off x="465529" y="260648"/>
            <a:ext cx="8229600" cy="1143000"/>
          </a:xfrm>
        </p:spPr>
        <p:txBody>
          <a:bodyPr>
            <a:normAutofit/>
          </a:bodyPr>
          <a:lstStyle/>
          <a:p>
            <a:r>
              <a:rPr lang="sk-SK" sz="3000" dirty="0" smtClean="0"/>
              <a:t>Úloha Ministerstva kultúry SR</a:t>
            </a:r>
            <a:endParaRPr lang="sk-SK" sz="3000" dirty="0"/>
          </a:p>
        </p:txBody>
      </p:sp>
      <p:sp>
        <p:nvSpPr>
          <p:cNvPr id="4" name="Zástupný symbol dátumu 3"/>
          <p:cNvSpPr>
            <a:spLocks noGrp="1"/>
          </p:cNvSpPr>
          <p:nvPr>
            <p:ph type="dt" sz="half" idx="10"/>
          </p:nvPr>
        </p:nvSpPr>
        <p:spPr/>
        <p:txBody>
          <a:bodyPr/>
          <a:lstStyle/>
          <a:p>
            <a:fld id="{EA2E924E-CACE-41F5-BA3E-6C82D1278D66}" type="datetime1">
              <a:rPr lang="sk-SK" smtClean="0"/>
              <a:t>10. 6. 2019</a:t>
            </a:fld>
            <a:endParaRPr lang="sk-SK" dirty="0"/>
          </a:p>
        </p:txBody>
      </p:sp>
      <p:sp>
        <p:nvSpPr>
          <p:cNvPr id="5" name="Zástupný symbol čísla snímky 4"/>
          <p:cNvSpPr>
            <a:spLocks noGrp="1"/>
          </p:cNvSpPr>
          <p:nvPr>
            <p:ph type="sldNum" sz="quarter" idx="12"/>
          </p:nvPr>
        </p:nvSpPr>
        <p:spPr/>
        <p:txBody>
          <a:bodyPr/>
          <a:lstStyle/>
          <a:p>
            <a:fld id="{3A9814E2-521E-4C8C-8CB9-617E7DDFC125}" type="slidenum">
              <a:rPr lang="sk-SK" smtClean="0"/>
              <a:pPr/>
              <a:t>4</a:t>
            </a:fld>
            <a:endParaRPr lang="sk-SK" dirty="0"/>
          </a:p>
        </p:txBody>
      </p:sp>
    </p:spTree>
    <p:extLst>
      <p:ext uri="{BB962C8B-B14F-4D97-AF65-F5344CB8AC3E}">
        <p14:creationId xmlns:p14="http://schemas.microsoft.com/office/powerpoint/2010/main" val="10460462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3000" dirty="0" smtClean="0"/>
              <a:t>Dotačný systém MK SR</a:t>
            </a:r>
            <a:endParaRPr lang="sk-SK" sz="3000" dirty="0"/>
          </a:p>
        </p:txBody>
      </p:sp>
      <p:sp>
        <p:nvSpPr>
          <p:cNvPr id="3" name="Zástupný symbol obsahu 2"/>
          <p:cNvSpPr>
            <a:spLocks noGrp="1"/>
          </p:cNvSpPr>
          <p:nvPr>
            <p:ph idx="1"/>
          </p:nvPr>
        </p:nvSpPr>
        <p:spPr>
          <a:xfrm>
            <a:off x="457200" y="2348880"/>
            <a:ext cx="8229600" cy="3658411"/>
          </a:xfrm>
        </p:spPr>
        <p:txBody>
          <a:bodyPr>
            <a:normAutofit/>
          </a:bodyPr>
          <a:lstStyle/>
          <a:p>
            <a:pPr marL="109728" indent="0">
              <a:buNone/>
            </a:pPr>
            <a:r>
              <a:rPr lang="sk-SK" sz="2000" dirty="0" smtClean="0"/>
              <a:t>     Ministerstvo </a:t>
            </a:r>
            <a:r>
              <a:rPr lang="sk-SK" sz="2000" dirty="0"/>
              <a:t>vytvorilo stabilný </a:t>
            </a:r>
            <a:r>
              <a:rPr lang="sk-SK" sz="2000" b="1" dirty="0"/>
              <a:t>finančný nástroj </a:t>
            </a:r>
            <a:r>
              <a:rPr lang="sk-SK" sz="2000" dirty="0"/>
              <a:t>na </a:t>
            </a:r>
            <a:r>
              <a:rPr lang="sk-SK" sz="2000" dirty="0" smtClean="0"/>
              <a:t>podporu</a:t>
            </a:r>
          </a:p>
          <a:p>
            <a:pPr marL="109728" indent="0">
              <a:buNone/>
            </a:pPr>
            <a:r>
              <a:rPr lang="sk-SK" sz="2000" dirty="0" smtClean="0"/>
              <a:t> </a:t>
            </a:r>
            <a:r>
              <a:rPr lang="sk-SK" sz="2000" dirty="0"/>
              <a:t>kultúry OZP a inak znevýhodnených skupín obyvateľstva – </a:t>
            </a:r>
            <a:endParaRPr lang="sk-SK" sz="2000" dirty="0" smtClean="0"/>
          </a:p>
          <a:p>
            <a:pPr marL="109728" indent="0">
              <a:buNone/>
            </a:pPr>
            <a:r>
              <a:rPr lang="sk-SK" sz="2000" dirty="0" smtClean="0"/>
              <a:t>dotačný </a:t>
            </a:r>
            <a:r>
              <a:rPr lang="sk-SK" sz="2000" dirty="0"/>
              <a:t>program </a:t>
            </a:r>
            <a:r>
              <a:rPr lang="sk-SK" sz="2000" b="1" dirty="0"/>
              <a:t>Kultúra znevýhodnených skupín</a:t>
            </a:r>
            <a:r>
              <a:rPr lang="sk-SK" sz="2000" dirty="0" smtClean="0"/>
              <a:t>,</a:t>
            </a:r>
          </a:p>
          <a:p>
            <a:pPr marL="109728" indent="0">
              <a:buNone/>
            </a:pPr>
            <a:r>
              <a:rPr lang="sk-SK" sz="2000" dirty="0" smtClean="0"/>
              <a:t> </a:t>
            </a:r>
            <a:r>
              <a:rPr lang="sk-SK" sz="2000" dirty="0"/>
              <a:t>prostredníctvom ktorého sú podporované projekty v </a:t>
            </a:r>
            <a:r>
              <a:rPr lang="sk-SK" sz="2000" dirty="0" smtClean="0"/>
              <a:t>oblasti</a:t>
            </a:r>
          </a:p>
          <a:p>
            <a:pPr marL="109728" indent="0">
              <a:buNone/>
            </a:pPr>
            <a:r>
              <a:rPr lang="sk-SK" sz="2000" dirty="0" smtClean="0"/>
              <a:t> </a:t>
            </a:r>
            <a:r>
              <a:rPr lang="sk-SK" sz="2000" dirty="0"/>
              <a:t>kultúry OZP organizované najmä mimovládnymi </a:t>
            </a:r>
            <a:r>
              <a:rPr lang="sk-SK" sz="2000" dirty="0" smtClean="0"/>
              <a:t>organizáciami </a:t>
            </a:r>
          </a:p>
          <a:p>
            <a:pPr marL="109728" indent="0">
              <a:buNone/>
            </a:pPr>
            <a:r>
              <a:rPr lang="sk-SK" sz="2000" dirty="0" smtClean="0"/>
              <a:t> </a:t>
            </a:r>
            <a:r>
              <a:rPr lang="sk-SK" sz="2000" dirty="0"/>
              <a:t>a orgánmi územnej samosprávy.</a:t>
            </a:r>
          </a:p>
        </p:txBody>
      </p:sp>
      <p:sp>
        <p:nvSpPr>
          <p:cNvPr id="4" name="Zástupný symbol dátumu 3"/>
          <p:cNvSpPr>
            <a:spLocks noGrp="1"/>
          </p:cNvSpPr>
          <p:nvPr>
            <p:ph type="dt" sz="half" idx="10"/>
          </p:nvPr>
        </p:nvSpPr>
        <p:spPr/>
        <p:txBody>
          <a:bodyPr/>
          <a:lstStyle/>
          <a:p>
            <a:fld id="{9326215E-2C7F-49B0-ACD7-419598F7CDC6}" type="datetime1">
              <a:rPr lang="sk-SK" smtClean="0"/>
              <a:t>10. 6. 2019</a:t>
            </a:fld>
            <a:endParaRPr lang="sk-SK" dirty="0"/>
          </a:p>
        </p:txBody>
      </p:sp>
      <p:sp>
        <p:nvSpPr>
          <p:cNvPr id="5" name="Zástupný symbol čísla snímky 4"/>
          <p:cNvSpPr>
            <a:spLocks noGrp="1"/>
          </p:cNvSpPr>
          <p:nvPr>
            <p:ph type="sldNum" sz="quarter" idx="12"/>
          </p:nvPr>
        </p:nvSpPr>
        <p:spPr/>
        <p:txBody>
          <a:bodyPr/>
          <a:lstStyle/>
          <a:p>
            <a:fld id="{3A9814E2-521E-4C8C-8CB9-617E7DDFC125}" type="slidenum">
              <a:rPr lang="sk-SK" smtClean="0"/>
              <a:pPr/>
              <a:t>5</a:t>
            </a:fld>
            <a:endParaRPr lang="sk-SK" dirty="0"/>
          </a:p>
        </p:txBody>
      </p:sp>
    </p:spTree>
    <p:extLst>
      <p:ext uri="{BB962C8B-B14F-4D97-AF65-F5344CB8AC3E}">
        <p14:creationId xmlns:p14="http://schemas.microsoft.com/office/powerpoint/2010/main" val="39638358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p:txBody>
          <a:bodyPr>
            <a:normAutofit/>
          </a:bodyPr>
          <a:lstStyle/>
          <a:p>
            <a:pPr marL="109728" indent="0">
              <a:buNone/>
            </a:pPr>
            <a:r>
              <a:rPr lang="sk-SK" sz="2000" dirty="0" smtClean="0"/>
              <a:t>   </a:t>
            </a:r>
            <a:r>
              <a:rPr lang="sk-SK" sz="2000" dirty="0"/>
              <a:t>Existujú tri základné oblasti potrieb, v  ktorých majú zrakovo postihnutí špecifické problémy, ktoré zásadným spôsobom ovplyvňujú kvalitu ich života</a:t>
            </a:r>
            <a:r>
              <a:rPr lang="sk-SK" sz="2000" dirty="0" smtClean="0"/>
              <a:t>:</a:t>
            </a:r>
          </a:p>
          <a:p>
            <a:pPr marL="109728" indent="0">
              <a:buNone/>
            </a:pPr>
            <a:r>
              <a:rPr lang="sk-SK" sz="2000" dirty="0" smtClean="0"/>
              <a:t> </a:t>
            </a:r>
            <a:endParaRPr lang="sk-SK" sz="2000" dirty="0"/>
          </a:p>
          <a:p>
            <a:pPr marL="109728" lvl="0" indent="0">
              <a:buNone/>
            </a:pPr>
            <a:r>
              <a:rPr lang="sk-SK" sz="2000" b="1" dirty="0" smtClean="0"/>
              <a:t>  1. sprístupňovanie </a:t>
            </a:r>
            <a:r>
              <a:rPr lang="sk-SK" sz="2000" b="1" dirty="0"/>
              <a:t>tlačených a písaných informácií</a:t>
            </a:r>
            <a:r>
              <a:rPr lang="sk-SK" sz="2000" dirty="0"/>
              <a:t> (čítanie, spracovanie písomných informácií, tlač, televízia, prístup ku kultúrnym hodnotám – obrazy, architektúra, múzeá, divadlo atď.),</a:t>
            </a:r>
          </a:p>
          <a:p>
            <a:pPr marL="109728" lvl="0" indent="0">
              <a:buNone/>
            </a:pPr>
            <a:r>
              <a:rPr lang="sk-SK" sz="2000" b="1" dirty="0" smtClean="0"/>
              <a:t>  2. samostatnosť </a:t>
            </a:r>
            <a:r>
              <a:rPr lang="sk-SK" sz="2000" b="1" dirty="0"/>
              <a:t>a nezávislosť v jednaní</a:t>
            </a:r>
            <a:r>
              <a:rPr lang="sk-SK" sz="2000" dirty="0"/>
              <a:t> (priestorová orientácia a samostatný pohyb, sebaobsluha, samostatné vybavovanie a vystupovanie v rôznych situáciách atď.),</a:t>
            </a:r>
          </a:p>
          <a:p>
            <a:pPr marL="109728" lvl="0" indent="0">
              <a:buNone/>
            </a:pPr>
            <a:r>
              <a:rPr lang="sk-SK" sz="2000" b="1" dirty="0" smtClean="0"/>
              <a:t>  3. vzdelávanie</a:t>
            </a:r>
            <a:r>
              <a:rPr lang="sk-SK" sz="2000" b="1" dirty="0"/>
              <a:t>, pracovné uplatnenie a spoločenské začlenenie.</a:t>
            </a:r>
            <a:endParaRPr lang="sk-SK" sz="2000" dirty="0"/>
          </a:p>
          <a:p>
            <a:pPr marL="109728" indent="0">
              <a:buNone/>
            </a:pPr>
            <a:r>
              <a:rPr lang="sk-SK" sz="2000" dirty="0"/>
              <a:t> </a:t>
            </a:r>
          </a:p>
        </p:txBody>
      </p:sp>
      <p:sp>
        <p:nvSpPr>
          <p:cNvPr id="3" name="Nadpis 2"/>
          <p:cNvSpPr>
            <a:spLocks noGrp="1"/>
          </p:cNvSpPr>
          <p:nvPr>
            <p:ph type="title"/>
          </p:nvPr>
        </p:nvSpPr>
        <p:spPr/>
        <p:txBody>
          <a:bodyPr>
            <a:normAutofit/>
          </a:bodyPr>
          <a:lstStyle/>
          <a:p>
            <a:r>
              <a:rPr lang="sk-SK" sz="3000" dirty="0"/>
              <a:t>B</a:t>
            </a:r>
            <a:r>
              <a:rPr lang="sk-SK" sz="3000" dirty="0" smtClean="0"/>
              <a:t>ariéry </a:t>
            </a:r>
            <a:r>
              <a:rPr lang="sk-SK" sz="3000" dirty="0"/>
              <a:t>v živote </a:t>
            </a:r>
            <a:r>
              <a:rPr lang="sk-SK" sz="3000" dirty="0" smtClean="0"/>
              <a:t>osôb so ZP </a:t>
            </a:r>
            <a:endParaRPr lang="sk-SK" sz="3000" dirty="0"/>
          </a:p>
        </p:txBody>
      </p:sp>
      <p:sp>
        <p:nvSpPr>
          <p:cNvPr id="4" name="Zástupný symbol dátumu 3"/>
          <p:cNvSpPr>
            <a:spLocks noGrp="1"/>
          </p:cNvSpPr>
          <p:nvPr>
            <p:ph type="dt" sz="half" idx="10"/>
          </p:nvPr>
        </p:nvSpPr>
        <p:spPr/>
        <p:txBody>
          <a:bodyPr/>
          <a:lstStyle/>
          <a:p>
            <a:fld id="{CABF82C5-1979-4A5E-A5E2-83212408149F}" type="datetime1">
              <a:rPr lang="sk-SK" smtClean="0"/>
              <a:t>10. 6. 2019</a:t>
            </a:fld>
            <a:endParaRPr lang="sk-SK" dirty="0"/>
          </a:p>
        </p:txBody>
      </p:sp>
      <p:sp>
        <p:nvSpPr>
          <p:cNvPr id="5" name="Zástupný symbol čísla snímky 4"/>
          <p:cNvSpPr>
            <a:spLocks noGrp="1"/>
          </p:cNvSpPr>
          <p:nvPr>
            <p:ph type="sldNum" sz="quarter" idx="12"/>
          </p:nvPr>
        </p:nvSpPr>
        <p:spPr/>
        <p:txBody>
          <a:bodyPr/>
          <a:lstStyle/>
          <a:p>
            <a:fld id="{3A9814E2-521E-4C8C-8CB9-617E7DDFC125}" type="slidenum">
              <a:rPr lang="sk-SK" smtClean="0"/>
              <a:pPr/>
              <a:t>6</a:t>
            </a:fld>
            <a:endParaRPr lang="sk-SK" dirty="0"/>
          </a:p>
        </p:txBody>
      </p:sp>
    </p:spTree>
    <p:extLst>
      <p:ext uri="{BB962C8B-B14F-4D97-AF65-F5344CB8AC3E}">
        <p14:creationId xmlns:p14="http://schemas.microsoft.com/office/powerpoint/2010/main" val="38327217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457200" y="2276872"/>
            <a:ext cx="8229600" cy="3730419"/>
          </a:xfrm>
        </p:spPr>
        <p:txBody>
          <a:bodyPr>
            <a:normAutofit/>
          </a:bodyPr>
          <a:lstStyle/>
          <a:p>
            <a:pPr marL="109728" lvl="0" indent="0">
              <a:buNone/>
            </a:pPr>
            <a:r>
              <a:rPr lang="sk-SK" sz="2000" b="1" dirty="0" smtClean="0"/>
              <a:t>1.</a:t>
            </a:r>
            <a:r>
              <a:rPr lang="sk-SK" sz="2000" dirty="0" smtClean="0"/>
              <a:t> bezbariérový </a:t>
            </a:r>
            <a:r>
              <a:rPr lang="sk-SK" sz="2000" dirty="0"/>
              <a:t>prístup k exponátom, vodiaca línia prirodzená </a:t>
            </a:r>
            <a:r>
              <a:rPr lang="sk-SK" sz="2000" dirty="0" smtClean="0"/>
              <a:t>       alebo </a:t>
            </a:r>
            <a:r>
              <a:rPr lang="sk-SK" sz="2000" dirty="0"/>
              <a:t>účelovo vyrobená</a:t>
            </a:r>
            <a:r>
              <a:rPr lang="sk-SK" sz="2000" dirty="0" smtClean="0"/>
              <a:t>,</a:t>
            </a:r>
          </a:p>
          <a:p>
            <a:pPr marL="109728" lvl="0" indent="0">
              <a:buNone/>
            </a:pPr>
            <a:endParaRPr lang="sk-SK" sz="2000" dirty="0"/>
          </a:p>
          <a:p>
            <a:pPr marL="109728" lvl="0" indent="0">
              <a:buNone/>
            </a:pPr>
            <a:r>
              <a:rPr lang="sk-SK" sz="2000" b="1" dirty="0" smtClean="0"/>
              <a:t>2.</a:t>
            </a:r>
            <a:r>
              <a:rPr lang="sk-SK" sz="2000" dirty="0" smtClean="0"/>
              <a:t> reliéfna </a:t>
            </a:r>
            <a:r>
              <a:rPr lang="sk-SK" sz="2000" dirty="0"/>
              <a:t>mapa priestorov výstavy, umiestnená pri vstupe a doplnená popisom výstavy a legendou jednotlivých exponátov v Braillovom písme</a:t>
            </a:r>
            <a:r>
              <a:rPr lang="sk-SK" sz="2000" dirty="0" smtClean="0"/>
              <a:t>,</a:t>
            </a:r>
          </a:p>
          <a:p>
            <a:pPr marL="109728" lvl="0" indent="0">
              <a:buNone/>
            </a:pPr>
            <a:endParaRPr lang="sk-SK" sz="2000" dirty="0"/>
          </a:p>
          <a:p>
            <a:pPr marL="109728" lvl="0" indent="0">
              <a:buNone/>
            </a:pPr>
            <a:r>
              <a:rPr lang="sk-SK" sz="2000" b="1" dirty="0" smtClean="0"/>
              <a:t>3.</a:t>
            </a:r>
            <a:r>
              <a:rPr lang="sk-SK" sz="2000" dirty="0" smtClean="0"/>
              <a:t> </a:t>
            </a:r>
            <a:r>
              <a:rPr lang="sk-SK" sz="2000" dirty="0" err="1" smtClean="0"/>
              <a:t>popisky</a:t>
            </a:r>
            <a:r>
              <a:rPr lang="sk-SK" sz="2000" dirty="0" smtClean="0"/>
              <a:t> </a:t>
            </a:r>
            <a:r>
              <a:rPr lang="sk-SK" sz="2000" dirty="0"/>
              <a:t>exponátov v Braillovom písme a zväčšenej </a:t>
            </a:r>
            <a:r>
              <a:rPr lang="sk-SK" sz="2000" dirty="0" err="1"/>
              <a:t>čiernotlači</a:t>
            </a:r>
            <a:r>
              <a:rPr lang="sk-SK" sz="2000" dirty="0"/>
              <a:t> (zásady jasnej tlače, ich správne umiestnenie, správny zápis Braillovho písma,... ),</a:t>
            </a:r>
          </a:p>
          <a:p>
            <a:pPr marL="109728" indent="0">
              <a:buNone/>
            </a:pPr>
            <a:r>
              <a:rPr lang="sk-SK" sz="2000" dirty="0" smtClean="0"/>
              <a:t> </a:t>
            </a:r>
            <a:endParaRPr lang="sk-SK" sz="2000" dirty="0"/>
          </a:p>
        </p:txBody>
      </p:sp>
      <p:sp>
        <p:nvSpPr>
          <p:cNvPr id="3" name="Nadpis 2"/>
          <p:cNvSpPr>
            <a:spLocks noGrp="1"/>
          </p:cNvSpPr>
          <p:nvPr>
            <p:ph type="title"/>
          </p:nvPr>
        </p:nvSpPr>
        <p:spPr>
          <a:xfrm>
            <a:off x="457200" y="764704"/>
            <a:ext cx="8229600" cy="652934"/>
          </a:xfrm>
        </p:spPr>
        <p:txBody>
          <a:bodyPr>
            <a:noAutofit/>
          </a:bodyPr>
          <a:lstStyle/>
          <a:p>
            <a:r>
              <a:rPr lang="sk-SK" sz="3000" dirty="0">
                <a:effectLst/>
              </a:rPr>
              <a:t> Medzi základné zásady sprístupňovania </a:t>
            </a:r>
            <a:r>
              <a:rPr lang="sk-SK" sz="3000" dirty="0" smtClean="0">
                <a:effectLst/>
              </a:rPr>
              <a:t>expozícií pre </a:t>
            </a:r>
            <a:r>
              <a:rPr lang="sk-SK" sz="3000" dirty="0">
                <a:effectLst/>
              </a:rPr>
              <a:t>nevidiacich a slabozrakých návštevníkov, patrí súbor </a:t>
            </a:r>
            <a:r>
              <a:rPr lang="sk-SK" sz="3000" dirty="0" smtClean="0">
                <a:effectLst/>
              </a:rPr>
              <a:t>opatrení:</a:t>
            </a:r>
            <a:endParaRPr lang="sk-SK" sz="3000" dirty="0"/>
          </a:p>
        </p:txBody>
      </p:sp>
      <p:sp>
        <p:nvSpPr>
          <p:cNvPr id="4" name="Zástupný symbol dátumu 3"/>
          <p:cNvSpPr>
            <a:spLocks noGrp="1"/>
          </p:cNvSpPr>
          <p:nvPr>
            <p:ph type="dt" sz="half" idx="10"/>
          </p:nvPr>
        </p:nvSpPr>
        <p:spPr/>
        <p:txBody>
          <a:bodyPr/>
          <a:lstStyle/>
          <a:p>
            <a:fld id="{EECDFE74-A750-45BF-A51D-5853A59641B6}" type="datetime1">
              <a:rPr lang="sk-SK" smtClean="0"/>
              <a:t>10. 6. 2019</a:t>
            </a:fld>
            <a:endParaRPr lang="sk-SK"/>
          </a:p>
        </p:txBody>
      </p:sp>
      <p:sp>
        <p:nvSpPr>
          <p:cNvPr id="5" name="Zástupný symbol čísla snímky 4"/>
          <p:cNvSpPr>
            <a:spLocks noGrp="1"/>
          </p:cNvSpPr>
          <p:nvPr>
            <p:ph type="sldNum" sz="quarter" idx="12"/>
          </p:nvPr>
        </p:nvSpPr>
        <p:spPr/>
        <p:txBody>
          <a:bodyPr/>
          <a:lstStyle/>
          <a:p>
            <a:fld id="{3A9814E2-521E-4C8C-8CB9-617E7DDFC125}" type="slidenum">
              <a:rPr lang="sk-SK" smtClean="0"/>
              <a:pPr/>
              <a:t>7</a:t>
            </a:fld>
            <a:endParaRPr lang="sk-SK"/>
          </a:p>
        </p:txBody>
      </p:sp>
    </p:spTree>
    <p:extLst>
      <p:ext uri="{BB962C8B-B14F-4D97-AF65-F5344CB8AC3E}">
        <p14:creationId xmlns:p14="http://schemas.microsoft.com/office/powerpoint/2010/main" val="18785453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dátumu 2"/>
          <p:cNvSpPr>
            <a:spLocks noGrp="1"/>
          </p:cNvSpPr>
          <p:nvPr>
            <p:ph type="dt" sz="half" idx="10"/>
          </p:nvPr>
        </p:nvSpPr>
        <p:spPr/>
        <p:txBody>
          <a:bodyPr/>
          <a:lstStyle/>
          <a:p>
            <a:fld id="{5E057CD6-62FB-4B89-A0DD-B7FA4C143DCF}" type="datetime1">
              <a:rPr lang="sk-SK" smtClean="0"/>
              <a:t>10. 6. 2019</a:t>
            </a:fld>
            <a:endParaRPr lang="sk-SK"/>
          </a:p>
        </p:txBody>
      </p:sp>
      <p:sp>
        <p:nvSpPr>
          <p:cNvPr id="4" name="Zástupný symbol čísla snímky 3"/>
          <p:cNvSpPr>
            <a:spLocks noGrp="1"/>
          </p:cNvSpPr>
          <p:nvPr>
            <p:ph type="sldNum" sz="quarter" idx="12"/>
          </p:nvPr>
        </p:nvSpPr>
        <p:spPr/>
        <p:txBody>
          <a:bodyPr/>
          <a:lstStyle/>
          <a:p>
            <a:fld id="{3A9814E2-521E-4C8C-8CB9-617E7DDFC125}" type="slidenum">
              <a:rPr lang="sk-SK" smtClean="0"/>
              <a:pPr/>
              <a:t>8</a:t>
            </a:fld>
            <a:endParaRPr lang="sk-SK"/>
          </a:p>
        </p:txBody>
      </p:sp>
      <p:sp>
        <p:nvSpPr>
          <p:cNvPr id="7" name="BlokTextu 6"/>
          <p:cNvSpPr txBox="1"/>
          <p:nvPr/>
        </p:nvSpPr>
        <p:spPr>
          <a:xfrm>
            <a:off x="683568" y="1124744"/>
            <a:ext cx="7776864" cy="4370427"/>
          </a:xfrm>
          <a:prstGeom prst="rect">
            <a:avLst/>
          </a:prstGeom>
          <a:noFill/>
        </p:spPr>
        <p:txBody>
          <a:bodyPr wrap="square" rtlCol="0">
            <a:spAutoFit/>
          </a:bodyPr>
          <a:lstStyle/>
          <a:p>
            <a:pPr lvl="0"/>
            <a:r>
              <a:rPr lang="sk-SK" sz="2000" b="1" dirty="0" smtClean="0"/>
              <a:t>4.</a:t>
            </a:r>
            <a:r>
              <a:rPr lang="sk-SK" sz="2000" dirty="0" smtClean="0"/>
              <a:t> dotýkanie</a:t>
            </a:r>
            <a:r>
              <a:rPr lang="sk-SK" sz="2000" dirty="0"/>
              <a:t>, </a:t>
            </a:r>
            <a:r>
              <a:rPr lang="sk-SK" sz="2000" dirty="0" smtClean="0"/>
              <a:t>zhotovenie, </a:t>
            </a:r>
            <a:r>
              <a:rPr lang="sk-SK" sz="2000" dirty="0"/>
              <a:t>výber charakteristických exponátov a výroba ich kópií určených </a:t>
            </a:r>
            <a:r>
              <a:rPr lang="sk-SK" sz="2000" dirty="0" smtClean="0"/>
              <a:t>do </a:t>
            </a:r>
            <a:r>
              <a:rPr lang="sk-SK" sz="2000" dirty="0"/>
              <a:t>katalógu celej alebo sprístupnenej výstavy s popisom exponátov a reliéfnymi obrázkami vybraných exponátov</a:t>
            </a:r>
            <a:r>
              <a:rPr lang="sk-SK" sz="2000" dirty="0" smtClean="0"/>
              <a:t>,</a:t>
            </a:r>
          </a:p>
          <a:p>
            <a:pPr lvl="0"/>
            <a:endParaRPr lang="sk-SK" sz="2000" dirty="0"/>
          </a:p>
          <a:p>
            <a:pPr lvl="0"/>
            <a:r>
              <a:rPr lang="sk-SK" sz="2000" b="1" dirty="0" smtClean="0"/>
              <a:t>5.</a:t>
            </a:r>
            <a:r>
              <a:rPr lang="sk-SK" sz="2000" dirty="0" smtClean="0"/>
              <a:t> vyhotovenie </a:t>
            </a:r>
            <a:r>
              <a:rPr lang="sk-SK" sz="2000" dirty="0"/>
              <a:t>3D objektu pri vstupe na výstavu (napr. celý objekt hradu - predstava celku</a:t>
            </a:r>
            <a:r>
              <a:rPr lang="sk-SK" sz="2000" dirty="0" smtClean="0"/>
              <a:t>),</a:t>
            </a:r>
          </a:p>
          <a:p>
            <a:pPr lvl="0"/>
            <a:endParaRPr lang="sk-SK" sz="2000" dirty="0"/>
          </a:p>
          <a:p>
            <a:pPr lvl="0"/>
            <a:r>
              <a:rPr lang="sk-SK" sz="2000" b="1" dirty="0" smtClean="0"/>
              <a:t>6.</a:t>
            </a:r>
            <a:r>
              <a:rPr lang="sk-SK" sz="2000" dirty="0" smtClean="0"/>
              <a:t> vyškoliť </a:t>
            </a:r>
            <a:r>
              <a:rPr lang="sk-SK" sz="2000" dirty="0"/>
              <a:t>pracovníkov múzeí na sprevádzanie a komunikáciu s takýmto </a:t>
            </a:r>
            <a:r>
              <a:rPr lang="sk-SK" sz="2000" dirty="0" smtClean="0"/>
              <a:t>návštevníkom</a:t>
            </a:r>
            <a:r>
              <a:rPr lang="sk-SK" sz="2000" dirty="0"/>
              <a:t>,</a:t>
            </a:r>
            <a:endParaRPr lang="sk-SK" sz="2000" dirty="0" smtClean="0"/>
          </a:p>
          <a:p>
            <a:pPr lvl="0"/>
            <a:endParaRPr lang="sk-SK" sz="2000" dirty="0"/>
          </a:p>
          <a:p>
            <a:r>
              <a:rPr lang="sk-SK" sz="2000" b="1" dirty="0" smtClean="0"/>
              <a:t>7.</a:t>
            </a:r>
            <a:r>
              <a:rPr lang="sk-SK" sz="2000" dirty="0" smtClean="0"/>
              <a:t> bezbariérovosť </a:t>
            </a:r>
            <a:r>
              <a:rPr lang="sk-SK" sz="2000" dirty="0"/>
              <a:t>je povinným zákonným atribútom stavieb prístupných širokej verejnosti. </a:t>
            </a:r>
          </a:p>
          <a:p>
            <a:endParaRPr lang="sk-SK" dirty="0"/>
          </a:p>
        </p:txBody>
      </p:sp>
    </p:spTree>
    <p:extLst>
      <p:ext uri="{BB962C8B-B14F-4D97-AF65-F5344CB8AC3E}">
        <p14:creationId xmlns:p14="http://schemas.microsoft.com/office/powerpoint/2010/main" val="30074564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395536" y="1700808"/>
            <a:ext cx="8496944" cy="4525963"/>
          </a:xfrm>
        </p:spPr>
        <p:txBody>
          <a:bodyPr>
            <a:normAutofit/>
          </a:bodyPr>
          <a:lstStyle/>
          <a:p>
            <a:r>
              <a:rPr lang="sk-SK" sz="2000" b="1" dirty="0" smtClean="0">
                <a:cs typeface="Arial" pitchFamily="34" charset="0"/>
              </a:rPr>
              <a:t>špeciálna knižnica</a:t>
            </a:r>
            <a:r>
              <a:rPr lang="sk-SK" sz="2000" dirty="0" smtClean="0">
                <a:cs typeface="Arial" pitchFamily="34" charset="0"/>
              </a:rPr>
              <a:t> </a:t>
            </a:r>
            <a:endParaRPr lang="sk-SK" sz="2000" b="1" dirty="0" smtClean="0">
              <a:cs typeface="Arial" pitchFamily="34" charset="0"/>
            </a:endParaRPr>
          </a:p>
          <a:p>
            <a:r>
              <a:rPr lang="sk-SK" sz="2000" dirty="0" smtClean="0">
                <a:cs typeface="Arial" pitchFamily="34" charset="0"/>
              </a:rPr>
              <a:t>príspevková organizácia </a:t>
            </a:r>
            <a:r>
              <a:rPr lang="sk-SK" sz="2000" b="1" dirty="0" smtClean="0">
                <a:cs typeface="Arial" pitchFamily="34" charset="0"/>
              </a:rPr>
              <a:t>priamo riadená MK SR </a:t>
            </a:r>
          </a:p>
          <a:p>
            <a:r>
              <a:rPr lang="sk-SK" sz="2000" dirty="0" smtClean="0">
                <a:cs typeface="Arial" pitchFamily="34" charset="0"/>
              </a:rPr>
              <a:t>pôsobí v oblasti šírenia informácií nevidiacim, slabozrakým a inak zdravotne postihnutým</a:t>
            </a:r>
          </a:p>
          <a:p>
            <a:r>
              <a:rPr lang="sk-SK" sz="2000" dirty="0" smtClean="0">
                <a:cs typeface="Arial" pitchFamily="34" charset="0"/>
              </a:rPr>
              <a:t>systematicky vyrába, buduje, uchováva, ochraňuje a sprístupňuje špecializovaný knižničný fond a poskytuje knižnično-informačné služby</a:t>
            </a:r>
          </a:p>
          <a:p>
            <a:r>
              <a:rPr lang="sk-SK" sz="2000" b="1" dirty="0" smtClean="0">
                <a:cs typeface="Arial" pitchFamily="34" charset="0"/>
              </a:rPr>
              <a:t>od iných knižníc sa líši tým</a:t>
            </a:r>
            <a:r>
              <a:rPr lang="sk-SK" sz="2000" dirty="0" smtClean="0">
                <a:cs typeface="Arial" pitchFamily="34" charset="0"/>
              </a:rPr>
              <a:t>, že všetky knihy, časopisy, učebnice, kalendáre a neperiodické tlačoviny vo formátoch prístupných vnímaniu zdravotne postihnutých, t. z. v </a:t>
            </a:r>
            <a:r>
              <a:rPr lang="sk-SK" sz="2000" dirty="0" err="1" smtClean="0">
                <a:cs typeface="Arial" pitchFamily="34" charset="0"/>
              </a:rPr>
              <a:t>Braillovom</a:t>
            </a:r>
            <a:r>
              <a:rPr lang="sk-SK" sz="2000" dirty="0" smtClean="0">
                <a:cs typeface="Arial" pitchFamily="34" charset="0"/>
              </a:rPr>
              <a:t> písme, zväčšenom type písma, zvukových nahrávkach, digitálnych textoch, reliéfnej grafike, </a:t>
            </a:r>
            <a:r>
              <a:rPr lang="sk-SK" sz="2000" b="1" dirty="0" smtClean="0">
                <a:cs typeface="Arial" pitchFamily="34" charset="0"/>
              </a:rPr>
              <a:t>vyrába sama </a:t>
            </a:r>
            <a:endParaRPr lang="sk-SK" sz="2000" dirty="0" smtClean="0">
              <a:cs typeface="Arial" pitchFamily="34" charset="0"/>
            </a:endParaRPr>
          </a:p>
          <a:p>
            <a:endParaRPr lang="sk-SK" dirty="0"/>
          </a:p>
        </p:txBody>
      </p:sp>
      <p:sp>
        <p:nvSpPr>
          <p:cNvPr id="3" name="Nadpis 2"/>
          <p:cNvSpPr>
            <a:spLocks noGrp="1"/>
          </p:cNvSpPr>
          <p:nvPr>
            <p:ph type="title"/>
          </p:nvPr>
        </p:nvSpPr>
        <p:spPr/>
        <p:txBody>
          <a:bodyPr>
            <a:normAutofit/>
          </a:bodyPr>
          <a:lstStyle/>
          <a:p>
            <a:r>
              <a:rPr lang="sk-SK" sz="3000" dirty="0" smtClean="0"/>
              <a:t>Slovenská knižnica pre nevidiacich </a:t>
            </a:r>
            <a:br>
              <a:rPr lang="sk-SK" sz="3000" dirty="0" smtClean="0"/>
            </a:br>
            <a:r>
              <a:rPr lang="sk-SK" sz="3000" dirty="0" smtClean="0"/>
              <a:t>Mateja Hrebendu v Levoči (SKN)</a:t>
            </a:r>
            <a:endParaRPr lang="sk-SK" sz="3000" dirty="0"/>
          </a:p>
        </p:txBody>
      </p:sp>
      <p:sp>
        <p:nvSpPr>
          <p:cNvPr id="4" name="Zástupný symbol dátumu 3"/>
          <p:cNvSpPr>
            <a:spLocks noGrp="1"/>
          </p:cNvSpPr>
          <p:nvPr>
            <p:ph type="dt" sz="half" idx="10"/>
          </p:nvPr>
        </p:nvSpPr>
        <p:spPr/>
        <p:txBody>
          <a:bodyPr/>
          <a:lstStyle/>
          <a:p>
            <a:fld id="{57948B7B-AECF-45D4-975F-FA2A58793C05}" type="datetime1">
              <a:rPr lang="sk-SK" smtClean="0"/>
              <a:t>10. 6. 2019</a:t>
            </a:fld>
            <a:endParaRPr lang="sk-SK"/>
          </a:p>
        </p:txBody>
      </p:sp>
      <p:sp>
        <p:nvSpPr>
          <p:cNvPr id="5" name="Zástupný symbol čísla snímky 4"/>
          <p:cNvSpPr>
            <a:spLocks noGrp="1"/>
          </p:cNvSpPr>
          <p:nvPr>
            <p:ph type="sldNum" sz="quarter" idx="12"/>
          </p:nvPr>
        </p:nvSpPr>
        <p:spPr/>
        <p:txBody>
          <a:bodyPr/>
          <a:lstStyle/>
          <a:p>
            <a:fld id="{3A9814E2-521E-4C8C-8CB9-617E7DDFC125}" type="slidenum">
              <a:rPr lang="sk-SK" smtClean="0"/>
              <a:pPr/>
              <a:t>9</a:t>
            </a:fld>
            <a:endParaRPr lang="sk-SK"/>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Zástupný symbol obsahu 1"/>
          <p:cNvSpPr>
            <a:spLocks noGrp="1"/>
          </p:cNvSpPr>
          <p:nvPr>
            <p:ph idx="1"/>
          </p:nvPr>
        </p:nvSpPr>
        <p:spPr>
          <a:xfrm>
            <a:off x="357188" y="1500188"/>
            <a:ext cx="8229600" cy="4525962"/>
          </a:xfrm>
        </p:spPr>
        <p:txBody>
          <a:bodyPr/>
          <a:lstStyle/>
          <a:p>
            <a:pPr eaLnBrk="1" hangingPunct="1"/>
            <a:endParaRPr lang="sk-SK" sz="2200" dirty="0" smtClean="0"/>
          </a:p>
          <a:p>
            <a:pPr eaLnBrk="1" hangingPunct="1"/>
            <a:r>
              <a:rPr lang="sk-SK" sz="2200" dirty="0" smtClean="0"/>
              <a:t>s účinnosťou od 1. 10. 2011 </a:t>
            </a:r>
            <a:r>
              <a:rPr lang="sk-SK" sz="2200" b="1" dirty="0" smtClean="0"/>
              <a:t>rozširuje základný účel     a predmet činnosti SKN </a:t>
            </a:r>
            <a:r>
              <a:rPr lang="sk-SK" sz="2200" dirty="0" smtClean="0"/>
              <a:t>o poskytovanie knižnično-informačných služieb </a:t>
            </a:r>
            <a:r>
              <a:rPr lang="sk-SK" sz="2200" b="1" dirty="0" smtClean="0"/>
              <a:t>pre inak zdravotne postihnutých   </a:t>
            </a:r>
            <a:r>
              <a:rPr lang="sk-SK" sz="2200" dirty="0" smtClean="0"/>
              <a:t>v rozsahu odôvodnenom ich zdravotným postihnutím </a:t>
            </a:r>
          </a:p>
          <a:p>
            <a:pPr eaLnBrk="1" hangingPunct="1"/>
            <a:r>
              <a:rPr lang="sk-SK" sz="2200" dirty="0" smtClean="0"/>
              <a:t>ide o osoby, ktoré nie sú schopné čítať štandardné tlačené materiály pre telesné (fyzické) obmedzenia, organické dysfunkcie alebo </a:t>
            </a:r>
            <a:r>
              <a:rPr lang="sk-SK" sz="2200" dirty="0" err="1" smtClean="0"/>
              <a:t>dyslexiu</a:t>
            </a:r>
            <a:endParaRPr lang="sk-SK" sz="2200" dirty="0" smtClean="0"/>
          </a:p>
        </p:txBody>
      </p:sp>
      <p:sp>
        <p:nvSpPr>
          <p:cNvPr id="3" name="Nadpis 2"/>
          <p:cNvSpPr>
            <a:spLocks noGrp="1"/>
          </p:cNvSpPr>
          <p:nvPr>
            <p:ph type="title"/>
          </p:nvPr>
        </p:nvSpPr>
        <p:spPr>
          <a:xfrm>
            <a:off x="500034" y="428604"/>
            <a:ext cx="8229600" cy="1143000"/>
          </a:xfrm>
        </p:spPr>
        <p:txBody>
          <a:bodyPr/>
          <a:lstStyle/>
          <a:p>
            <a:pPr eaLnBrk="1" fontAlgn="auto" hangingPunct="1">
              <a:spcAft>
                <a:spcPts val="0"/>
              </a:spcAft>
              <a:defRPr/>
            </a:pPr>
            <a:r>
              <a:rPr lang="sk-SK" sz="3000" dirty="0" smtClean="0"/>
              <a:t>Rozhodnutie MK SR </a:t>
            </a:r>
            <a:br>
              <a:rPr lang="sk-SK" sz="3000" dirty="0" smtClean="0"/>
            </a:br>
            <a:r>
              <a:rPr lang="sk-SK" sz="3000" dirty="0" smtClean="0"/>
              <a:t>o zmene zriaďovacej listiny SKN</a:t>
            </a:r>
            <a:endParaRPr lang="sk-SK" sz="3000" dirty="0"/>
          </a:p>
        </p:txBody>
      </p:sp>
      <p:sp>
        <p:nvSpPr>
          <p:cNvPr id="2" name="Zástupný symbol dátumu 1"/>
          <p:cNvSpPr>
            <a:spLocks noGrp="1"/>
          </p:cNvSpPr>
          <p:nvPr>
            <p:ph type="dt" sz="half" idx="10"/>
          </p:nvPr>
        </p:nvSpPr>
        <p:spPr/>
        <p:txBody>
          <a:bodyPr/>
          <a:lstStyle/>
          <a:p>
            <a:fld id="{42A8172E-9158-4BDA-A565-93B629BF639E}" type="datetime1">
              <a:rPr lang="sk-SK" smtClean="0"/>
              <a:t>10. 6. 2019</a:t>
            </a:fld>
            <a:endParaRPr lang="sk-SK"/>
          </a:p>
        </p:txBody>
      </p:sp>
      <p:sp>
        <p:nvSpPr>
          <p:cNvPr id="4" name="Zástupný symbol čísla snímky 3"/>
          <p:cNvSpPr>
            <a:spLocks noGrp="1"/>
          </p:cNvSpPr>
          <p:nvPr>
            <p:ph type="sldNum" sz="quarter" idx="12"/>
          </p:nvPr>
        </p:nvSpPr>
        <p:spPr/>
        <p:txBody>
          <a:bodyPr/>
          <a:lstStyle/>
          <a:p>
            <a:fld id="{3A9814E2-521E-4C8C-8CB9-617E7DDFC125}" type="slidenum">
              <a:rPr lang="sk-SK" smtClean="0"/>
              <a:pPr/>
              <a:t>10</a:t>
            </a:fld>
            <a:endParaRPr lang="sk-SK"/>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p:txBody>
          <a:bodyPr/>
          <a:lstStyle/>
          <a:p>
            <a:r>
              <a:rPr lang="sk-SK" dirty="0" err="1" smtClean="0"/>
              <a:t>Jdjdj</a:t>
            </a:r>
            <a:r>
              <a:rPr lang="sk-SK" dirty="0" smtClean="0"/>
              <a:t> </a:t>
            </a:r>
            <a:endParaRPr lang="sk-SK" dirty="0"/>
          </a:p>
        </p:txBody>
      </p:sp>
      <p:pic>
        <p:nvPicPr>
          <p:cNvPr id="4" name="Picture 2"/>
          <p:cNvPicPr>
            <a:picLocks noChangeAspect="1" noChangeArrowheads="1"/>
          </p:cNvPicPr>
          <p:nvPr/>
        </p:nvPicPr>
        <p:blipFill>
          <a:blip r:embed="rId2" cstate="print"/>
          <a:srcRect/>
          <a:stretch>
            <a:fillRect/>
          </a:stretch>
        </p:blipFill>
        <p:spPr bwMode="auto">
          <a:xfrm>
            <a:off x="323528" y="188640"/>
            <a:ext cx="6516687" cy="2928938"/>
          </a:xfrm>
          <a:prstGeom prst="rect">
            <a:avLst/>
          </a:prstGeom>
          <a:noFill/>
          <a:ln w="9525">
            <a:noFill/>
            <a:miter lim="800000"/>
            <a:headEnd/>
            <a:tailEnd/>
          </a:ln>
        </p:spPr>
      </p:pic>
      <p:pic>
        <p:nvPicPr>
          <p:cNvPr id="5" name="Picture 10" descr="H:\Otto\Alenka\budova NMP32\DSC04127rx.jpg"/>
          <p:cNvPicPr>
            <a:picLocks noChangeAspect="1" noChangeArrowheads="1"/>
          </p:cNvPicPr>
          <p:nvPr/>
        </p:nvPicPr>
        <p:blipFill>
          <a:blip r:embed="rId3" cstate="print"/>
          <a:srcRect/>
          <a:stretch>
            <a:fillRect/>
          </a:stretch>
        </p:blipFill>
        <p:spPr bwMode="auto">
          <a:xfrm>
            <a:off x="4067944" y="3140968"/>
            <a:ext cx="4813300" cy="3384550"/>
          </a:xfrm>
          <a:prstGeom prst="rect">
            <a:avLst/>
          </a:prstGeom>
          <a:noFill/>
          <a:ln w="9525">
            <a:noFill/>
            <a:miter lim="800000"/>
            <a:headEnd/>
            <a:tailEnd/>
          </a:ln>
        </p:spPr>
      </p:pic>
      <p:sp>
        <p:nvSpPr>
          <p:cNvPr id="6" name="Rectangle 9"/>
          <p:cNvSpPr>
            <a:spLocks noChangeArrowheads="1"/>
          </p:cNvSpPr>
          <p:nvPr/>
        </p:nvSpPr>
        <p:spPr bwMode="auto">
          <a:xfrm>
            <a:off x="323528" y="3212976"/>
            <a:ext cx="1928812" cy="369887"/>
          </a:xfrm>
          <a:prstGeom prst="rect">
            <a:avLst/>
          </a:prstGeom>
          <a:noFill/>
          <a:ln w="12700">
            <a:noFill/>
            <a:miter lim="800000"/>
            <a:headEnd type="none" w="sm" len="sm"/>
            <a:tailEnd type="none" w="sm" len="sm"/>
          </a:ln>
        </p:spPr>
        <p:txBody>
          <a:bodyPr anchor="ctr">
            <a:spAutoFit/>
          </a:bodyPr>
          <a:lstStyle/>
          <a:p>
            <a:r>
              <a:rPr kumimoji="1" lang="sk-SK" dirty="0">
                <a:latin typeface="Lucida Sans Unicode" pitchFamily="34" charset="0"/>
              </a:rPr>
              <a:t>Štúrova </a:t>
            </a:r>
            <a:r>
              <a:rPr kumimoji="1" lang="sk-SK" dirty="0" smtClean="0">
                <a:latin typeface="Lucida Sans Unicode" pitchFamily="34" charset="0"/>
              </a:rPr>
              <a:t>ulica </a:t>
            </a:r>
            <a:endParaRPr kumimoji="1" lang="sk-SK" dirty="0">
              <a:latin typeface="Lucida Sans Unicode" pitchFamily="34" charset="0"/>
            </a:endParaRPr>
          </a:p>
        </p:txBody>
      </p:sp>
      <p:sp>
        <p:nvSpPr>
          <p:cNvPr id="7" name="Rectangle 9"/>
          <p:cNvSpPr>
            <a:spLocks noChangeArrowheads="1"/>
          </p:cNvSpPr>
          <p:nvPr/>
        </p:nvSpPr>
        <p:spPr bwMode="auto">
          <a:xfrm>
            <a:off x="6264275" y="6488113"/>
            <a:ext cx="2879725" cy="369887"/>
          </a:xfrm>
          <a:prstGeom prst="rect">
            <a:avLst/>
          </a:prstGeom>
          <a:noFill/>
          <a:ln w="12700">
            <a:noFill/>
            <a:miter lim="800000"/>
            <a:headEnd type="none" w="sm" len="sm"/>
            <a:tailEnd type="none" w="sm" len="sm"/>
          </a:ln>
        </p:spPr>
        <p:txBody>
          <a:bodyPr anchor="ctr">
            <a:spAutoFit/>
          </a:bodyPr>
          <a:lstStyle/>
          <a:p>
            <a:r>
              <a:rPr kumimoji="1" lang="sk-SK" dirty="0">
                <a:latin typeface="Lucida Sans Unicode" pitchFamily="34" charset="0"/>
              </a:rPr>
              <a:t>Námestie Majstra Pavla</a:t>
            </a:r>
          </a:p>
        </p:txBody>
      </p:sp>
      <p:sp>
        <p:nvSpPr>
          <p:cNvPr id="3" name="Zástupný symbol dátumu 2"/>
          <p:cNvSpPr>
            <a:spLocks noGrp="1"/>
          </p:cNvSpPr>
          <p:nvPr>
            <p:ph type="dt" sz="half" idx="10"/>
          </p:nvPr>
        </p:nvSpPr>
        <p:spPr/>
        <p:txBody>
          <a:bodyPr/>
          <a:lstStyle/>
          <a:p>
            <a:fld id="{C550CE61-34EE-4CE2-B51F-0C0378D4260E}" type="datetime1">
              <a:rPr lang="sk-SK" smtClean="0"/>
              <a:t>10. 6. 2019</a:t>
            </a:fld>
            <a:endParaRPr lang="sk-SK"/>
          </a:p>
        </p:txBody>
      </p:sp>
      <p:sp>
        <p:nvSpPr>
          <p:cNvPr id="8" name="Zástupný symbol čísla snímky 7"/>
          <p:cNvSpPr>
            <a:spLocks noGrp="1"/>
          </p:cNvSpPr>
          <p:nvPr>
            <p:ph type="sldNum" sz="quarter" idx="12"/>
          </p:nvPr>
        </p:nvSpPr>
        <p:spPr/>
        <p:txBody>
          <a:bodyPr/>
          <a:lstStyle/>
          <a:p>
            <a:fld id="{3A9814E2-521E-4C8C-8CB9-617E7DDFC125}" type="slidenum">
              <a:rPr lang="sk-SK" smtClean="0"/>
              <a:pPr/>
              <a:t>11</a:t>
            </a:fld>
            <a:endParaRPr lang="sk-SK"/>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395536" y="1412776"/>
            <a:ext cx="8229600" cy="4525963"/>
          </a:xfrm>
        </p:spPr>
        <p:txBody>
          <a:bodyPr>
            <a:normAutofit/>
          </a:bodyPr>
          <a:lstStyle/>
          <a:p>
            <a:r>
              <a:rPr lang="sk-SK" sz="2000" dirty="0" smtClean="0"/>
              <a:t>V súlade s dlhodobým poslaním SKN hlavnú pozornosť venuje plneniu úloh zameraných na uspokojovanie knižničných a informačných potrieb osôb so zdravotným postihnutím. </a:t>
            </a:r>
          </a:p>
          <a:p>
            <a:r>
              <a:rPr lang="sk-SK" sz="2000" dirty="0" smtClean="0"/>
              <a:t>Spektrum základných služieb je stabilné a sústreďuje sa na poskytovanie prezenčných, absenčných a zásielkových výpožičných služieb.</a:t>
            </a:r>
          </a:p>
          <a:p>
            <a:r>
              <a:rPr lang="sk-SK" sz="2000" b="1" dirty="0" smtClean="0"/>
              <a:t>Knižničný fond </a:t>
            </a:r>
            <a:r>
              <a:rPr lang="sk-SK" sz="2000" dirty="0" smtClean="0"/>
              <a:t>obsahuje 7 000 titulov zvukových kníh, 3 500 titulov kníh v Braillovom písme a 6 800 on-line zvukových kníh a časopisov.</a:t>
            </a:r>
          </a:p>
          <a:p>
            <a:r>
              <a:rPr lang="sk-SK" sz="2000" b="1" dirty="0" smtClean="0"/>
              <a:t>Ročný prírastok – </a:t>
            </a:r>
            <a:r>
              <a:rPr lang="sk-SK" sz="2000" dirty="0" smtClean="0"/>
              <a:t>150 titulov zvukových dokumentov  a 120 titulov </a:t>
            </a:r>
            <a:r>
              <a:rPr lang="sk-SK" sz="2000" dirty="0" err="1" smtClean="0"/>
              <a:t>braillovských</a:t>
            </a:r>
            <a:r>
              <a:rPr lang="sk-SK" sz="2000" dirty="0" smtClean="0"/>
              <a:t> dokumentov.</a:t>
            </a:r>
          </a:p>
          <a:p>
            <a:endParaRPr lang="sk-SK" sz="2000" dirty="0"/>
          </a:p>
        </p:txBody>
      </p:sp>
      <p:sp>
        <p:nvSpPr>
          <p:cNvPr id="3" name="Nadpis 2"/>
          <p:cNvSpPr>
            <a:spLocks noGrp="1"/>
          </p:cNvSpPr>
          <p:nvPr>
            <p:ph type="title"/>
          </p:nvPr>
        </p:nvSpPr>
        <p:spPr/>
        <p:txBody>
          <a:bodyPr>
            <a:normAutofit/>
          </a:bodyPr>
          <a:lstStyle/>
          <a:p>
            <a:r>
              <a:rPr lang="sk-SK" sz="3000" dirty="0" smtClean="0"/>
              <a:t>Knižnično-informačné služby SKN</a:t>
            </a:r>
            <a:endParaRPr lang="sk-SK" sz="3000" dirty="0"/>
          </a:p>
        </p:txBody>
      </p:sp>
      <p:sp>
        <p:nvSpPr>
          <p:cNvPr id="4" name="Zástupný symbol dátumu 3"/>
          <p:cNvSpPr>
            <a:spLocks noGrp="1"/>
          </p:cNvSpPr>
          <p:nvPr>
            <p:ph type="dt" sz="half" idx="10"/>
          </p:nvPr>
        </p:nvSpPr>
        <p:spPr/>
        <p:txBody>
          <a:bodyPr/>
          <a:lstStyle/>
          <a:p>
            <a:fld id="{E48CFA86-4FF0-4A4C-A950-CC52DC708F3F}" type="datetime1">
              <a:rPr lang="sk-SK" smtClean="0"/>
              <a:t>10. 6. 2019</a:t>
            </a:fld>
            <a:endParaRPr lang="sk-SK"/>
          </a:p>
        </p:txBody>
      </p:sp>
      <p:sp>
        <p:nvSpPr>
          <p:cNvPr id="5" name="Zástupný symbol čísla snímky 4"/>
          <p:cNvSpPr>
            <a:spLocks noGrp="1"/>
          </p:cNvSpPr>
          <p:nvPr>
            <p:ph type="sldNum" sz="quarter" idx="12"/>
          </p:nvPr>
        </p:nvSpPr>
        <p:spPr/>
        <p:txBody>
          <a:bodyPr/>
          <a:lstStyle/>
          <a:p>
            <a:fld id="{3A9814E2-521E-4C8C-8CB9-617E7DDFC125}" type="slidenum">
              <a:rPr lang="sk-SK" smtClean="0"/>
              <a:pPr/>
              <a:t>12</a:t>
            </a:fld>
            <a:endParaRPr lang="sk-SK"/>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395536" y="1268760"/>
            <a:ext cx="8363272" cy="4666523"/>
          </a:xfrm>
        </p:spPr>
        <p:txBody>
          <a:bodyPr>
            <a:normAutofit/>
          </a:bodyPr>
          <a:lstStyle/>
          <a:p>
            <a:r>
              <a:rPr lang="sk-SK" sz="2000" dirty="0" smtClean="0"/>
              <a:t>Viac ako 2 000 používateľov zo Slovenska i zahraničia si môže </a:t>
            </a:r>
            <a:r>
              <a:rPr lang="sk-SK" sz="2000" b="1" dirty="0" smtClean="0"/>
              <a:t>bezplatne</a:t>
            </a:r>
            <a:r>
              <a:rPr lang="sk-SK" sz="2000" dirty="0" smtClean="0"/>
              <a:t> </a:t>
            </a:r>
            <a:r>
              <a:rPr lang="sk-SK" sz="2000" b="1" dirty="0" smtClean="0"/>
              <a:t>vypožičiavať</a:t>
            </a:r>
            <a:r>
              <a:rPr lang="sk-SK" sz="2000" dirty="0" smtClean="0"/>
              <a:t> dokumenty osobne v knižnici, formou zásielkovej služby alebo on-line prostredníctvom digitálnej knižnice. </a:t>
            </a:r>
          </a:p>
          <a:p>
            <a:pPr>
              <a:spcBef>
                <a:spcPts val="1200"/>
              </a:spcBef>
              <a:defRPr/>
            </a:pPr>
            <a:r>
              <a:rPr lang="sk-SK" sz="2000" b="1" dirty="0" smtClean="0"/>
              <a:t>Používateľom</a:t>
            </a:r>
            <a:r>
              <a:rPr lang="sk-SK" sz="2000" dirty="0" smtClean="0"/>
              <a:t> </a:t>
            </a:r>
            <a:r>
              <a:rPr lang="sk-SK" sz="2000" b="1" dirty="0" smtClean="0"/>
              <a:t>knižnice</a:t>
            </a:r>
            <a:r>
              <a:rPr lang="sk-SK" sz="2000" dirty="0" smtClean="0"/>
              <a:t> sa môže stať každý nevidiaci, slabozraký a inak zdravotne postihnutý občan po predložení platného občianskeho preukazu a fotokópie jedného z nasledujúcich dokladov: </a:t>
            </a:r>
          </a:p>
          <a:p>
            <a:pPr>
              <a:spcBef>
                <a:spcPts val="0"/>
              </a:spcBef>
              <a:buNone/>
              <a:defRPr/>
            </a:pPr>
            <a:r>
              <a:rPr lang="sk-SK" sz="2000" dirty="0" smtClean="0"/>
              <a:t>	- preukaz ŤZP </a:t>
            </a:r>
          </a:p>
          <a:p>
            <a:pPr>
              <a:spcBef>
                <a:spcPts val="0"/>
              </a:spcBef>
              <a:buNone/>
              <a:defRPr/>
            </a:pPr>
            <a:r>
              <a:rPr lang="sk-SK" sz="2000" dirty="0" smtClean="0"/>
              <a:t>	- odporúčajúce stanovisko lekára k využívaniu služieb</a:t>
            </a:r>
          </a:p>
          <a:p>
            <a:pPr>
              <a:spcBef>
                <a:spcPts val="0"/>
              </a:spcBef>
              <a:buNone/>
              <a:defRPr/>
            </a:pPr>
            <a:r>
              <a:rPr lang="sk-SK" sz="2000" dirty="0" smtClean="0"/>
              <a:t>	   knižnice (u inak zdravotne postihnutých je tento   </a:t>
            </a:r>
          </a:p>
          <a:p>
            <a:pPr>
              <a:spcBef>
                <a:spcPts val="0"/>
              </a:spcBef>
              <a:buNone/>
              <a:defRPr/>
            </a:pPr>
            <a:r>
              <a:rPr lang="sk-SK" sz="2000" dirty="0" smtClean="0"/>
              <a:t>      doklad povinný). </a:t>
            </a:r>
          </a:p>
          <a:p>
            <a:endParaRPr lang="sk-SK" sz="2000" dirty="0" smtClean="0"/>
          </a:p>
          <a:p>
            <a:pPr>
              <a:buNone/>
            </a:pPr>
            <a:endParaRPr lang="sk-SK" sz="2000" dirty="0" smtClean="0"/>
          </a:p>
          <a:p>
            <a:endParaRPr lang="sk-SK" dirty="0"/>
          </a:p>
        </p:txBody>
      </p:sp>
      <p:sp>
        <p:nvSpPr>
          <p:cNvPr id="3" name="Nadpis 2"/>
          <p:cNvSpPr>
            <a:spLocks noGrp="1"/>
          </p:cNvSpPr>
          <p:nvPr>
            <p:ph type="title"/>
          </p:nvPr>
        </p:nvSpPr>
        <p:spPr/>
        <p:txBody>
          <a:bodyPr>
            <a:normAutofit/>
          </a:bodyPr>
          <a:lstStyle/>
          <a:p>
            <a:r>
              <a:rPr lang="sk-SK" sz="3000" dirty="0" smtClean="0"/>
              <a:t>Knižnično-informačné služby SKN</a:t>
            </a:r>
            <a:endParaRPr lang="sk-SK" sz="3000" dirty="0"/>
          </a:p>
        </p:txBody>
      </p:sp>
      <p:sp>
        <p:nvSpPr>
          <p:cNvPr id="4" name="Zástupný symbol dátumu 3"/>
          <p:cNvSpPr>
            <a:spLocks noGrp="1"/>
          </p:cNvSpPr>
          <p:nvPr>
            <p:ph type="dt" sz="half" idx="10"/>
          </p:nvPr>
        </p:nvSpPr>
        <p:spPr/>
        <p:txBody>
          <a:bodyPr/>
          <a:lstStyle/>
          <a:p>
            <a:fld id="{5C8D5BCD-0EE5-4ED5-BA43-B430B3B2E225}" type="datetime1">
              <a:rPr lang="sk-SK" smtClean="0"/>
              <a:t>10. 6. 2019</a:t>
            </a:fld>
            <a:endParaRPr lang="sk-SK"/>
          </a:p>
        </p:txBody>
      </p:sp>
      <p:sp>
        <p:nvSpPr>
          <p:cNvPr id="5" name="Zástupný symbol čísla snímky 4"/>
          <p:cNvSpPr>
            <a:spLocks noGrp="1"/>
          </p:cNvSpPr>
          <p:nvPr>
            <p:ph type="sldNum" sz="quarter" idx="12"/>
          </p:nvPr>
        </p:nvSpPr>
        <p:spPr/>
        <p:txBody>
          <a:bodyPr/>
          <a:lstStyle/>
          <a:p>
            <a:fld id="{3A9814E2-521E-4C8C-8CB9-617E7DDFC125}" type="slidenum">
              <a:rPr lang="sk-SK" smtClean="0"/>
              <a:pPr/>
              <a:t>13</a:t>
            </a:fld>
            <a:endParaRPr lang="sk-SK"/>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dátumu 2"/>
          <p:cNvSpPr>
            <a:spLocks noGrp="1"/>
          </p:cNvSpPr>
          <p:nvPr>
            <p:ph type="dt" sz="half" idx="10"/>
          </p:nvPr>
        </p:nvSpPr>
        <p:spPr/>
        <p:txBody>
          <a:bodyPr/>
          <a:lstStyle/>
          <a:p>
            <a:fld id="{5E057CD6-62FB-4B89-A0DD-B7FA4C143DCF}" type="datetime1">
              <a:rPr lang="sk-SK" smtClean="0"/>
              <a:t>10. 6. 2019</a:t>
            </a:fld>
            <a:endParaRPr lang="sk-SK"/>
          </a:p>
        </p:txBody>
      </p:sp>
      <p:sp>
        <p:nvSpPr>
          <p:cNvPr id="4" name="Zástupný symbol čísla snímky 3"/>
          <p:cNvSpPr>
            <a:spLocks noGrp="1"/>
          </p:cNvSpPr>
          <p:nvPr>
            <p:ph type="sldNum" sz="quarter" idx="12"/>
          </p:nvPr>
        </p:nvSpPr>
        <p:spPr/>
        <p:txBody>
          <a:bodyPr/>
          <a:lstStyle/>
          <a:p>
            <a:fld id="{3A9814E2-521E-4C8C-8CB9-617E7DDFC125}" type="slidenum">
              <a:rPr lang="sk-SK" smtClean="0"/>
              <a:pPr/>
              <a:t>14</a:t>
            </a:fld>
            <a:endParaRPr lang="sk-SK"/>
          </a:p>
        </p:txBody>
      </p:sp>
      <p:pic>
        <p:nvPicPr>
          <p:cNvPr id="9" name="Obrázok 8"/>
          <p:cNvPicPr>
            <a:picLocks noChangeAspect="1"/>
          </p:cNvPicPr>
          <p:nvPr/>
        </p:nvPicPr>
        <p:blipFill>
          <a:blip r:embed="rId2"/>
          <a:stretch>
            <a:fillRect/>
          </a:stretch>
        </p:blipFill>
        <p:spPr>
          <a:xfrm>
            <a:off x="323528" y="620688"/>
            <a:ext cx="8496944" cy="5143500"/>
          </a:xfrm>
          <a:prstGeom prst="rect">
            <a:avLst/>
          </a:prstGeom>
        </p:spPr>
      </p:pic>
      <p:pic>
        <p:nvPicPr>
          <p:cNvPr id="10" name="Obrázok 9" descr="Výrez obrazovky"/>
          <p:cNvPicPr>
            <a:picLocks noChangeAspect="1"/>
          </p:cNvPicPr>
          <p:nvPr/>
        </p:nvPicPr>
        <p:blipFill>
          <a:blip r:embed="rId3"/>
          <a:stretch>
            <a:fillRect/>
          </a:stretch>
        </p:blipFill>
        <p:spPr>
          <a:xfrm>
            <a:off x="4567237" y="2966973"/>
            <a:ext cx="9526" cy="924054"/>
          </a:xfrm>
          <a:prstGeom prst="rect">
            <a:avLst/>
          </a:prstGeom>
        </p:spPr>
      </p:pic>
      <p:pic>
        <p:nvPicPr>
          <p:cNvPr id="12" name="Obrázok 11" descr="Výrez obrazovky"/>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15506"/>
            <a:ext cx="8928992" cy="5921806"/>
          </a:xfrm>
          <a:prstGeom prst="rect">
            <a:avLst/>
          </a:prstGeom>
        </p:spPr>
      </p:pic>
      <p:pic>
        <p:nvPicPr>
          <p:cNvPr id="13" name="Obrázok 12" descr="Výrez obrazovky"/>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589" y="0"/>
            <a:ext cx="8842821" cy="6858000"/>
          </a:xfrm>
          <a:prstGeom prst="rect">
            <a:avLst/>
          </a:prstGeom>
        </p:spPr>
      </p:pic>
    </p:spTree>
    <p:extLst>
      <p:ext uri="{BB962C8B-B14F-4D97-AF65-F5344CB8AC3E}">
        <p14:creationId xmlns:p14="http://schemas.microsoft.com/office/powerpoint/2010/main" val="21553574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79512" y="0"/>
            <a:ext cx="8964488" cy="1143000"/>
          </a:xfrm>
        </p:spPr>
        <p:txBody>
          <a:bodyPr>
            <a:normAutofit/>
          </a:bodyPr>
          <a:lstStyle/>
          <a:p>
            <a:r>
              <a:rPr lang="sk-SK" sz="2400" dirty="0" smtClean="0"/>
              <a:t>Pracovisko výpožičných služieb </a:t>
            </a:r>
            <a:r>
              <a:rPr lang="sk-SK" sz="2400" dirty="0" err="1" smtClean="0"/>
              <a:t>braillovských</a:t>
            </a:r>
            <a:r>
              <a:rPr lang="sk-SK" sz="2400" dirty="0" smtClean="0"/>
              <a:t> dokumentov</a:t>
            </a:r>
            <a:endParaRPr lang="sk-SK" sz="2400" dirty="0"/>
          </a:p>
        </p:txBody>
      </p:sp>
      <p:pic>
        <p:nvPicPr>
          <p:cNvPr id="4" name="Picture 5" descr="C:\Users\lenovoYAY\Desktop\Foto Braillo\P1050203.JPG"/>
          <p:cNvPicPr>
            <a:picLocks noChangeAspect="1" noChangeArrowheads="1"/>
          </p:cNvPicPr>
          <p:nvPr/>
        </p:nvPicPr>
        <p:blipFill>
          <a:blip r:embed="rId2" cstate="print"/>
          <a:srcRect/>
          <a:stretch>
            <a:fillRect/>
          </a:stretch>
        </p:blipFill>
        <p:spPr bwMode="auto">
          <a:xfrm>
            <a:off x="1043608" y="908720"/>
            <a:ext cx="6840760" cy="5131188"/>
          </a:xfrm>
          <a:prstGeom prst="rect">
            <a:avLst/>
          </a:prstGeom>
          <a:noFill/>
          <a:ln w="9525">
            <a:noFill/>
            <a:miter lim="800000"/>
            <a:headEnd/>
            <a:tailEnd/>
          </a:ln>
        </p:spPr>
      </p:pic>
      <p:sp>
        <p:nvSpPr>
          <p:cNvPr id="2" name="Zástupný symbol dátumu 1"/>
          <p:cNvSpPr>
            <a:spLocks noGrp="1"/>
          </p:cNvSpPr>
          <p:nvPr>
            <p:ph type="dt" sz="half" idx="10"/>
          </p:nvPr>
        </p:nvSpPr>
        <p:spPr/>
        <p:txBody>
          <a:bodyPr/>
          <a:lstStyle/>
          <a:p>
            <a:fld id="{76E4B83D-6F77-4654-AFE6-70F59BB1B18D}" type="datetime1">
              <a:rPr lang="sk-SK" smtClean="0"/>
              <a:t>10. 6. 2019</a:t>
            </a:fld>
            <a:endParaRPr lang="sk-SK"/>
          </a:p>
        </p:txBody>
      </p:sp>
      <p:sp>
        <p:nvSpPr>
          <p:cNvPr id="5" name="Zástupný symbol čísla snímky 4"/>
          <p:cNvSpPr>
            <a:spLocks noGrp="1"/>
          </p:cNvSpPr>
          <p:nvPr>
            <p:ph type="sldNum" sz="quarter" idx="12"/>
          </p:nvPr>
        </p:nvSpPr>
        <p:spPr/>
        <p:txBody>
          <a:bodyPr/>
          <a:lstStyle/>
          <a:p>
            <a:fld id="{3A9814E2-521E-4C8C-8CB9-617E7DDFC125}" type="slidenum">
              <a:rPr lang="sk-SK" smtClean="0"/>
              <a:pPr/>
              <a:t>15</a:t>
            </a:fld>
            <a:endParaRPr lang="sk-SK"/>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251520" y="0"/>
            <a:ext cx="8579296" cy="1143000"/>
          </a:xfrm>
        </p:spPr>
        <p:txBody>
          <a:bodyPr>
            <a:normAutofit/>
          </a:bodyPr>
          <a:lstStyle/>
          <a:p>
            <a:r>
              <a:rPr lang="sk-SK" sz="2400" dirty="0" smtClean="0"/>
              <a:t>Pracovisko výpožičných služieb zvukových dokumentov</a:t>
            </a:r>
            <a:endParaRPr lang="sk-SK" sz="2400" dirty="0"/>
          </a:p>
        </p:txBody>
      </p:sp>
      <p:pic>
        <p:nvPicPr>
          <p:cNvPr id="6146" name="Picture 2" descr="\\Mybookworld\public\Oktavian\2018 09 06 NMP32 exp\DSC03659.JPG"/>
          <p:cNvPicPr>
            <a:picLocks noGrp="1" noChangeAspect="1" noChangeArrowheads="1"/>
          </p:cNvPicPr>
          <p:nvPr>
            <p:ph idx="1"/>
          </p:nvPr>
        </p:nvPicPr>
        <p:blipFill>
          <a:blip r:embed="rId2" cstate="print"/>
          <a:srcRect/>
          <a:stretch>
            <a:fillRect/>
          </a:stretch>
        </p:blipFill>
        <p:spPr bwMode="auto">
          <a:xfrm>
            <a:off x="899592" y="1052736"/>
            <a:ext cx="7107508" cy="4738339"/>
          </a:xfrm>
          <a:prstGeom prst="rect">
            <a:avLst/>
          </a:prstGeom>
          <a:noFill/>
        </p:spPr>
      </p:pic>
      <p:sp>
        <p:nvSpPr>
          <p:cNvPr id="2" name="Zástupný symbol dátumu 1"/>
          <p:cNvSpPr>
            <a:spLocks noGrp="1"/>
          </p:cNvSpPr>
          <p:nvPr>
            <p:ph type="dt" sz="half" idx="10"/>
          </p:nvPr>
        </p:nvSpPr>
        <p:spPr/>
        <p:txBody>
          <a:bodyPr/>
          <a:lstStyle/>
          <a:p>
            <a:fld id="{2A4DE6D7-34DA-4570-9A45-E0A4AAD7580B}" type="datetime1">
              <a:rPr lang="sk-SK" smtClean="0"/>
              <a:t>10. 6. 2019</a:t>
            </a:fld>
            <a:endParaRPr lang="sk-SK"/>
          </a:p>
        </p:txBody>
      </p:sp>
      <p:sp>
        <p:nvSpPr>
          <p:cNvPr id="4" name="Zástupný symbol čísla snímky 3"/>
          <p:cNvSpPr>
            <a:spLocks noGrp="1"/>
          </p:cNvSpPr>
          <p:nvPr>
            <p:ph type="sldNum" sz="quarter" idx="12"/>
          </p:nvPr>
        </p:nvSpPr>
        <p:spPr/>
        <p:txBody>
          <a:bodyPr/>
          <a:lstStyle/>
          <a:p>
            <a:fld id="{3A9814E2-521E-4C8C-8CB9-617E7DDFC125}" type="slidenum">
              <a:rPr lang="sk-SK" smtClean="0"/>
              <a:pPr/>
              <a:t>16</a:t>
            </a:fld>
            <a:endParaRPr lang="sk-SK"/>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ybookworld\public\Oktavian\2018 08 20 detská\DSC02740.JPG"/>
          <p:cNvPicPr>
            <a:picLocks noGrp="1" noChangeAspect="1" noChangeArrowheads="1"/>
          </p:cNvPicPr>
          <p:nvPr>
            <p:ph idx="1"/>
          </p:nvPr>
        </p:nvPicPr>
        <p:blipFill>
          <a:blip r:embed="rId2" cstate="print"/>
          <a:srcRect/>
          <a:stretch>
            <a:fillRect/>
          </a:stretch>
        </p:blipFill>
        <p:spPr bwMode="auto">
          <a:xfrm>
            <a:off x="899592" y="1052736"/>
            <a:ext cx="7329003" cy="4886002"/>
          </a:xfrm>
          <a:prstGeom prst="rect">
            <a:avLst/>
          </a:prstGeom>
          <a:noFill/>
        </p:spPr>
      </p:pic>
      <p:sp>
        <p:nvSpPr>
          <p:cNvPr id="7" name="Nadpis 2"/>
          <p:cNvSpPr>
            <a:spLocks noGrp="1"/>
          </p:cNvSpPr>
          <p:nvPr>
            <p:ph type="title"/>
          </p:nvPr>
        </p:nvSpPr>
        <p:spPr>
          <a:xfrm>
            <a:off x="251520" y="0"/>
            <a:ext cx="8892480" cy="1143000"/>
          </a:xfrm>
        </p:spPr>
        <p:txBody>
          <a:bodyPr>
            <a:normAutofit/>
          </a:bodyPr>
          <a:lstStyle/>
          <a:p>
            <a:r>
              <a:rPr lang="sk-SK" sz="2400" dirty="0" smtClean="0"/>
              <a:t>Pracovisko výpožičných služieb pre detských používateľov</a:t>
            </a:r>
            <a:endParaRPr lang="sk-SK" sz="2400" dirty="0"/>
          </a:p>
        </p:txBody>
      </p:sp>
      <p:sp>
        <p:nvSpPr>
          <p:cNvPr id="2" name="Zástupný symbol dátumu 1"/>
          <p:cNvSpPr>
            <a:spLocks noGrp="1"/>
          </p:cNvSpPr>
          <p:nvPr>
            <p:ph type="dt" sz="half" idx="10"/>
          </p:nvPr>
        </p:nvSpPr>
        <p:spPr/>
        <p:txBody>
          <a:bodyPr/>
          <a:lstStyle/>
          <a:p>
            <a:fld id="{015C6395-C644-471D-9832-F42B0BB43EC9}" type="datetime1">
              <a:rPr lang="sk-SK" smtClean="0"/>
              <a:t>10. 6. 2019</a:t>
            </a:fld>
            <a:endParaRPr lang="sk-SK"/>
          </a:p>
        </p:txBody>
      </p:sp>
      <p:sp>
        <p:nvSpPr>
          <p:cNvPr id="3" name="Zástupný symbol čísla snímky 2"/>
          <p:cNvSpPr>
            <a:spLocks noGrp="1"/>
          </p:cNvSpPr>
          <p:nvPr>
            <p:ph type="sldNum" sz="quarter" idx="12"/>
          </p:nvPr>
        </p:nvSpPr>
        <p:spPr/>
        <p:txBody>
          <a:bodyPr/>
          <a:lstStyle/>
          <a:p>
            <a:fld id="{3A9814E2-521E-4C8C-8CB9-617E7DDFC125}" type="slidenum">
              <a:rPr lang="sk-SK" smtClean="0"/>
              <a:pPr/>
              <a:t>17</a:t>
            </a:fld>
            <a:endParaRPr lang="sk-SK"/>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p:txBody>
          <a:bodyPr>
            <a:normAutofit/>
          </a:bodyPr>
          <a:lstStyle/>
          <a:p>
            <a:r>
              <a:rPr lang="sk-SK" sz="3000" dirty="0" smtClean="0"/>
              <a:t>Fond ručne prepisovaných kníh</a:t>
            </a:r>
            <a:endParaRPr lang="sk-SK" sz="3000" dirty="0"/>
          </a:p>
        </p:txBody>
      </p:sp>
      <p:pic>
        <p:nvPicPr>
          <p:cNvPr id="1026" name="Picture 2" descr="E:\Zlatý fond.JPG"/>
          <p:cNvPicPr>
            <a:picLocks noGrp="1" noChangeAspect="1" noChangeArrowheads="1"/>
          </p:cNvPicPr>
          <p:nvPr>
            <p:ph idx="1"/>
          </p:nvPr>
        </p:nvPicPr>
        <p:blipFill>
          <a:blip r:embed="rId3" cstate="print"/>
          <a:srcRect/>
          <a:stretch>
            <a:fillRect/>
          </a:stretch>
        </p:blipFill>
        <p:spPr bwMode="auto">
          <a:xfrm>
            <a:off x="1187624" y="1268760"/>
            <a:ext cx="6221710" cy="3816424"/>
          </a:xfrm>
          <a:prstGeom prst="rect">
            <a:avLst/>
          </a:prstGeom>
          <a:noFill/>
        </p:spPr>
      </p:pic>
      <p:sp>
        <p:nvSpPr>
          <p:cNvPr id="4" name="Obdĺžnik 3"/>
          <p:cNvSpPr/>
          <p:nvPr/>
        </p:nvSpPr>
        <p:spPr>
          <a:xfrm>
            <a:off x="3635896" y="5373216"/>
            <a:ext cx="5040560" cy="923330"/>
          </a:xfrm>
          <a:prstGeom prst="rect">
            <a:avLst/>
          </a:prstGeom>
        </p:spPr>
        <p:txBody>
          <a:bodyPr wrap="square">
            <a:spAutoFit/>
          </a:bodyPr>
          <a:lstStyle/>
          <a:p>
            <a:r>
              <a:rPr lang="sk-SK" dirty="0" smtClean="0"/>
              <a:t>Obsahuje takmer 1 100 vzácnych zväzkov.</a:t>
            </a:r>
          </a:p>
          <a:p>
            <a:r>
              <a:rPr lang="sk-SK" dirty="0" smtClean="0"/>
              <a:t>Najstaršou knihou je štvorzväzková </a:t>
            </a:r>
            <a:r>
              <a:rPr lang="sk-SK" dirty="0" err="1" smtClean="0"/>
              <a:t>Kisúca</a:t>
            </a:r>
            <a:r>
              <a:rPr lang="sk-SK" dirty="0" smtClean="0"/>
              <a:t>         od Ferka </a:t>
            </a:r>
            <a:r>
              <a:rPr lang="sk-SK" dirty="0" err="1" smtClean="0"/>
              <a:t>Urbánka</a:t>
            </a:r>
            <a:r>
              <a:rPr lang="sk-SK" dirty="0" smtClean="0"/>
              <a:t> z roku 1933. </a:t>
            </a:r>
          </a:p>
        </p:txBody>
      </p:sp>
      <p:sp>
        <p:nvSpPr>
          <p:cNvPr id="2" name="Zástupný symbol dátumu 1"/>
          <p:cNvSpPr>
            <a:spLocks noGrp="1"/>
          </p:cNvSpPr>
          <p:nvPr>
            <p:ph type="dt" sz="half" idx="10"/>
          </p:nvPr>
        </p:nvSpPr>
        <p:spPr/>
        <p:txBody>
          <a:bodyPr/>
          <a:lstStyle/>
          <a:p>
            <a:fld id="{655325A3-C884-4BEA-B324-0D4B5856A092}" type="datetime1">
              <a:rPr lang="sk-SK" smtClean="0"/>
              <a:t>10. 6. 2019</a:t>
            </a:fld>
            <a:endParaRPr lang="sk-SK"/>
          </a:p>
        </p:txBody>
      </p:sp>
      <p:sp>
        <p:nvSpPr>
          <p:cNvPr id="5" name="Zástupný symbol čísla snímky 4"/>
          <p:cNvSpPr>
            <a:spLocks noGrp="1"/>
          </p:cNvSpPr>
          <p:nvPr>
            <p:ph type="sldNum" sz="quarter" idx="12"/>
          </p:nvPr>
        </p:nvSpPr>
        <p:spPr/>
        <p:txBody>
          <a:bodyPr/>
          <a:lstStyle/>
          <a:p>
            <a:fld id="{3A9814E2-521E-4C8C-8CB9-617E7DDFC125}" type="slidenum">
              <a:rPr lang="sk-SK" smtClean="0"/>
              <a:pPr/>
              <a:t>18</a:t>
            </a:fld>
            <a:endParaRPr lang="sk-SK"/>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323528" y="908720"/>
            <a:ext cx="8820472" cy="2952328"/>
          </a:xfrm>
        </p:spPr>
        <p:txBody>
          <a:bodyPr>
            <a:normAutofit/>
          </a:bodyPr>
          <a:lstStyle/>
          <a:p>
            <a:r>
              <a:rPr lang="sk-SK" altLang="sk-SK" sz="1950" dirty="0" smtClean="0">
                <a:cs typeface="Calibri" pitchFamily="34" charset="0"/>
              </a:rPr>
              <a:t>Dokumenty sa dostávajú k domácim a zahraničným používateľom najmä prostredníctvom </a:t>
            </a:r>
            <a:r>
              <a:rPr lang="sk-SK" altLang="sk-SK" sz="1950" b="1" dirty="0" smtClean="0">
                <a:cs typeface="Calibri" pitchFamily="34" charset="0"/>
              </a:rPr>
              <a:t>zásielkovej služby. </a:t>
            </a:r>
          </a:p>
          <a:p>
            <a:r>
              <a:rPr lang="sk-SK" altLang="sk-SK" sz="1950" dirty="0" smtClean="0">
                <a:cs typeface="Calibri" pitchFamily="34" charset="0"/>
              </a:rPr>
              <a:t>Zvukové dokumenty sú zasielané v polyetylénových vreckách, pričom každé takéto vrecko obsahuje spravidla 3 zvukové knihy.</a:t>
            </a:r>
          </a:p>
          <a:p>
            <a:r>
              <a:rPr lang="sk-SK" altLang="sk-SK" sz="1950" dirty="0" smtClean="0">
                <a:cs typeface="Calibri" pitchFamily="34" charset="0"/>
              </a:rPr>
              <a:t> </a:t>
            </a:r>
            <a:r>
              <a:rPr lang="sk-SK" altLang="sk-SK" sz="1950" dirty="0" err="1" smtClean="0">
                <a:cs typeface="Calibri" pitchFamily="34" charset="0"/>
              </a:rPr>
              <a:t>Braillovské</a:t>
            </a:r>
            <a:r>
              <a:rPr lang="sk-SK" altLang="sk-SK" sz="1950" dirty="0" smtClean="0">
                <a:cs typeface="Calibri" pitchFamily="34" charset="0"/>
              </a:rPr>
              <a:t> dokumenty sú zasielané v špeciálnych </a:t>
            </a:r>
            <a:r>
              <a:rPr lang="sk-SK" altLang="sk-SK" sz="1950" dirty="0" err="1" smtClean="0">
                <a:cs typeface="Calibri" pitchFamily="34" charset="0"/>
              </a:rPr>
              <a:t>brašniach</a:t>
            </a:r>
            <a:r>
              <a:rPr lang="sk-SK" altLang="sk-SK" sz="1950" dirty="0" smtClean="0">
                <a:cs typeface="Calibri" pitchFamily="34" charset="0"/>
              </a:rPr>
              <a:t>.           </a:t>
            </a:r>
            <a:endParaRPr lang="sk-SK" sz="2000" dirty="0"/>
          </a:p>
        </p:txBody>
      </p:sp>
      <p:sp>
        <p:nvSpPr>
          <p:cNvPr id="3" name="Nadpis 2"/>
          <p:cNvSpPr>
            <a:spLocks noGrp="1"/>
          </p:cNvSpPr>
          <p:nvPr>
            <p:ph type="title"/>
          </p:nvPr>
        </p:nvSpPr>
        <p:spPr>
          <a:xfrm>
            <a:off x="395536" y="0"/>
            <a:ext cx="8229600" cy="1143000"/>
          </a:xfrm>
        </p:spPr>
        <p:txBody>
          <a:bodyPr>
            <a:normAutofit/>
          </a:bodyPr>
          <a:lstStyle/>
          <a:p>
            <a:r>
              <a:rPr lang="sk-SK" sz="3000" dirty="0" smtClean="0"/>
              <a:t>Zásielkové služby</a:t>
            </a:r>
            <a:endParaRPr lang="sk-SK" sz="3000" dirty="0"/>
          </a:p>
        </p:txBody>
      </p:sp>
      <p:pic>
        <p:nvPicPr>
          <p:cNvPr id="4" name="Picture 2"/>
          <p:cNvPicPr>
            <a:picLocks noChangeAspect="1" noChangeArrowheads="1"/>
          </p:cNvPicPr>
          <p:nvPr/>
        </p:nvPicPr>
        <p:blipFill>
          <a:blip r:embed="rId2" cstate="print"/>
          <a:srcRect/>
          <a:stretch>
            <a:fillRect/>
          </a:stretch>
        </p:blipFill>
        <p:spPr bwMode="auto">
          <a:xfrm>
            <a:off x="179512" y="2852936"/>
            <a:ext cx="3768627" cy="2829539"/>
          </a:xfrm>
          <a:prstGeom prst="rect">
            <a:avLst/>
          </a:prstGeom>
          <a:noFill/>
          <a:ln w="9525">
            <a:noFill/>
            <a:miter lim="800000"/>
            <a:headEnd/>
            <a:tailEnd/>
          </a:ln>
        </p:spPr>
      </p:pic>
      <p:pic>
        <p:nvPicPr>
          <p:cNvPr id="5" name="Picture 1"/>
          <p:cNvPicPr>
            <a:picLocks noChangeAspect="1" noChangeArrowheads="1"/>
          </p:cNvPicPr>
          <p:nvPr/>
        </p:nvPicPr>
        <p:blipFill>
          <a:blip r:embed="rId3" cstate="print"/>
          <a:srcRect/>
          <a:stretch>
            <a:fillRect/>
          </a:stretch>
        </p:blipFill>
        <p:spPr bwMode="auto">
          <a:xfrm>
            <a:off x="4088382" y="3501008"/>
            <a:ext cx="4901292" cy="2736304"/>
          </a:xfrm>
          <a:prstGeom prst="rect">
            <a:avLst/>
          </a:prstGeom>
          <a:noFill/>
          <a:ln w="9525">
            <a:noFill/>
            <a:miter lim="800000"/>
            <a:headEnd/>
            <a:tailEnd/>
          </a:ln>
        </p:spPr>
      </p:pic>
      <p:sp>
        <p:nvSpPr>
          <p:cNvPr id="6" name="Zástupný symbol dátumu 5"/>
          <p:cNvSpPr>
            <a:spLocks noGrp="1"/>
          </p:cNvSpPr>
          <p:nvPr>
            <p:ph type="dt" sz="half" idx="10"/>
          </p:nvPr>
        </p:nvSpPr>
        <p:spPr/>
        <p:txBody>
          <a:bodyPr/>
          <a:lstStyle/>
          <a:p>
            <a:fld id="{A1B79385-E075-4E9D-A83A-1697096114CA}" type="datetime1">
              <a:rPr lang="sk-SK" smtClean="0"/>
              <a:t>10. 6. 2019</a:t>
            </a:fld>
            <a:endParaRPr lang="sk-SK"/>
          </a:p>
        </p:txBody>
      </p:sp>
      <p:sp>
        <p:nvSpPr>
          <p:cNvPr id="7" name="Zástupný symbol čísla snímky 6"/>
          <p:cNvSpPr>
            <a:spLocks noGrp="1"/>
          </p:cNvSpPr>
          <p:nvPr>
            <p:ph type="sldNum" sz="quarter" idx="12"/>
          </p:nvPr>
        </p:nvSpPr>
        <p:spPr/>
        <p:txBody>
          <a:bodyPr/>
          <a:lstStyle/>
          <a:p>
            <a:fld id="{3A9814E2-521E-4C8C-8CB9-617E7DDFC125}" type="slidenum">
              <a:rPr lang="sk-SK" smtClean="0"/>
              <a:pPr/>
              <a:t>19</a:t>
            </a:fld>
            <a:endParaRPr lang="sk-SK"/>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395536" y="908720"/>
            <a:ext cx="8064896" cy="1440160"/>
          </a:xfrm>
        </p:spPr>
        <p:txBody>
          <a:bodyPr>
            <a:noAutofit/>
          </a:bodyPr>
          <a:lstStyle/>
          <a:p>
            <a:pPr>
              <a:spcBef>
                <a:spcPts val="0"/>
              </a:spcBef>
              <a:buNone/>
              <a:defRPr/>
            </a:pPr>
            <a:endParaRPr lang="sk-SK" sz="2000" dirty="0" smtClean="0"/>
          </a:p>
          <a:p>
            <a:r>
              <a:rPr lang="sk-SK" sz="2000" dirty="0" smtClean="0"/>
              <a:t>Pre seniorov a imobilných čitateľov funguje v Levoči pravidelný </a:t>
            </a:r>
            <a:r>
              <a:rPr lang="sk-SK" sz="2000" b="1" dirty="0" smtClean="0"/>
              <a:t>týždenný donáškový servis</a:t>
            </a:r>
            <a:r>
              <a:rPr lang="sk-SK" sz="2000" dirty="0" smtClean="0"/>
              <a:t>. </a:t>
            </a:r>
            <a:r>
              <a:rPr lang="sk-SK" sz="2000" b="1" dirty="0" smtClean="0"/>
              <a:t> </a:t>
            </a:r>
          </a:p>
          <a:p>
            <a:endParaRPr lang="sk-SK" sz="2000" dirty="0" smtClean="0"/>
          </a:p>
          <a:p>
            <a:endParaRPr lang="sk-SK" sz="2000" dirty="0"/>
          </a:p>
        </p:txBody>
      </p:sp>
      <p:pic>
        <p:nvPicPr>
          <p:cNvPr id="4" name="Picture 1"/>
          <p:cNvPicPr>
            <a:picLocks noChangeAspect="1" noChangeArrowheads="1"/>
          </p:cNvPicPr>
          <p:nvPr/>
        </p:nvPicPr>
        <p:blipFill>
          <a:blip r:embed="rId3" cstate="print"/>
          <a:srcRect/>
          <a:stretch>
            <a:fillRect/>
          </a:stretch>
        </p:blipFill>
        <p:spPr bwMode="auto">
          <a:xfrm>
            <a:off x="1043608" y="2276872"/>
            <a:ext cx="3275398" cy="3528392"/>
          </a:xfrm>
          <a:prstGeom prst="rect">
            <a:avLst/>
          </a:prstGeom>
          <a:noFill/>
          <a:ln w="9525">
            <a:noFill/>
            <a:miter lim="800000"/>
            <a:headEnd/>
            <a:tailEnd/>
          </a:ln>
        </p:spPr>
      </p:pic>
      <p:pic>
        <p:nvPicPr>
          <p:cNvPr id="5" name="Picture 3"/>
          <p:cNvPicPr>
            <a:picLocks noChangeAspect="1" noChangeArrowheads="1"/>
          </p:cNvPicPr>
          <p:nvPr/>
        </p:nvPicPr>
        <p:blipFill>
          <a:blip r:embed="rId4" cstate="print"/>
          <a:srcRect/>
          <a:stretch>
            <a:fillRect/>
          </a:stretch>
        </p:blipFill>
        <p:spPr bwMode="auto">
          <a:xfrm>
            <a:off x="4644008" y="2276872"/>
            <a:ext cx="3179584" cy="3528392"/>
          </a:xfrm>
          <a:prstGeom prst="rect">
            <a:avLst/>
          </a:prstGeom>
          <a:noFill/>
          <a:ln w="9525">
            <a:noFill/>
            <a:miter lim="800000"/>
            <a:headEnd/>
            <a:tailEnd/>
          </a:ln>
        </p:spPr>
      </p:pic>
      <p:sp>
        <p:nvSpPr>
          <p:cNvPr id="7" name="Nadpis 2"/>
          <p:cNvSpPr>
            <a:spLocks noGrp="1"/>
          </p:cNvSpPr>
          <p:nvPr>
            <p:ph type="title"/>
          </p:nvPr>
        </p:nvSpPr>
        <p:spPr>
          <a:xfrm>
            <a:off x="467544" y="188640"/>
            <a:ext cx="8229600" cy="1143000"/>
          </a:xfrm>
        </p:spPr>
        <p:txBody>
          <a:bodyPr>
            <a:normAutofit/>
          </a:bodyPr>
          <a:lstStyle/>
          <a:p>
            <a:r>
              <a:rPr lang="sk-SK" sz="3000" dirty="0" smtClean="0"/>
              <a:t>Donášková služba</a:t>
            </a:r>
            <a:endParaRPr lang="sk-SK" sz="3000" dirty="0"/>
          </a:p>
        </p:txBody>
      </p:sp>
      <p:sp>
        <p:nvSpPr>
          <p:cNvPr id="3" name="Zástupný symbol dátumu 2"/>
          <p:cNvSpPr>
            <a:spLocks noGrp="1"/>
          </p:cNvSpPr>
          <p:nvPr>
            <p:ph type="dt" sz="half" idx="10"/>
          </p:nvPr>
        </p:nvSpPr>
        <p:spPr/>
        <p:txBody>
          <a:bodyPr/>
          <a:lstStyle/>
          <a:p>
            <a:fld id="{AFA7DA1C-7BD4-4745-8195-05582F4939E0}" type="datetime1">
              <a:rPr lang="sk-SK" smtClean="0"/>
              <a:t>10. 6. 2019</a:t>
            </a:fld>
            <a:endParaRPr lang="sk-SK"/>
          </a:p>
        </p:txBody>
      </p:sp>
      <p:sp>
        <p:nvSpPr>
          <p:cNvPr id="6" name="Zástupný symbol čísla snímky 5"/>
          <p:cNvSpPr>
            <a:spLocks noGrp="1"/>
          </p:cNvSpPr>
          <p:nvPr>
            <p:ph type="sldNum" sz="quarter" idx="12"/>
          </p:nvPr>
        </p:nvSpPr>
        <p:spPr/>
        <p:txBody>
          <a:bodyPr/>
          <a:lstStyle/>
          <a:p>
            <a:fld id="{3A9814E2-521E-4C8C-8CB9-617E7DDFC125}" type="slidenum">
              <a:rPr lang="sk-SK" smtClean="0"/>
              <a:pPr/>
              <a:t>20</a:t>
            </a:fld>
            <a:endParaRPr lang="sk-SK"/>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395536" y="1268760"/>
            <a:ext cx="8229600" cy="1659640"/>
          </a:xfrm>
        </p:spPr>
        <p:txBody>
          <a:bodyPr/>
          <a:lstStyle/>
          <a:p>
            <a:r>
              <a:rPr lang="sk-SK" sz="2000" b="1" dirty="0" smtClean="0"/>
              <a:t>Cirkulačnú výpožičnú službu </a:t>
            </a:r>
            <a:r>
              <a:rPr lang="sk-SK" sz="2000" dirty="0" smtClean="0"/>
              <a:t>putovných súborov zvukových kníh v rámci Slovenska knižnica zabezpečuje aj prostredníctvom siete </a:t>
            </a:r>
            <a:r>
              <a:rPr lang="sk-SK" sz="2000" b="1" dirty="0" smtClean="0"/>
              <a:t>29 pracovísk </a:t>
            </a:r>
            <a:r>
              <a:rPr lang="sk-SK" sz="2000" dirty="0" smtClean="0"/>
              <a:t>pre zdravotne postihnutých vo verejných knižniciach. </a:t>
            </a:r>
          </a:p>
          <a:p>
            <a:endParaRPr lang="sk-SK" dirty="0"/>
          </a:p>
        </p:txBody>
      </p:sp>
      <p:pic>
        <p:nvPicPr>
          <p:cNvPr id="4" name="Picture 1"/>
          <p:cNvPicPr>
            <a:picLocks noChangeAspect="1" noChangeArrowheads="1"/>
          </p:cNvPicPr>
          <p:nvPr/>
        </p:nvPicPr>
        <p:blipFill>
          <a:blip r:embed="rId2" cstate="print"/>
          <a:srcRect/>
          <a:stretch>
            <a:fillRect/>
          </a:stretch>
        </p:blipFill>
        <p:spPr bwMode="auto">
          <a:xfrm>
            <a:off x="1331640" y="2708920"/>
            <a:ext cx="6298282" cy="3334385"/>
          </a:xfrm>
          <a:prstGeom prst="rect">
            <a:avLst/>
          </a:prstGeom>
          <a:noFill/>
          <a:ln w="9525">
            <a:noFill/>
            <a:miter lim="800000"/>
            <a:headEnd/>
            <a:tailEnd/>
          </a:ln>
        </p:spPr>
      </p:pic>
      <p:sp>
        <p:nvSpPr>
          <p:cNvPr id="6" name="Nadpis 2"/>
          <p:cNvSpPr>
            <a:spLocks noGrp="1"/>
          </p:cNvSpPr>
          <p:nvPr>
            <p:ph type="title"/>
          </p:nvPr>
        </p:nvSpPr>
        <p:spPr>
          <a:xfrm>
            <a:off x="467544" y="188640"/>
            <a:ext cx="8229600" cy="1143000"/>
          </a:xfrm>
        </p:spPr>
        <p:txBody>
          <a:bodyPr>
            <a:normAutofit/>
          </a:bodyPr>
          <a:lstStyle/>
          <a:p>
            <a:r>
              <a:rPr lang="sk-SK" sz="3000" dirty="0" smtClean="0"/>
              <a:t>Spolupráca s verejnými knižnicami </a:t>
            </a:r>
            <a:endParaRPr lang="sk-SK" sz="3000" dirty="0"/>
          </a:p>
        </p:txBody>
      </p:sp>
      <p:sp>
        <p:nvSpPr>
          <p:cNvPr id="3" name="Zástupný symbol dátumu 2"/>
          <p:cNvSpPr>
            <a:spLocks noGrp="1"/>
          </p:cNvSpPr>
          <p:nvPr>
            <p:ph type="dt" sz="half" idx="10"/>
          </p:nvPr>
        </p:nvSpPr>
        <p:spPr/>
        <p:txBody>
          <a:bodyPr/>
          <a:lstStyle/>
          <a:p>
            <a:fld id="{F9B2E984-76F2-4F79-9A98-F07184C0E037}" type="datetime1">
              <a:rPr lang="sk-SK" smtClean="0"/>
              <a:t>10. 6. 2019</a:t>
            </a:fld>
            <a:endParaRPr lang="sk-SK"/>
          </a:p>
        </p:txBody>
      </p:sp>
      <p:sp>
        <p:nvSpPr>
          <p:cNvPr id="5" name="Zástupný symbol čísla snímky 4"/>
          <p:cNvSpPr>
            <a:spLocks noGrp="1"/>
          </p:cNvSpPr>
          <p:nvPr>
            <p:ph type="sldNum" sz="quarter" idx="12"/>
          </p:nvPr>
        </p:nvSpPr>
        <p:spPr/>
        <p:txBody>
          <a:bodyPr/>
          <a:lstStyle/>
          <a:p>
            <a:fld id="{3A9814E2-521E-4C8C-8CB9-617E7DDFC125}" type="slidenum">
              <a:rPr lang="sk-SK" smtClean="0"/>
              <a:pPr/>
              <a:t>21</a:t>
            </a:fld>
            <a:endParaRPr lang="sk-SK"/>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395536" y="1124744"/>
            <a:ext cx="8229600" cy="4896543"/>
          </a:xfrm>
        </p:spPr>
        <p:txBody>
          <a:bodyPr>
            <a:normAutofit/>
          </a:bodyPr>
          <a:lstStyle/>
          <a:p>
            <a:pPr>
              <a:spcBef>
                <a:spcPts val="600"/>
              </a:spcBef>
            </a:pPr>
            <a:r>
              <a:rPr lang="sk-SK" altLang="sk-SK" sz="2000" dirty="0" smtClean="0">
                <a:cs typeface="Calibri" pitchFamily="34" charset="0"/>
              </a:rPr>
              <a:t>Edičná činnosť patrí v knižnici medzi významné aktivity. Zodpovedá za ňu akvizičná komisia. Jej prioritou je zvyšovanie kvality a úrovne poskytovania knižnično-informačných služieb s prihliadnutím na štruktúru, požiadavky a potreby používateľov.</a:t>
            </a:r>
          </a:p>
          <a:p>
            <a:pPr>
              <a:spcBef>
                <a:spcPts val="600"/>
              </a:spcBef>
            </a:pPr>
            <a:r>
              <a:rPr lang="sk-SK" altLang="sk-SK" sz="2000" dirty="0" smtClean="0">
                <a:cs typeface="Calibri" pitchFamily="34" charset="0"/>
              </a:rPr>
              <a:t>Do výberu kníh sa aktívne zapájajú aj používatelia knižnice, ktorí predkladajú svoje návrhy, požiadavky a pripomienky pracovníkom knižnice alebo na webovej stránke SKN využívajú priečinok – Návrhy čitateľov do edičného plánu.</a:t>
            </a:r>
          </a:p>
          <a:p>
            <a:pPr>
              <a:spcBef>
                <a:spcPts val="600"/>
              </a:spcBef>
            </a:pPr>
            <a:r>
              <a:rPr lang="sk-SK" sz="2000" dirty="0" smtClean="0"/>
              <a:t>Ročne zadá akvizičná komisia do výroby cca 350 titulov </a:t>
            </a:r>
            <a:r>
              <a:rPr lang="sk-SK" sz="2000" dirty="0" err="1" smtClean="0"/>
              <a:t>čiernotlačových</a:t>
            </a:r>
            <a:r>
              <a:rPr lang="sk-SK" sz="2000" dirty="0" smtClean="0"/>
              <a:t> kníh. </a:t>
            </a:r>
          </a:p>
          <a:p>
            <a:pPr>
              <a:spcBef>
                <a:spcPts val="600"/>
              </a:spcBef>
            </a:pPr>
            <a:r>
              <a:rPr lang="sk-SK" sz="2000" dirty="0" smtClean="0"/>
              <a:t>O nových knihách v knižničnom fonde dostávajú používatelia informácie prostredníctvom </a:t>
            </a:r>
            <a:r>
              <a:rPr lang="sk-SK" sz="2000" b="1" dirty="0" smtClean="0"/>
              <a:t>knižných noviniek </a:t>
            </a:r>
            <a:r>
              <a:rPr lang="sk-SK" sz="2000" dirty="0" smtClean="0"/>
              <a:t>uverejňovaných v periodikách vydávaných SKN a na webovej stránke knižnice.</a:t>
            </a:r>
          </a:p>
          <a:p>
            <a:pPr>
              <a:spcBef>
                <a:spcPts val="600"/>
              </a:spcBef>
            </a:pPr>
            <a:endParaRPr lang="sk-SK" sz="2000" dirty="0" smtClean="0"/>
          </a:p>
          <a:p>
            <a:pPr>
              <a:spcBef>
                <a:spcPts val="600"/>
              </a:spcBef>
            </a:pPr>
            <a:endParaRPr lang="sk-SK" sz="2000" dirty="0" smtClean="0"/>
          </a:p>
        </p:txBody>
      </p:sp>
      <p:sp>
        <p:nvSpPr>
          <p:cNvPr id="3" name="Nadpis 2"/>
          <p:cNvSpPr>
            <a:spLocks noGrp="1"/>
          </p:cNvSpPr>
          <p:nvPr>
            <p:ph type="title"/>
          </p:nvPr>
        </p:nvSpPr>
        <p:spPr/>
        <p:txBody>
          <a:bodyPr>
            <a:normAutofit/>
          </a:bodyPr>
          <a:lstStyle/>
          <a:p>
            <a:r>
              <a:rPr lang="sk-SK" sz="3000" dirty="0" smtClean="0"/>
              <a:t>Edičná činnosť</a:t>
            </a:r>
            <a:endParaRPr lang="sk-SK" sz="3000" dirty="0"/>
          </a:p>
        </p:txBody>
      </p:sp>
      <p:sp>
        <p:nvSpPr>
          <p:cNvPr id="4" name="Zástupný symbol dátumu 3"/>
          <p:cNvSpPr>
            <a:spLocks noGrp="1"/>
          </p:cNvSpPr>
          <p:nvPr>
            <p:ph type="dt" sz="half" idx="10"/>
          </p:nvPr>
        </p:nvSpPr>
        <p:spPr/>
        <p:txBody>
          <a:bodyPr/>
          <a:lstStyle/>
          <a:p>
            <a:fld id="{5F193E9C-A7C1-4809-930E-A8FBCACAD767}" type="datetime1">
              <a:rPr lang="sk-SK" smtClean="0"/>
              <a:t>10. 6. 2019</a:t>
            </a:fld>
            <a:endParaRPr lang="sk-SK"/>
          </a:p>
        </p:txBody>
      </p:sp>
      <p:sp>
        <p:nvSpPr>
          <p:cNvPr id="5" name="Zástupný symbol čísla snímky 4"/>
          <p:cNvSpPr>
            <a:spLocks noGrp="1"/>
          </p:cNvSpPr>
          <p:nvPr>
            <p:ph type="sldNum" sz="quarter" idx="12"/>
          </p:nvPr>
        </p:nvSpPr>
        <p:spPr/>
        <p:txBody>
          <a:bodyPr/>
          <a:lstStyle/>
          <a:p>
            <a:fld id="{3A9814E2-521E-4C8C-8CB9-617E7DDFC125}" type="slidenum">
              <a:rPr lang="sk-SK" smtClean="0"/>
              <a:pPr/>
              <a:t>22</a:t>
            </a:fld>
            <a:endParaRPr lang="sk-SK"/>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Zástupný symbol obsahu 1"/>
          <p:cNvSpPr>
            <a:spLocks noGrp="1"/>
          </p:cNvSpPr>
          <p:nvPr>
            <p:ph idx="1"/>
          </p:nvPr>
        </p:nvSpPr>
        <p:spPr>
          <a:xfrm>
            <a:off x="323850" y="1196975"/>
            <a:ext cx="8229600" cy="4525963"/>
          </a:xfrm>
        </p:spPr>
        <p:txBody>
          <a:bodyPr>
            <a:normAutofit/>
          </a:bodyPr>
          <a:lstStyle/>
          <a:p>
            <a:pPr eaLnBrk="1" hangingPunct="1"/>
            <a:r>
              <a:rPr lang="sk-SK" sz="2000" dirty="0" smtClean="0"/>
              <a:t>služby DK poskytujeme od roku 2006</a:t>
            </a:r>
          </a:p>
          <a:p>
            <a:pPr eaLnBrk="1" hangingPunct="1"/>
            <a:r>
              <a:rPr lang="sk-SK" sz="2000" dirty="0" smtClean="0"/>
              <a:t>obsahuje viac ako </a:t>
            </a:r>
            <a:r>
              <a:rPr lang="sk-SK" sz="2000" b="1" dirty="0" smtClean="0"/>
              <a:t>6 800 </a:t>
            </a:r>
            <a:r>
              <a:rPr lang="sk-SK" sz="2000" dirty="0" smtClean="0"/>
              <a:t>zvukových kníh a časopisov</a:t>
            </a:r>
          </a:p>
          <a:p>
            <a:pPr marL="365125" lvl="1" indent="-255588" eaLnBrk="1" hangingPunct="1">
              <a:spcBef>
                <a:spcPts val="400"/>
              </a:spcBef>
              <a:buSzPct val="68000"/>
              <a:buFont typeface="Wingdings 3" pitchFamily="18" charset="2"/>
              <a:buChar char=""/>
            </a:pPr>
            <a:r>
              <a:rPr lang="sk-SK" sz="2000" dirty="0" smtClean="0"/>
              <a:t>Sprístupnených </a:t>
            </a:r>
            <a:r>
              <a:rPr lang="sk-SK" sz="2000" b="1" dirty="0" smtClean="0"/>
              <a:t>14 400 </a:t>
            </a:r>
            <a:r>
              <a:rPr lang="sk-SK" sz="2000" dirty="0" smtClean="0"/>
              <a:t>článkov s </a:t>
            </a:r>
            <a:r>
              <a:rPr lang="sk-SK" sz="2000" dirty="0" err="1" smtClean="0"/>
              <a:t>plnotextovým</a:t>
            </a:r>
            <a:r>
              <a:rPr lang="sk-SK" sz="2000" dirty="0" smtClean="0"/>
              <a:t> vyhľadávaním</a:t>
            </a:r>
          </a:p>
          <a:p>
            <a:pPr eaLnBrk="1" hangingPunct="1"/>
            <a:r>
              <a:rPr lang="sk-SK" sz="2000" dirty="0" smtClean="0"/>
              <a:t>ročný prírastok cca </a:t>
            </a:r>
            <a:r>
              <a:rPr lang="sk-SK" sz="2000" b="1" dirty="0" smtClean="0"/>
              <a:t>550 </a:t>
            </a:r>
            <a:r>
              <a:rPr lang="sk-SK" sz="2000" dirty="0" smtClean="0"/>
              <a:t>zvukových kníh</a:t>
            </a:r>
            <a:r>
              <a:rPr lang="sk-SK" sz="2000" b="1" dirty="0" smtClean="0"/>
              <a:t>,</a:t>
            </a:r>
          </a:p>
          <a:p>
            <a:pPr eaLnBrk="1" hangingPunct="1"/>
            <a:r>
              <a:rPr lang="sk-SK" sz="2000" dirty="0" smtClean="0"/>
              <a:t>službu využíva takmer </a:t>
            </a:r>
            <a:r>
              <a:rPr lang="sk-SK" sz="2000" b="1" dirty="0" smtClean="0"/>
              <a:t>400</a:t>
            </a:r>
            <a:r>
              <a:rPr lang="sk-SK" sz="2000" dirty="0" smtClean="0"/>
              <a:t> stálych používateľov, </a:t>
            </a:r>
            <a:endParaRPr lang="sk-SK" sz="2000" b="1" dirty="0" smtClean="0"/>
          </a:p>
          <a:p>
            <a:pPr eaLnBrk="1" hangingPunct="1"/>
            <a:r>
              <a:rPr lang="sk-SK" sz="2000" b="1" dirty="0" smtClean="0"/>
              <a:t>od augusta 2015 </a:t>
            </a:r>
            <a:r>
              <a:rPr lang="sk-SK" sz="2000" dirty="0" smtClean="0"/>
              <a:t>nové riešenie - umožňuje sťahovať z našej webovej stránky audio súbory chránené </a:t>
            </a:r>
            <a:r>
              <a:rPr lang="sk-SK" sz="2000" b="1" dirty="0" smtClean="0"/>
              <a:t>zvukovou pečiatkou</a:t>
            </a:r>
            <a:r>
              <a:rPr lang="sk-SK" sz="2000" dirty="0" smtClean="0"/>
              <a:t> </a:t>
            </a:r>
          </a:p>
          <a:p>
            <a:pPr eaLnBrk="1" hangingPunct="1"/>
            <a:r>
              <a:rPr lang="sk-SK" sz="2000" dirty="0" smtClean="0"/>
              <a:t>po prihlásení do DK sa generujú zvukové knihy obsahujúce zvukovú pečiatku na </a:t>
            </a:r>
            <a:r>
              <a:rPr lang="sk-SK" sz="2000" b="1" dirty="0" smtClean="0"/>
              <a:t>meno čitateľa</a:t>
            </a:r>
            <a:r>
              <a:rPr lang="sk-SK" sz="2000" dirty="0" smtClean="0"/>
              <a:t>, ktoré slúžia na jeho identifikáciu</a:t>
            </a:r>
          </a:p>
          <a:p>
            <a:pPr eaLnBrk="1" hangingPunct="1"/>
            <a:r>
              <a:rPr lang="sk-SK" sz="2000" dirty="0" smtClean="0"/>
              <a:t>knihy </a:t>
            </a:r>
            <a:r>
              <a:rPr lang="sk-SK" sz="2000" b="1" dirty="0" smtClean="0"/>
              <a:t>vo formáte MP3 </a:t>
            </a:r>
            <a:r>
              <a:rPr lang="sk-SK" sz="2000" dirty="0" smtClean="0"/>
              <a:t>sú používateľom k dispozícii              až po zaslaní podpísaného čestného vyhlásenia</a:t>
            </a:r>
          </a:p>
          <a:p>
            <a:pPr marL="109728" indent="0" eaLnBrk="1" hangingPunct="1">
              <a:buNone/>
            </a:pPr>
            <a:r>
              <a:rPr lang="sk-SK" sz="2000" dirty="0" smtClean="0"/>
              <a:t>  </a:t>
            </a:r>
          </a:p>
          <a:p>
            <a:pPr eaLnBrk="1" hangingPunct="1"/>
            <a:endParaRPr lang="sk-SK" sz="2200" dirty="0" smtClean="0"/>
          </a:p>
        </p:txBody>
      </p:sp>
      <p:sp>
        <p:nvSpPr>
          <p:cNvPr id="3" name="Nadpis 2"/>
          <p:cNvSpPr>
            <a:spLocks noGrp="1"/>
          </p:cNvSpPr>
          <p:nvPr>
            <p:ph type="title"/>
          </p:nvPr>
        </p:nvSpPr>
        <p:spPr>
          <a:xfrm>
            <a:off x="428596" y="214290"/>
            <a:ext cx="8229600" cy="1143000"/>
          </a:xfrm>
        </p:spPr>
        <p:txBody>
          <a:bodyPr/>
          <a:lstStyle/>
          <a:p>
            <a:pPr eaLnBrk="1" fontAlgn="auto" hangingPunct="1">
              <a:spcAft>
                <a:spcPts val="0"/>
              </a:spcAft>
              <a:defRPr/>
            </a:pPr>
            <a:r>
              <a:rPr lang="sk-SK" sz="3000" dirty="0" smtClean="0"/>
              <a:t>Digitálna knižnica</a:t>
            </a:r>
            <a:endParaRPr lang="sk-SK" sz="3000" dirty="0"/>
          </a:p>
        </p:txBody>
      </p:sp>
      <p:sp>
        <p:nvSpPr>
          <p:cNvPr id="2" name="Zástupný symbol dátumu 1"/>
          <p:cNvSpPr>
            <a:spLocks noGrp="1"/>
          </p:cNvSpPr>
          <p:nvPr>
            <p:ph type="dt" sz="half" idx="10"/>
          </p:nvPr>
        </p:nvSpPr>
        <p:spPr/>
        <p:txBody>
          <a:bodyPr/>
          <a:lstStyle/>
          <a:p>
            <a:fld id="{8DB72089-BDFB-4B2F-A585-1F52855BF927}" type="datetime1">
              <a:rPr lang="sk-SK" smtClean="0"/>
              <a:t>10. 6. 2019</a:t>
            </a:fld>
            <a:endParaRPr lang="sk-SK"/>
          </a:p>
        </p:txBody>
      </p:sp>
      <p:sp>
        <p:nvSpPr>
          <p:cNvPr id="4" name="Zástupný symbol čísla snímky 3"/>
          <p:cNvSpPr>
            <a:spLocks noGrp="1"/>
          </p:cNvSpPr>
          <p:nvPr>
            <p:ph type="sldNum" sz="quarter" idx="12"/>
          </p:nvPr>
        </p:nvSpPr>
        <p:spPr/>
        <p:txBody>
          <a:bodyPr/>
          <a:lstStyle/>
          <a:p>
            <a:fld id="{3A9814E2-521E-4C8C-8CB9-617E7DDFC125}" type="slidenum">
              <a:rPr lang="sk-SK" smtClean="0"/>
              <a:pPr/>
              <a:t>23</a:t>
            </a:fld>
            <a:endParaRPr lang="sk-SK"/>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395536" y="1052736"/>
            <a:ext cx="8229600" cy="5184576"/>
          </a:xfrm>
        </p:spPr>
        <p:txBody>
          <a:bodyPr>
            <a:normAutofit/>
          </a:bodyPr>
          <a:lstStyle/>
          <a:p>
            <a:pPr>
              <a:spcBef>
                <a:spcPts val="600"/>
              </a:spcBef>
            </a:pPr>
            <a:r>
              <a:rPr lang="sk-SK" sz="2000" dirty="0" smtClean="0"/>
              <a:t>V spolupráci so Štátnou vedeckou knižnicou v Košiciach sme rozšírili naše služby a pod názvom </a:t>
            </a:r>
            <a:r>
              <a:rPr lang="sk-SK" sz="2000" b="1" dirty="0" smtClean="0"/>
              <a:t>Digitálna fonotéka pre nevidiacich</a:t>
            </a:r>
            <a:r>
              <a:rPr lang="sk-SK" sz="2000" dirty="0" smtClean="0"/>
              <a:t> sme sprístupnili našim požívateľom 5 500 digitalizovaných gramofónových platní, na ktorých sú nahrávky vážnej, populárnej, ľudovej hudby, nahrávky hovoreného slova či rozprávky.</a:t>
            </a:r>
          </a:p>
          <a:p>
            <a:pPr>
              <a:spcBef>
                <a:spcPts val="600"/>
              </a:spcBef>
            </a:pPr>
            <a:r>
              <a:rPr lang="sk-SK" sz="2000" dirty="0" smtClean="0"/>
              <a:t> V spolupráci s RTVS sme sprístupnili aj archív komentovaných filmov pre nevidiacich pod názvom </a:t>
            </a:r>
            <a:r>
              <a:rPr lang="sk-SK" sz="2000" b="1" dirty="0" smtClean="0"/>
              <a:t>RTVS Dokorán</a:t>
            </a:r>
            <a:r>
              <a:rPr lang="sk-SK" sz="2000" dirty="0" smtClean="0"/>
              <a:t>, ktorý umožňuje sledovať audiovizuálne diela v špeciálnej úprave, určenej pre ľudí so zrakovým a sluchovým postihnutím. V archíve nájdu výber tých najlepších filmov, seriálov, dokumentárnej tvorby, rozprávok či archívnych pokladov z produkcie RTVS. </a:t>
            </a:r>
          </a:p>
          <a:p>
            <a:pPr>
              <a:spcBef>
                <a:spcPts val="600"/>
              </a:spcBef>
            </a:pPr>
            <a:r>
              <a:rPr lang="sk-SK" sz="2000" dirty="0" smtClean="0"/>
              <a:t>V tomto roku sme zabezpečili pre používateľov </a:t>
            </a:r>
            <a:r>
              <a:rPr lang="sk-SK" sz="2000" b="1" dirty="0" smtClean="0"/>
              <a:t>novú mobilnú aplikáciu</a:t>
            </a:r>
            <a:r>
              <a:rPr lang="sk-SK" sz="2000" dirty="0" smtClean="0"/>
              <a:t>, ktorá zjednodušila sťahovanie našich zvukových kníh a časopisov z webovej stránky.</a:t>
            </a:r>
            <a:endParaRPr lang="sk-SK" dirty="0"/>
          </a:p>
        </p:txBody>
      </p:sp>
      <p:sp>
        <p:nvSpPr>
          <p:cNvPr id="3" name="Nadpis 2"/>
          <p:cNvSpPr>
            <a:spLocks noGrp="1"/>
          </p:cNvSpPr>
          <p:nvPr>
            <p:ph type="title"/>
          </p:nvPr>
        </p:nvSpPr>
        <p:spPr>
          <a:xfrm>
            <a:off x="467544" y="0"/>
            <a:ext cx="8229600" cy="1143000"/>
          </a:xfrm>
        </p:spPr>
        <p:txBody>
          <a:bodyPr>
            <a:normAutofit/>
          </a:bodyPr>
          <a:lstStyle/>
          <a:p>
            <a:r>
              <a:rPr lang="sk-SK" sz="3000" dirty="0" smtClean="0"/>
              <a:t>Digitálna knižnica</a:t>
            </a:r>
            <a:endParaRPr lang="sk-SK" sz="3000" dirty="0"/>
          </a:p>
        </p:txBody>
      </p:sp>
      <p:sp>
        <p:nvSpPr>
          <p:cNvPr id="4" name="Zástupný symbol dátumu 3"/>
          <p:cNvSpPr>
            <a:spLocks noGrp="1"/>
          </p:cNvSpPr>
          <p:nvPr>
            <p:ph type="dt" sz="half" idx="10"/>
          </p:nvPr>
        </p:nvSpPr>
        <p:spPr/>
        <p:txBody>
          <a:bodyPr/>
          <a:lstStyle/>
          <a:p>
            <a:fld id="{DC5724CC-C3C6-4A39-A381-3591FCCB04E5}" type="datetime1">
              <a:rPr lang="sk-SK" smtClean="0"/>
              <a:t>10. 6. 2019</a:t>
            </a:fld>
            <a:endParaRPr lang="sk-SK"/>
          </a:p>
        </p:txBody>
      </p:sp>
      <p:sp>
        <p:nvSpPr>
          <p:cNvPr id="5" name="Zástupný symbol čísla snímky 4"/>
          <p:cNvSpPr>
            <a:spLocks noGrp="1"/>
          </p:cNvSpPr>
          <p:nvPr>
            <p:ph type="sldNum" sz="quarter" idx="12"/>
          </p:nvPr>
        </p:nvSpPr>
        <p:spPr/>
        <p:txBody>
          <a:bodyPr/>
          <a:lstStyle/>
          <a:p>
            <a:fld id="{3A9814E2-521E-4C8C-8CB9-617E7DDFC125}" type="slidenum">
              <a:rPr lang="sk-SK" smtClean="0"/>
              <a:pPr/>
              <a:t>24</a:t>
            </a:fld>
            <a:endParaRPr lang="sk-SK"/>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dátumu 2"/>
          <p:cNvSpPr>
            <a:spLocks noGrp="1"/>
          </p:cNvSpPr>
          <p:nvPr>
            <p:ph type="dt" sz="half" idx="10"/>
          </p:nvPr>
        </p:nvSpPr>
        <p:spPr/>
        <p:txBody>
          <a:bodyPr/>
          <a:lstStyle/>
          <a:p>
            <a:fld id="{5E057CD6-62FB-4B89-A0DD-B7FA4C143DCF}" type="datetime1">
              <a:rPr lang="sk-SK" smtClean="0"/>
              <a:t>10. 6. 2019</a:t>
            </a:fld>
            <a:endParaRPr lang="sk-SK"/>
          </a:p>
        </p:txBody>
      </p:sp>
      <p:sp>
        <p:nvSpPr>
          <p:cNvPr id="4" name="Zástupný symbol čísla snímky 3"/>
          <p:cNvSpPr>
            <a:spLocks noGrp="1"/>
          </p:cNvSpPr>
          <p:nvPr>
            <p:ph type="sldNum" sz="quarter" idx="12"/>
          </p:nvPr>
        </p:nvSpPr>
        <p:spPr/>
        <p:txBody>
          <a:bodyPr/>
          <a:lstStyle/>
          <a:p>
            <a:fld id="{3A9814E2-521E-4C8C-8CB9-617E7DDFC125}" type="slidenum">
              <a:rPr lang="sk-SK" smtClean="0"/>
              <a:pPr/>
              <a:t>25</a:t>
            </a:fld>
            <a:endParaRPr lang="sk-SK"/>
          </a:p>
        </p:txBody>
      </p:sp>
      <p:pic>
        <p:nvPicPr>
          <p:cNvPr id="6" name="Obrázok 5"/>
          <p:cNvPicPr>
            <a:picLocks noChangeAspect="1"/>
          </p:cNvPicPr>
          <p:nvPr/>
        </p:nvPicPr>
        <p:blipFill>
          <a:blip r:embed="rId2"/>
          <a:stretch>
            <a:fillRect/>
          </a:stretch>
        </p:blipFill>
        <p:spPr>
          <a:xfrm>
            <a:off x="0" y="1196752"/>
            <a:ext cx="9006889" cy="5143500"/>
          </a:xfrm>
          <a:prstGeom prst="rect">
            <a:avLst/>
          </a:prstGeom>
        </p:spPr>
      </p:pic>
      <p:pic>
        <p:nvPicPr>
          <p:cNvPr id="7" name="Obrázok 6" descr="Výrez obrazovk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10" y="0"/>
            <a:ext cx="8869780" cy="5472608"/>
          </a:xfrm>
          <a:prstGeom prst="rect">
            <a:avLst/>
          </a:prstGeom>
        </p:spPr>
      </p:pic>
    </p:spTree>
    <p:extLst>
      <p:ext uri="{BB962C8B-B14F-4D97-AF65-F5344CB8AC3E}">
        <p14:creationId xmlns:p14="http://schemas.microsoft.com/office/powerpoint/2010/main" val="10435158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dátumu 2"/>
          <p:cNvSpPr>
            <a:spLocks noGrp="1"/>
          </p:cNvSpPr>
          <p:nvPr>
            <p:ph type="dt" sz="half" idx="10"/>
          </p:nvPr>
        </p:nvSpPr>
        <p:spPr/>
        <p:txBody>
          <a:bodyPr/>
          <a:lstStyle/>
          <a:p>
            <a:fld id="{5E057CD6-62FB-4B89-A0DD-B7FA4C143DCF}" type="datetime1">
              <a:rPr lang="sk-SK" smtClean="0"/>
              <a:t>10. 6. 2019</a:t>
            </a:fld>
            <a:endParaRPr lang="sk-SK"/>
          </a:p>
        </p:txBody>
      </p:sp>
      <p:sp>
        <p:nvSpPr>
          <p:cNvPr id="4" name="Zástupný symbol čísla snímky 3"/>
          <p:cNvSpPr>
            <a:spLocks noGrp="1"/>
          </p:cNvSpPr>
          <p:nvPr>
            <p:ph type="sldNum" sz="quarter" idx="12"/>
          </p:nvPr>
        </p:nvSpPr>
        <p:spPr/>
        <p:txBody>
          <a:bodyPr/>
          <a:lstStyle/>
          <a:p>
            <a:fld id="{3A9814E2-521E-4C8C-8CB9-617E7DDFC125}" type="slidenum">
              <a:rPr lang="sk-SK" smtClean="0"/>
              <a:pPr/>
              <a:t>26</a:t>
            </a:fld>
            <a:endParaRPr lang="sk-SK"/>
          </a:p>
        </p:txBody>
      </p:sp>
      <p:pic>
        <p:nvPicPr>
          <p:cNvPr id="6" name="Obrázok 5"/>
          <p:cNvPicPr>
            <a:picLocks noChangeAspect="1"/>
          </p:cNvPicPr>
          <p:nvPr/>
        </p:nvPicPr>
        <p:blipFill>
          <a:blip r:embed="rId2"/>
          <a:stretch>
            <a:fillRect/>
          </a:stretch>
        </p:blipFill>
        <p:spPr>
          <a:xfrm>
            <a:off x="107504" y="961574"/>
            <a:ext cx="8712968" cy="4934217"/>
          </a:xfrm>
          <a:prstGeom prst="rect">
            <a:avLst/>
          </a:prstGeom>
        </p:spPr>
      </p:pic>
      <p:pic>
        <p:nvPicPr>
          <p:cNvPr id="7" name="Obrázok 6" descr="Výrez obrazovk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962209"/>
            <a:ext cx="8784976" cy="4933582"/>
          </a:xfrm>
          <a:prstGeom prst="rect">
            <a:avLst/>
          </a:prstGeom>
        </p:spPr>
      </p:pic>
    </p:spTree>
    <p:extLst>
      <p:ext uri="{BB962C8B-B14F-4D97-AF65-F5344CB8AC3E}">
        <p14:creationId xmlns:p14="http://schemas.microsoft.com/office/powerpoint/2010/main" val="6269884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Zástupný symbol obsahu 1"/>
          <p:cNvSpPr>
            <a:spLocks noGrp="1"/>
          </p:cNvSpPr>
          <p:nvPr>
            <p:ph idx="1"/>
          </p:nvPr>
        </p:nvSpPr>
        <p:spPr>
          <a:xfrm>
            <a:off x="395287" y="1052736"/>
            <a:ext cx="8748713" cy="5183187"/>
          </a:xfrm>
        </p:spPr>
        <p:txBody>
          <a:bodyPr/>
          <a:lstStyle/>
          <a:p>
            <a:pPr eaLnBrk="1" hangingPunct="1">
              <a:spcBef>
                <a:spcPts val="0"/>
              </a:spcBef>
              <a:defRPr/>
            </a:pPr>
            <a:r>
              <a:rPr lang="sk-SK" sz="2000" dirty="0" smtClean="0"/>
              <a:t>Vydávame</a:t>
            </a:r>
            <a:r>
              <a:rPr lang="sk-SK" sz="2000" b="1" dirty="0" smtClean="0"/>
              <a:t> 17 titulov </a:t>
            </a:r>
            <a:r>
              <a:rPr lang="sk-SK" sz="2000" dirty="0" smtClean="0"/>
              <a:t>časopisov v šiestich formátoch</a:t>
            </a:r>
          </a:p>
          <a:p>
            <a:pPr marL="365125" indent="-255588" eaLnBrk="1" hangingPunct="1">
              <a:spcBef>
                <a:spcPts val="0"/>
              </a:spcBef>
              <a:buFont typeface="Wingdings 3" pitchFamily="18" charset="2"/>
              <a:buNone/>
              <a:defRPr/>
            </a:pPr>
            <a:r>
              <a:rPr lang="sk-SK" altLang="sk-SK" sz="2000" dirty="0" smtClean="0"/>
              <a:t>		v </a:t>
            </a:r>
            <a:r>
              <a:rPr lang="sk-SK" altLang="sk-SK" sz="2000" dirty="0" err="1" smtClean="0"/>
              <a:t>Braillovom</a:t>
            </a:r>
            <a:r>
              <a:rPr lang="sk-SK" altLang="sk-SK" sz="2000" dirty="0" smtClean="0"/>
              <a:t> písme</a:t>
            </a:r>
          </a:p>
          <a:p>
            <a:pPr marL="365125" indent="-255588" eaLnBrk="1" hangingPunct="1">
              <a:spcBef>
                <a:spcPts val="0"/>
              </a:spcBef>
              <a:buFont typeface="Wingdings 3" pitchFamily="18" charset="2"/>
              <a:buNone/>
              <a:defRPr/>
            </a:pPr>
            <a:r>
              <a:rPr lang="sk-SK" altLang="sk-SK" sz="2000" dirty="0" smtClean="0"/>
              <a:t>		vo zväčšenom type písma </a:t>
            </a:r>
          </a:p>
          <a:p>
            <a:pPr marL="365125" indent="-255588" eaLnBrk="1" hangingPunct="1">
              <a:spcBef>
                <a:spcPts val="0"/>
              </a:spcBef>
              <a:buFont typeface="Wingdings 3" pitchFamily="18" charset="2"/>
              <a:buNone/>
              <a:defRPr/>
            </a:pPr>
            <a:r>
              <a:rPr lang="sk-SK" altLang="sk-SK" sz="2000" dirty="0" smtClean="0"/>
              <a:t>		vo zvukových nahrávkach vo formáte MP3 na CD</a:t>
            </a:r>
          </a:p>
          <a:p>
            <a:pPr marL="365125" indent="-255588" eaLnBrk="1" hangingPunct="1">
              <a:spcBef>
                <a:spcPts val="0"/>
              </a:spcBef>
              <a:buFont typeface="Wingdings 3" pitchFamily="18" charset="2"/>
              <a:buNone/>
              <a:defRPr/>
            </a:pPr>
            <a:r>
              <a:rPr lang="sk-SK" altLang="sk-SK" sz="2000" dirty="0" smtClean="0"/>
              <a:t>	       vo zvukových nahrávkach vo formáte MP3 so zvukovou   	pečiatkou (</a:t>
            </a:r>
            <a:r>
              <a:rPr lang="sk-SK" altLang="sk-SK" sz="2000" dirty="0" err="1" smtClean="0"/>
              <a:t>Audioweb</a:t>
            </a:r>
            <a:r>
              <a:rPr lang="sk-SK" altLang="sk-SK" sz="2000" dirty="0" smtClean="0"/>
              <a:t>)</a:t>
            </a:r>
          </a:p>
          <a:p>
            <a:pPr marL="365125" indent="-255588" eaLnBrk="1" hangingPunct="1">
              <a:spcBef>
                <a:spcPts val="0"/>
              </a:spcBef>
              <a:buFont typeface="Wingdings 3" pitchFamily="18" charset="2"/>
              <a:buNone/>
              <a:defRPr/>
            </a:pPr>
            <a:r>
              <a:rPr lang="sk-SK" altLang="sk-SK" sz="2000" dirty="0" smtClean="0"/>
              <a:t>		v textovom formáte na CD (CD balíček) </a:t>
            </a:r>
          </a:p>
          <a:p>
            <a:pPr marL="365125" indent="-255588" eaLnBrk="1" hangingPunct="1">
              <a:spcBef>
                <a:spcPts val="0"/>
              </a:spcBef>
              <a:buFont typeface="Wingdings 3" pitchFamily="18" charset="2"/>
              <a:buNone/>
              <a:defRPr/>
            </a:pPr>
            <a:r>
              <a:rPr lang="sk-SK" altLang="sk-SK" sz="2000" dirty="0" smtClean="0"/>
              <a:t>	       v textovom formáte elektronickou poštou (e-mailový balíček) </a:t>
            </a:r>
          </a:p>
          <a:p>
            <a:pPr eaLnBrk="1" hangingPunct="1">
              <a:spcBef>
                <a:spcPts val="0"/>
              </a:spcBef>
              <a:buFont typeface="Wingdings 3" pitchFamily="18" charset="2"/>
              <a:buNone/>
              <a:defRPr/>
            </a:pPr>
            <a:r>
              <a:rPr lang="sk-SK" altLang="sk-SK" sz="2000" dirty="0" smtClean="0"/>
              <a:t>	Časopisy sa rokmi obsahovo i formálne vyprofilovali a vychádzajú v </a:t>
            </a:r>
            <a:r>
              <a:rPr lang="sk-SK" altLang="sk-SK" sz="2000" b="1" dirty="0" smtClean="0"/>
              <a:t>rôznej periodicite</a:t>
            </a:r>
            <a:r>
              <a:rPr lang="sk-SK" altLang="sk-SK" sz="2000" dirty="0" smtClean="0"/>
              <a:t>, od dvojtýždenníka po </a:t>
            </a:r>
            <a:r>
              <a:rPr lang="sk-SK" altLang="sk-SK" sz="2000" dirty="0" err="1" smtClean="0"/>
              <a:t>štvrťročník</a:t>
            </a:r>
            <a:r>
              <a:rPr lang="sk-SK" altLang="sk-SK" sz="2000" dirty="0" smtClean="0"/>
              <a:t>. Niektoré tituly sa vydávajú </a:t>
            </a:r>
            <a:r>
              <a:rPr lang="sk-SK" altLang="sk-SK" sz="2000" b="1" dirty="0" smtClean="0"/>
              <a:t>vo viacerých formátoch</a:t>
            </a:r>
            <a:r>
              <a:rPr lang="sk-SK" altLang="sk-SK" sz="2000" dirty="0" smtClean="0"/>
              <a:t>.  </a:t>
            </a:r>
          </a:p>
          <a:p>
            <a:pPr eaLnBrk="1" hangingPunct="1">
              <a:buFont typeface="Wingdings 3" pitchFamily="18" charset="2"/>
              <a:buNone/>
              <a:defRPr/>
            </a:pPr>
            <a:endParaRPr lang="sk-SK" sz="1000" dirty="0" smtClean="0"/>
          </a:p>
          <a:p>
            <a:pPr eaLnBrk="1" hangingPunct="1">
              <a:defRPr/>
            </a:pPr>
            <a:r>
              <a:rPr lang="sk-SK" sz="2000" b="1" dirty="0" smtClean="0">
                <a:latin typeface="+mj-lt"/>
              </a:rPr>
              <a:t>Kalendáre</a:t>
            </a:r>
          </a:p>
          <a:p>
            <a:pPr eaLnBrk="1" hangingPunct="1">
              <a:buClr>
                <a:schemeClr val="tx2"/>
              </a:buClr>
              <a:buSzTx/>
              <a:buFont typeface="Wingdings 3" pitchFamily="18" charset="2"/>
              <a:buNone/>
              <a:defRPr/>
            </a:pPr>
            <a:r>
              <a:rPr lang="sk-SK" altLang="sk-SK" sz="2000" dirty="0" smtClean="0">
                <a:latin typeface="+mj-lt"/>
                <a:cs typeface="Arial" charset="0"/>
              </a:rPr>
              <a:t>	stolový kombinovaný, stolový </a:t>
            </a:r>
            <a:r>
              <a:rPr lang="sk-SK" altLang="sk-SK" sz="2000" dirty="0" err="1" smtClean="0">
                <a:latin typeface="+mj-lt"/>
                <a:cs typeface="Arial" charset="0"/>
              </a:rPr>
              <a:t>čiernotlačový</a:t>
            </a:r>
            <a:r>
              <a:rPr lang="sk-SK" altLang="sk-SK" sz="2000" dirty="0" smtClean="0">
                <a:latin typeface="+mj-lt"/>
                <a:cs typeface="Arial" charset="0"/>
              </a:rPr>
              <a:t>, veľký </a:t>
            </a:r>
            <a:r>
              <a:rPr lang="sk-SK" altLang="sk-SK" sz="2000" dirty="0" err="1" smtClean="0">
                <a:latin typeface="+mj-lt"/>
                <a:cs typeface="Arial" charset="0"/>
              </a:rPr>
              <a:t>braillovský</a:t>
            </a:r>
            <a:r>
              <a:rPr lang="sk-SK" altLang="sk-SK" sz="2000" dirty="0" smtClean="0">
                <a:latin typeface="+mj-lt"/>
                <a:cs typeface="Arial" charset="0"/>
              </a:rPr>
              <a:t>, cirkevný, jednolistový, nástenný reliéfny </a:t>
            </a:r>
          </a:p>
          <a:p>
            <a:pPr eaLnBrk="1" hangingPunct="1">
              <a:defRPr/>
            </a:pPr>
            <a:endParaRPr lang="sk-SK" sz="2000" b="1" dirty="0" smtClean="0"/>
          </a:p>
          <a:p>
            <a:pPr eaLnBrk="1" hangingPunct="1">
              <a:defRPr/>
            </a:pPr>
            <a:endParaRPr lang="sk-SK" sz="2200" dirty="0" smtClean="0"/>
          </a:p>
        </p:txBody>
      </p:sp>
      <p:sp>
        <p:nvSpPr>
          <p:cNvPr id="3" name="Nadpis 2"/>
          <p:cNvSpPr>
            <a:spLocks noGrp="1"/>
          </p:cNvSpPr>
          <p:nvPr>
            <p:ph type="title"/>
          </p:nvPr>
        </p:nvSpPr>
        <p:spPr>
          <a:xfrm>
            <a:off x="428596" y="214290"/>
            <a:ext cx="8229600" cy="910454"/>
          </a:xfrm>
        </p:spPr>
        <p:txBody>
          <a:bodyPr/>
          <a:lstStyle/>
          <a:p>
            <a:pPr eaLnBrk="1" fontAlgn="auto" hangingPunct="1">
              <a:spcAft>
                <a:spcPts val="0"/>
              </a:spcAft>
              <a:defRPr/>
            </a:pPr>
            <a:r>
              <a:rPr lang="sk-SK" sz="3000" dirty="0" smtClean="0"/>
              <a:t>Redakčná činnosť</a:t>
            </a:r>
            <a:endParaRPr lang="sk-SK" sz="3000" dirty="0"/>
          </a:p>
        </p:txBody>
      </p:sp>
      <p:sp>
        <p:nvSpPr>
          <p:cNvPr id="2" name="Zástupný symbol dátumu 1"/>
          <p:cNvSpPr>
            <a:spLocks noGrp="1"/>
          </p:cNvSpPr>
          <p:nvPr>
            <p:ph type="dt" sz="half" idx="10"/>
          </p:nvPr>
        </p:nvSpPr>
        <p:spPr/>
        <p:txBody>
          <a:bodyPr/>
          <a:lstStyle/>
          <a:p>
            <a:fld id="{E17E7DF9-8F5C-41F9-8041-CA10DD7F044F}" type="datetime1">
              <a:rPr lang="sk-SK" smtClean="0"/>
              <a:t>10. 6. 2019</a:t>
            </a:fld>
            <a:endParaRPr lang="sk-SK"/>
          </a:p>
        </p:txBody>
      </p:sp>
      <p:sp>
        <p:nvSpPr>
          <p:cNvPr id="4" name="Zástupný symbol čísla snímky 3"/>
          <p:cNvSpPr>
            <a:spLocks noGrp="1"/>
          </p:cNvSpPr>
          <p:nvPr>
            <p:ph type="sldNum" sz="quarter" idx="12"/>
          </p:nvPr>
        </p:nvSpPr>
        <p:spPr/>
        <p:txBody>
          <a:bodyPr/>
          <a:lstStyle/>
          <a:p>
            <a:fld id="{3A9814E2-521E-4C8C-8CB9-617E7DDFC125}" type="slidenum">
              <a:rPr lang="sk-SK" smtClean="0"/>
              <a:pPr/>
              <a:t>27</a:t>
            </a:fld>
            <a:endParaRPr lang="sk-SK"/>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Mybookworld\public\Oktavian\2018 08 21 výber časopisy\DSC02789a.jpg"/>
          <p:cNvPicPr>
            <a:picLocks noGrp="1" noChangeAspect="1" noChangeArrowheads="1"/>
          </p:cNvPicPr>
          <p:nvPr>
            <p:ph idx="1"/>
          </p:nvPr>
        </p:nvPicPr>
        <p:blipFill>
          <a:blip r:embed="rId2" cstate="print"/>
          <a:srcRect/>
          <a:stretch>
            <a:fillRect/>
          </a:stretch>
        </p:blipFill>
        <p:spPr bwMode="auto">
          <a:xfrm>
            <a:off x="755576" y="548680"/>
            <a:ext cx="7665646" cy="5112568"/>
          </a:xfrm>
          <a:prstGeom prst="rect">
            <a:avLst/>
          </a:prstGeom>
          <a:noFill/>
        </p:spPr>
      </p:pic>
      <p:sp>
        <p:nvSpPr>
          <p:cNvPr id="5" name="Obdĺžnik 4"/>
          <p:cNvSpPr/>
          <p:nvPr/>
        </p:nvSpPr>
        <p:spPr>
          <a:xfrm>
            <a:off x="6300192" y="5805264"/>
            <a:ext cx="2376264" cy="4318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sk-SK" dirty="0">
                <a:solidFill>
                  <a:schemeClr val="tx1"/>
                </a:solidFill>
              </a:rPr>
              <a:t> </a:t>
            </a:r>
            <a:r>
              <a:rPr lang="sk-SK" dirty="0" smtClean="0">
                <a:solidFill>
                  <a:schemeClr val="tx1"/>
                </a:solidFill>
              </a:rPr>
              <a:t>Ponuka časopisov</a:t>
            </a:r>
            <a:endParaRPr lang="sk-SK" dirty="0"/>
          </a:p>
        </p:txBody>
      </p:sp>
      <p:sp>
        <p:nvSpPr>
          <p:cNvPr id="2" name="Zástupný symbol dátumu 1"/>
          <p:cNvSpPr>
            <a:spLocks noGrp="1"/>
          </p:cNvSpPr>
          <p:nvPr>
            <p:ph type="dt" sz="half" idx="10"/>
          </p:nvPr>
        </p:nvSpPr>
        <p:spPr/>
        <p:txBody>
          <a:bodyPr/>
          <a:lstStyle/>
          <a:p>
            <a:fld id="{D1FD1AC6-F8CA-45EF-88BC-9A0C0FB79A63}" type="datetime1">
              <a:rPr lang="sk-SK" smtClean="0"/>
              <a:t>10. 6. 2019</a:t>
            </a:fld>
            <a:endParaRPr lang="sk-SK"/>
          </a:p>
        </p:txBody>
      </p:sp>
      <p:sp>
        <p:nvSpPr>
          <p:cNvPr id="3" name="Zástupný symbol čísla snímky 2"/>
          <p:cNvSpPr>
            <a:spLocks noGrp="1"/>
          </p:cNvSpPr>
          <p:nvPr>
            <p:ph type="sldNum" sz="quarter" idx="12"/>
          </p:nvPr>
        </p:nvSpPr>
        <p:spPr/>
        <p:txBody>
          <a:bodyPr/>
          <a:lstStyle/>
          <a:p>
            <a:fld id="{3A9814E2-521E-4C8C-8CB9-617E7DDFC125}" type="slidenum">
              <a:rPr lang="sk-SK" smtClean="0"/>
              <a:pPr/>
              <a:t>28</a:t>
            </a:fld>
            <a:endParaRPr lang="sk-SK"/>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Zástupný symbol obsahu 1"/>
          <p:cNvSpPr>
            <a:spLocks noGrp="1"/>
          </p:cNvSpPr>
          <p:nvPr>
            <p:ph idx="1"/>
          </p:nvPr>
        </p:nvSpPr>
        <p:spPr>
          <a:xfrm>
            <a:off x="323850" y="1196975"/>
            <a:ext cx="8229600" cy="2303463"/>
          </a:xfrm>
        </p:spPr>
        <p:txBody>
          <a:bodyPr/>
          <a:lstStyle/>
          <a:p>
            <a:pPr eaLnBrk="1" hangingPunct="1"/>
            <a:r>
              <a:rPr lang="sk-SK" sz="2000" dirty="0" smtClean="0"/>
              <a:t>Ročne cca </a:t>
            </a:r>
            <a:r>
              <a:rPr lang="sk-SK" sz="2000" b="1" dirty="0" smtClean="0"/>
              <a:t>60 </a:t>
            </a:r>
            <a:r>
              <a:rPr lang="sk-SK" altLang="sk-SK" sz="2000" b="1" dirty="0" smtClean="0"/>
              <a:t>kolektívnych kultúrno-výchovných podujatí </a:t>
            </a:r>
            <a:r>
              <a:rPr lang="sk-SK" altLang="sk-SK" sz="2000" dirty="0" smtClean="0"/>
              <a:t>(besedy, výstavy, súťaže, hodiny informačnej výchovy a pod.).</a:t>
            </a:r>
          </a:p>
          <a:p>
            <a:pPr eaLnBrk="1" hangingPunct="1"/>
            <a:r>
              <a:rPr lang="sk-SK" altLang="sk-SK" sz="2000" dirty="0" smtClean="0"/>
              <a:t>V záujme zvyšovania informovanosti o činnosti a službách SKN organizujeme </a:t>
            </a:r>
            <a:r>
              <a:rPr lang="sk-SK" altLang="sk-SK" sz="2000" b="1" dirty="0" smtClean="0"/>
              <a:t>exkurzie</a:t>
            </a:r>
            <a:r>
              <a:rPr lang="sk-SK" altLang="sk-SK" sz="2000" dirty="0" smtClean="0"/>
              <a:t> pre širokú verejnosť (ročne cca 500 návštevníkov).</a:t>
            </a:r>
          </a:p>
          <a:p>
            <a:pPr eaLnBrk="1" hangingPunct="1"/>
            <a:endParaRPr lang="sk-SK" sz="2000" dirty="0" smtClean="0"/>
          </a:p>
          <a:p>
            <a:pPr eaLnBrk="1" hangingPunct="1"/>
            <a:endParaRPr lang="sk-SK" sz="2200" dirty="0" smtClean="0"/>
          </a:p>
        </p:txBody>
      </p:sp>
      <p:sp>
        <p:nvSpPr>
          <p:cNvPr id="3" name="Nadpis 2"/>
          <p:cNvSpPr>
            <a:spLocks noGrp="1"/>
          </p:cNvSpPr>
          <p:nvPr>
            <p:ph type="title"/>
          </p:nvPr>
        </p:nvSpPr>
        <p:spPr>
          <a:xfrm>
            <a:off x="428596" y="214290"/>
            <a:ext cx="8229600" cy="1143000"/>
          </a:xfrm>
        </p:spPr>
        <p:txBody>
          <a:bodyPr/>
          <a:lstStyle/>
          <a:p>
            <a:pPr eaLnBrk="1" fontAlgn="auto" hangingPunct="1">
              <a:spcAft>
                <a:spcPts val="0"/>
              </a:spcAft>
              <a:defRPr/>
            </a:pPr>
            <a:r>
              <a:rPr lang="sk-SK" sz="3000" dirty="0" smtClean="0"/>
              <a:t>Kultúrno-výchovná činnosť</a:t>
            </a:r>
            <a:endParaRPr lang="sk-SK" sz="3000" dirty="0"/>
          </a:p>
        </p:txBody>
      </p:sp>
      <p:pic>
        <p:nvPicPr>
          <p:cNvPr id="28676" name="Picture 5" descr="C:\Users\lenovoYAY\Desktop\Foto exkurzia SSKK Košice\Levoča 23.6.2015\DSC_0771.JPG"/>
          <p:cNvPicPr>
            <a:picLocks noChangeAspect="1" noChangeArrowheads="1"/>
          </p:cNvPicPr>
          <p:nvPr/>
        </p:nvPicPr>
        <p:blipFill>
          <a:blip r:embed="rId2" cstate="print"/>
          <a:srcRect/>
          <a:stretch>
            <a:fillRect/>
          </a:stretch>
        </p:blipFill>
        <p:spPr bwMode="auto">
          <a:xfrm>
            <a:off x="0" y="3357563"/>
            <a:ext cx="4557713" cy="3036887"/>
          </a:xfrm>
          <a:prstGeom prst="rect">
            <a:avLst/>
          </a:prstGeom>
          <a:noFill/>
          <a:ln w="9525">
            <a:noFill/>
            <a:miter lim="800000"/>
            <a:headEnd/>
            <a:tailEnd/>
          </a:ln>
        </p:spPr>
      </p:pic>
      <p:pic>
        <p:nvPicPr>
          <p:cNvPr id="28677" name="Picture 6" descr="C:\Users\lenovoYAY\Desktop\Foto exkurzia SSKK Košice\Levoča 23.6.2015\DSC_0799.JPG"/>
          <p:cNvPicPr>
            <a:picLocks noChangeAspect="1" noChangeArrowheads="1"/>
          </p:cNvPicPr>
          <p:nvPr/>
        </p:nvPicPr>
        <p:blipFill>
          <a:blip r:embed="rId3" cstate="print"/>
          <a:srcRect/>
          <a:stretch>
            <a:fillRect/>
          </a:stretch>
        </p:blipFill>
        <p:spPr bwMode="auto">
          <a:xfrm>
            <a:off x="4606925" y="3357563"/>
            <a:ext cx="4537075" cy="3024187"/>
          </a:xfrm>
          <a:prstGeom prst="rect">
            <a:avLst/>
          </a:prstGeom>
          <a:noFill/>
          <a:ln w="9525">
            <a:noFill/>
            <a:miter lim="800000"/>
            <a:headEnd/>
            <a:tailEnd/>
          </a:ln>
        </p:spPr>
      </p:pic>
      <p:sp>
        <p:nvSpPr>
          <p:cNvPr id="2" name="Zástupný symbol dátumu 1"/>
          <p:cNvSpPr>
            <a:spLocks noGrp="1"/>
          </p:cNvSpPr>
          <p:nvPr>
            <p:ph type="dt" sz="half" idx="10"/>
          </p:nvPr>
        </p:nvSpPr>
        <p:spPr/>
        <p:txBody>
          <a:bodyPr/>
          <a:lstStyle/>
          <a:p>
            <a:fld id="{78E318B6-C33B-4A7E-B176-ED9208783A1A}" type="datetime1">
              <a:rPr lang="sk-SK" smtClean="0"/>
              <a:t>10. 6. 2019</a:t>
            </a:fld>
            <a:endParaRPr lang="sk-SK"/>
          </a:p>
        </p:txBody>
      </p:sp>
      <p:sp>
        <p:nvSpPr>
          <p:cNvPr id="4" name="Zástupný symbol čísla snímky 3"/>
          <p:cNvSpPr>
            <a:spLocks noGrp="1"/>
          </p:cNvSpPr>
          <p:nvPr>
            <p:ph type="sldNum" sz="quarter" idx="12"/>
          </p:nvPr>
        </p:nvSpPr>
        <p:spPr/>
        <p:txBody>
          <a:bodyPr/>
          <a:lstStyle/>
          <a:p>
            <a:fld id="{3A9814E2-521E-4C8C-8CB9-617E7DDFC125}" type="slidenum">
              <a:rPr lang="sk-SK" smtClean="0"/>
              <a:pPr/>
              <a:t>29</a:t>
            </a:fld>
            <a:endParaRPr lang="sk-SK"/>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Mybookworld\public\Foto z podujati OKS\2016\Mimi a Líza foto\P1060145.JPG"/>
          <p:cNvPicPr>
            <a:picLocks noChangeAspect="1" noChangeArrowheads="1"/>
          </p:cNvPicPr>
          <p:nvPr/>
        </p:nvPicPr>
        <p:blipFill>
          <a:blip r:embed="rId2" cstate="print"/>
          <a:srcRect/>
          <a:stretch>
            <a:fillRect/>
          </a:stretch>
        </p:blipFill>
        <p:spPr bwMode="auto">
          <a:xfrm>
            <a:off x="1042988" y="603250"/>
            <a:ext cx="7129462" cy="5346700"/>
          </a:xfrm>
          <a:prstGeom prst="rect">
            <a:avLst/>
          </a:prstGeom>
          <a:noFill/>
          <a:ln w="9525">
            <a:noFill/>
            <a:miter lim="800000"/>
            <a:headEnd/>
            <a:tailEnd/>
          </a:ln>
        </p:spPr>
      </p:pic>
      <p:sp>
        <p:nvSpPr>
          <p:cNvPr id="6" name="Obdĺžnik 5"/>
          <p:cNvSpPr/>
          <p:nvPr/>
        </p:nvSpPr>
        <p:spPr>
          <a:xfrm>
            <a:off x="3779912" y="6093296"/>
            <a:ext cx="4679950" cy="4318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sk-SK" dirty="0">
                <a:solidFill>
                  <a:schemeClr val="tx1"/>
                </a:solidFill>
              </a:rPr>
              <a:t> Beseda s autorkami knihy </a:t>
            </a:r>
            <a:r>
              <a:rPr lang="sk-SK" dirty="0" err="1">
                <a:solidFill>
                  <a:schemeClr val="tx1"/>
                </a:solidFill>
              </a:rPr>
              <a:t>Mimi</a:t>
            </a:r>
            <a:r>
              <a:rPr lang="sk-SK" dirty="0">
                <a:solidFill>
                  <a:schemeClr val="tx1"/>
                </a:solidFill>
              </a:rPr>
              <a:t> a </a:t>
            </a:r>
            <a:r>
              <a:rPr lang="sk-SK" dirty="0" err="1">
                <a:solidFill>
                  <a:schemeClr val="tx1"/>
                </a:solidFill>
              </a:rPr>
              <a:t>Líza</a:t>
            </a:r>
            <a:r>
              <a:rPr lang="sk-SK" dirty="0">
                <a:solidFill>
                  <a:schemeClr val="tx1"/>
                </a:solidFill>
              </a:rPr>
              <a:t> </a:t>
            </a:r>
            <a:endParaRPr lang="sk-SK" dirty="0"/>
          </a:p>
        </p:txBody>
      </p:sp>
      <p:sp>
        <p:nvSpPr>
          <p:cNvPr id="2" name="Zástupný symbol dátumu 1"/>
          <p:cNvSpPr>
            <a:spLocks noGrp="1"/>
          </p:cNvSpPr>
          <p:nvPr>
            <p:ph type="dt" sz="half" idx="10"/>
          </p:nvPr>
        </p:nvSpPr>
        <p:spPr/>
        <p:txBody>
          <a:bodyPr/>
          <a:lstStyle/>
          <a:p>
            <a:fld id="{A58EB5F9-2BA6-4769-9FDD-5A9CE3DBD0A5}" type="datetime1">
              <a:rPr lang="sk-SK" smtClean="0"/>
              <a:t>10. 6. 2019</a:t>
            </a:fld>
            <a:endParaRPr lang="sk-SK"/>
          </a:p>
        </p:txBody>
      </p:sp>
      <p:sp>
        <p:nvSpPr>
          <p:cNvPr id="3" name="Zástupný symbol čísla snímky 2"/>
          <p:cNvSpPr>
            <a:spLocks noGrp="1"/>
          </p:cNvSpPr>
          <p:nvPr>
            <p:ph type="sldNum" sz="quarter" idx="12"/>
          </p:nvPr>
        </p:nvSpPr>
        <p:spPr/>
        <p:txBody>
          <a:bodyPr/>
          <a:lstStyle/>
          <a:p>
            <a:fld id="{3A9814E2-521E-4C8C-8CB9-617E7DDFC125}" type="slidenum">
              <a:rPr lang="sk-SK" smtClean="0"/>
              <a:pPr/>
              <a:t>30</a:t>
            </a:fld>
            <a:endParaRPr lang="sk-SK"/>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395536" y="1340768"/>
            <a:ext cx="8507288" cy="4525963"/>
          </a:xfrm>
        </p:spPr>
        <p:txBody>
          <a:bodyPr>
            <a:normAutofit/>
          </a:bodyPr>
          <a:lstStyle/>
          <a:p>
            <a:r>
              <a:rPr lang="sk-SK" sz="2000" b="1" dirty="0" smtClean="0"/>
              <a:t>Sovička</a:t>
            </a:r>
            <a:r>
              <a:rPr lang="sk-SK" sz="2000" dirty="0" smtClean="0"/>
              <a:t> - čitateľská súťaž o najaktívnejšieho detského čitateľa</a:t>
            </a:r>
          </a:p>
          <a:p>
            <a:r>
              <a:rPr lang="sk-SK" sz="2000" dirty="0" smtClean="0"/>
              <a:t>v septembri t. r. vyhlásime už 18. ročník</a:t>
            </a:r>
            <a:endParaRPr lang="sk-SK" sz="2000" dirty="0"/>
          </a:p>
        </p:txBody>
      </p:sp>
      <p:sp>
        <p:nvSpPr>
          <p:cNvPr id="3" name="Nadpis 2"/>
          <p:cNvSpPr>
            <a:spLocks noGrp="1"/>
          </p:cNvSpPr>
          <p:nvPr>
            <p:ph type="title"/>
          </p:nvPr>
        </p:nvSpPr>
        <p:spPr/>
        <p:txBody>
          <a:bodyPr>
            <a:normAutofit/>
          </a:bodyPr>
          <a:lstStyle/>
          <a:p>
            <a:r>
              <a:rPr lang="sk-SK" sz="3000" dirty="0" smtClean="0"/>
              <a:t>Čitateľská súťaž na podporu čítania</a:t>
            </a:r>
            <a:endParaRPr lang="sk-SK" sz="3000" dirty="0"/>
          </a:p>
        </p:txBody>
      </p:sp>
      <p:pic>
        <p:nvPicPr>
          <p:cNvPr id="2050" name="Picture 2" descr="\\Mybookworld\public\Foto z podujati OKS\2016\Čítajme si foto\P1060421.JPG"/>
          <p:cNvPicPr>
            <a:picLocks noChangeAspect="1" noChangeArrowheads="1"/>
          </p:cNvPicPr>
          <p:nvPr/>
        </p:nvPicPr>
        <p:blipFill>
          <a:blip r:embed="rId2" cstate="print"/>
          <a:srcRect/>
          <a:stretch>
            <a:fillRect/>
          </a:stretch>
        </p:blipFill>
        <p:spPr bwMode="auto">
          <a:xfrm>
            <a:off x="1835696" y="2420888"/>
            <a:ext cx="5004048" cy="3753036"/>
          </a:xfrm>
          <a:prstGeom prst="rect">
            <a:avLst/>
          </a:prstGeom>
          <a:noFill/>
        </p:spPr>
      </p:pic>
      <p:sp>
        <p:nvSpPr>
          <p:cNvPr id="4" name="Zástupný symbol dátumu 3"/>
          <p:cNvSpPr>
            <a:spLocks noGrp="1"/>
          </p:cNvSpPr>
          <p:nvPr>
            <p:ph type="dt" sz="half" idx="10"/>
          </p:nvPr>
        </p:nvSpPr>
        <p:spPr/>
        <p:txBody>
          <a:bodyPr/>
          <a:lstStyle/>
          <a:p>
            <a:fld id="{177AF397-EE08-43E8-B9BB-F2E36372AA0A}" type="datetime1">
              <a:rPr lang="sk-SK" smtClean="0"/>
              <a:t>10. 6. 2019</a:t>
            </a:fld>
            <a:endParaRPr lang="sk-SK"/>
          </a:p>
        </p:txBody>
      </p:sp>
      <p:sp>
        <p:nvSpPr>
          <p:cNvPr id="5" name="Zástupný symbol čísla snímky 4"/>
          <p:cNvSpPr>
            <a:spLocks noGrp="1"/>
          </p:cNvSpPr>
          <p:nvPr>
            <p:ph type="sldNum" sz="quarter" idx="12"/>
          </p:nvPr>
        </p:nvSpPr>
        <p:spPr/>
        <p:txBody>
          <a:bodyPr/>
          <a:lstStyle/>
          <a:p>
            <a:fld id="{3A9814E2-521E-4C8C-8CB9-617E7DDFC125}" type="slidenum">
              <a:rPr lang="sk-SK" smtClean="0"/>
              <a:pPr/>
              <a:t>31</a:t>
            </a:fld>
            <a:endParaRPr lang="sk-SK"/>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539552" y="188640"/>
            <a:ext cx="8229600" cy="1143000"/>
          </a:xfrm>
        </p:spPr>
        <p:txBody>
          <a:bodyPr/>
          <a:lstStyle/>
          <a:p>
            <a:pPr>
              <a:defRPr/>
            </a:pPr>
            <a:r>
              <a:rPr lang="sk-SK" sz="3000" dirty="0" smtClean="0"/>
              <a:t>Návšteva Ich cisárskych výsostí </a:t>
            </a:r>
            <a:endParaRPr lang="sk-SK" sz="3000" dirty="0"/>
          </a:p>
        </p:txBody>
      </p:sp>
      <p:sp>
        <p:nvSpPr>
          <p:cNvPr id="4" name="Obdĺžnik 3"/>
          <p:cNvSpPr/>
          <p:nvPr/>
        </p:nvSpPr>
        <p:spPr>
          <a:xfrm>
            <a:off x="539750" y="1196975"/>
            <a:ext cx="8352730" cy="1631216"/>
          </a:xfrm>
          <a:prstGeom prst="rect">
            <a:avLst/>
          </a:prstGeom>
        </p:spPr>
        <p:txBody>
          <a:bodyPr wrap="square">
            <a:spAutoFit/>
          </a:bodyPr>
          <a:lstStyle/>
          <a:p>
            <a:pPr marL="0" lvl="1">
              <a:defRPr/>
            </a:pPr>
            <a:r>
              <a:rPr lang="sk-SK" sz="2000" dirty="0">
                <a:latin typeface="+mn-lt"/>
              </a:rPr>
              <a:t>Návšteva Ich cisárskych výsostí princa a princeznej </a:t>
            </a:r>
            <a:r>
              <a:rPr lang="sk-SK" sz="2000" dirty="0" err="1">
                <a:latin typeface="+mn-lt"/>
              </a:rPr>
              <a:t>Akišino</a:t>
            </a:r>
            <a:r>
              <a:rPr lang="sk-SK" sz="2000" dirty="0">
                <a:latin typeface="+mn-lt"/>
              </a:rPr>
              <a:t> </a:t>
            </a:r>
            <a:r>
              <a:rPr lang="sk-SK" sz="2000" dirty="0" smtClean="0">
                <a:latin typeface="+mn-lt"/>
              </a:rPr>
              <a:t>v </a:t>
            </a:r>
            <a:r>
              <a:rPr lang="sk-SK" sz="2000" dirty="0">
                <a:latin typeface="+mn-lt"/>
              </a:rPr>
              <a:t>SKN (24. 6. 2013) bola symbolickým pripomenutím toho, že pred desiatimi rokmi knižnica získala kultúrny grant japonskej vlády, ktorý umožnil začatie digitálneho nahrávania vo zvukových štúdiách.</a:t>
            </a:r>
          </a:p>
        </p:txBody>
      </p:sp>
      <p:pic>
        <p:nvPicPr>
          <p:cNvPr id="47108" name="Picture 5" descr="C:\Users\registratura1\Desktop\Japan princ\P1030369.JPG"/>
          <p:cNvPicPr>
            <a:picLocks noChangeAspect="1" noChangeArrowheads="1"/>
          </p:cNvPicPr>
          <p:nvPr/>
        </p:nvPicPr>
        <p:blipFill>
          <a:blip r:embed="rId2" cstate="print"/>
          <a:srcRect/>
          <a:stretch>
            <a:fillRect/>
          </a:stretch>
        </p:blipFill>
        <p:spPr bwMode="auto">
          <a:xfrm>
            <a:off x="2051720" y="2636912"/>
            <a:ext cx="5040312" cy="3563938"/>
          </a:xfrm>
          <a:prstGeom prst="rect">
            <a:avLst/>
          </a:prstGeom>
          <a:noFill/>
          <a:ln w="9525">
            <a:noFill/>
            <a:miter lim="800000"/>
            <a:headEnd/>
            <a:tailEnd/>
          </a:ln>
        </p:spPr>
      </p:pic>
      <p:sp>
        <p:nvSpPr>
          <p:cNvPr id="2" name="Zástupný symbol dátumu 1"/>
          <p:cNvSpPr>
            <a:spLocks noGrp="1"/>
          </p:cNvSpPr>
          <p:nvPr>
            <p:ph type="dt" sz="half" idx="10"/>
          </p:nvPr>
        </p:nvSpPr>
        <p:spPr/>
        <p:txBody>
          <a:bodyPr/>
          <a:lstStyle/>
          <a:p>
            <a:fld id="{5865B93C-8B40-460C-9D80-35B317E67315}" type="datetime1">
              <a:rPr lang="sk-SK" smtClean="0"/>
              <a:t>10. 6. 2019</a:t>
            </a:fld>
            <a:endParaRPr lang="sk-SK"/>
          </a:p>
        </p:txBody>
      </p:sp>
      <p:sp>
        <p:nvSpPr>
          <p:cNvPr id="5" name="Zástupný symbol čísla snímky 4"/>
          <p:cNvSpPr>
            <a:spLocks noGrp="1"/>
          </p:cNvSpPr>
          <p:nvPr>
            <p:ph type="sldNum" sz="quarter" idx="12"/>
          </p:nvPr>
        </p:nvSpPr>
        <p:spPr/>
        <p:txBody>
          <a:bodyPr/>
          <a:lstStyle/>
          <a:p>
            <a:fld id="{3A9814E2-521E-4C8C-8CB9-617E7DDFC125}" type="slidenum">
              <a:rPr lang="sk-SK" smtClean="0"/>
              <a:pPr/>
              <a:t>32</a:t>
            </a:fld>
            <a:endParaRPr lang="sk-SK"/>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p:txBody>
          <a:bodyPr/>
          <a:lstStyle/>
          <a:p>
            <a:pPr>
              <a:defRPr/>
            </a:pPr>
            <a:r>
              <a:rPr lang="sk-SK" sz="3000" dirty="0" smtClean="0"/>
              <a:t>Nahrávanie zvukových kníh a časopisov </a:t>
            </a:r>
            <a:endParaRPr lang="sk-SK" sz="3000" dirty="0"/>
          </a:p>
        </p:txBody>
      </p:sp>
      <p:pic>
        <p:nvPicPr>
          <p:cNvPr id="48131" name="Obrázok 10" descr="DSC03559.JPG"/>
          <p:cNvPicPr>
            <a:picLocks noChangeAspect="1"/>
          </p:cNvPicPr>
          <p:nvPr/>
        </p:nvPicPr>
        <p:blipFill>
          <a:blip r:embed="rId2" cstate="print"/>
          <a:srcRect/>
          <a:stretch>
            <a:fillRect/>
          </a:stretch>
        </p:blipFill>
        <p:spPr bwMode="auto">
          <a:xfrm>
            <a:off x="4500563" y="3068638"/>
            <a:ext cx="4248150" cy="3654425"/>
          </a:xfrm>
          <a:prstGeom prst="rect">
            <a:avLst/>
          </a:prstGeom>
          <a:noFill/>
          <a:ln w="9525">
            <a:noFill/>
            <a:miter lim="800000"/>
            <a:headEnd/>
            <a:tailEnd/>
          </a:ln>
        </p:spPr>
      </p:pic>
      <p:pic>
        <p:nvPicPr>
          <p:cNvPr id="48132" name="Obrázok 9" descr="DSC03567.JPG"/>
          <p:cNvPicPr>
            <a:picLocks noChangeAspect="1"/>
          </p:cNvPicPr>
          <p:nvPr/>
        </p:nvPicPr>
        <p:blipFill>
          <a:blip r:embed="rId3" cstate="print"/>
          <a:srcRect/>
          <a:stretch>
            <a:fillRect/>
          </a:stretch>
        </p:blipFill>
        <p:spPr bwMode="auto">
          <a:xfrm>
            <a:off x="467544" y="1268760"/>
            <a:ext cx="4762500" cy="3168650"/>
          </a:xfrm>
          <a:prstGeom prst="rect">
            <a:avLst/>
          </a:prstGeom>
          <a:noFill/>
          <a:ln w="9525">
            <a:noFill/>
            <a:miter lim="800000"/>
            <a:headEnd/>
            <a:tailEnd/>
          </a:ln>
        </p:spPr>
      </p:pic>
      <p:sp>
        <p:nvSpPr>
          <p:cNvPr id="2" name="Zástupný symbol dátumu 1"/>
          <p:cNvSpPr>
            <a:spLocks noGrp="1"/>
          </p:cNvSpPr>
          <p:nvPr>
            <p:ph type="dt" sz="half" idx="10"/>
          </p:nvPr>
        </p:nvSpPr>
        <p:spPr/>
        <p:txBody>
          <a:bodyPr/>
          <a:lstStyle/>
          <a:p>
            <a:fld id="{864D88CE-1C10-4CDF-ADB3-028B661793EF}" type="datetime1">
              <a:rPr lang="sk-SK" smtClean="0"/>
              <a:t>10. 6. 2019</a:t>
            </a:fld>
            <a:endParaRPr lang="sk-SK"/>
          </a:p>
        </p:txBody>
      </p:sp>
      <p:sp>
        <p:nvSpPr>
          <p:cNvPr id="4" name="Zástupný symbol čísla snímky 3"/>
          <p:cNvSpPr>
            <a:spLocks noGrp="1"/>
          </p:cNvSpPr>
          <p:nvPr>
            <p:ph type="sldNum" sz="quarter" idx="12"/>
          </p:nvPr>
        </p:nvSpPr>
        <p:spPr/>
        <p:txBody>
          <a:bodyPr/>
          <a:lstStyle/>
          <a:p>
            <a:fld id="{3A9814E2-521E-4C8C-8CB9-617E7DDFC125}" type="slidenum">
              <a:rPr lang="sk-SK" smtClean="0"/>
              <a:pPr/>
              <a:t>33</a:t>
            </a:fld>
            <a:endParaRPr lang="sk-SK"/>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p:txBody>
          <a:bodyPr/>
          <a:lstStyle/>
          <a:p>
            <a:pPr>
              <a:defRPr/>
            </a:pPr>
            <a:r>
              <a:rPr lang="sk-SK" sz="3000" dirty="0" smtClean="0"/>
              <a:t>Digitalizácia zvukových záznamov </a:t>
            </a:r>
            <a:endParaRPr lang="sk-SK" sz="3000" u="sng" dirty="0"/>
          </a:p>
        </p:txBody>
      </p:sp>
      <p:sp>
        <p:nvSpPr>
          <p:cNvPr id="52227" name="Zástupný symbol obsahu 1"/>
          <p:cNvSpPr>
            <a:spLocks noGrp="1"/>
          </p:cNvSpPr>
          <p:nvPr>
            <p:ph idx="1"/>
          </p:nvPr>
        </p:nvSpPr>
        <p:spPr>
          <a:xfrm>
            <a:off x="395288" y="1268413"/>
            <a:ext cx="8424862" cy="4897437"/>
          </a:xfrm>
        </p:spPr>
        <p:txBody>
          <a:bodyPr/>
          <a:lstStyle/>
          <a:p>
            <a:endParaRPr lang="sk-SK" sz="2000" dirty="0" smtClean="0"/>
          </a:p>
          <a:p>
            <a:endParaRPr lang="sk-SK" sz="2000" dirty="0"/>
          </a:p>
          <a:p>
            <a:r>
              <a:rPr lang="sk-SK" sz="2000" dirty="0" smtClean="0"/>
              <a:t>neoddeliteľná súčasť procesu vývoja zvukovej knihy</a:t>
            </a:r>
          </a:p>
          <a:p>
            <a:r>
              <a:rPr lang="sk-SK" sz="2000" dirty="0" smtClean="0"/>
              <a:t>fond zvukových kníh v analógovom formáte obsahoval 1 420 titulov kníh na mg pásoch a 2 456 titulov kníh na mg kazetách </a:t>
            </a:r>
          </a:p>
          <a:p>
            <a:r>
              <a:rPr lang="sk-SK" sz="2000" dirty="0" smtClean="0"/>
              <a:t>z dôvodu potreby ich sprístupnenia sa v roku 2003 začalo        s </a:t>
            </a:r>
            <a:r>
              <a:rPr lang="sk-SK" sz="2000" b="1" dirty="0" smtClean="0"/>
              <a:t>prepisom</a:t>
            </a:r>
            <a:r>
              <a:rPr lang="sk-SK" sz="2000" dirty="0" smtClean="0"/>
              <a:t> zvukových záznamov z mg pásov na mg kazety        v analógovom formáte </a:t>
            </a:r>
          </a:p>
          <a:p>
            <a:r>
              <a:rPr lang="sk-SK" sz="2000" dirty="0" smtClean="0"/>
              <a:t>od roku 2006 sa v plnom rozsahu začal proces </a:t>
            </a:r>
            <a:r>
              <a:rPr lang="sk-SK" sz="2000" b="1" dirty="0" smtClean="0"/>
              <a:t>digitalizácie</a:t>
            </a:r>
            <a:r>
              <a:rPr lang="sk-SK" sz="2000" dirty="0" smtClean="0"/>
              <a:t> kníh z mg pásov a od roku 2010 z mg kaziet</a:t>
            </a:r>
          </a:p>
          <a:p>
            <a:pPr marL="109728" indent="0">
              <a:buNone/>
            </a:pPr>
            <a:r>
              <a:rPr lang="sk-SK" sz="2000" dirty="0" smtClean="0"/>
              <a:t>      </a:t>
            </a:r>
          </a:p>
          <a:p>
            <a:pPr marL="109728" indent="0">
              <a:buNone/>
            </a:pPr>
            <a:endParaRPr lang="sk-SK" sz="2000" dirty="0" smtClean="0"/>
          </a:p>
          <a:p>
            <a:endParaRPr lang="sk-SK" sz="2000" dirty="0" smtClean="0"/>
          </a:p>
        </p:txBody>
      </p:sp>
      <p:sp>
        <p:nvSpPr>
          <p:cNvPr id="2" name="Zástupný symbol dátumu 1"/>
          <p:cNvSpPr>
            <a:spLocks noGrp="1"/>
          </p:cNvSpPr>
          <p:nvPr>
            <p:ph type="dt" sz="half" idx="10"/>
          </p:nvPr>
        </p:nvSpPr>
        <p:spPr/>
        <p:txBody>
          <a:bodyPr/>
          <a:lstStyle/>
          <a:p>
            <a:fld id="{69C2311E-42C2-4E4D-94CC-0F7A184380DB}" type="datetime1">
              <a:rPr lang="sk-SK" smtClean="0"/>
              <a:t>10. 6. 2019</a:t>
            </a:fld>
            <a:endParaRPr lang="sk-SK"/>
          </a:p>
        </p:txBody>
      </p:sp>
      <p:sp>
        <p:nvSpPr>
          <p:cNvPr id="4" name="Zástupný symbol čísla snímky 3"/>
          <p:cNvSpPr>
            <a:spLocks noGrp="1"/>
          </p:cNvSpPr>
          <p:nvPr>
            <p:ph type="sldNum" sz="quarter" idx="12"/>
          </p:nvPr>
        </p:nvSpPr>
        <p:spPr/>
        <p:txBody>
          <a:bodyPr/>
          <a:lstStyle/>
          <a:p>
            <a:fld id="{3A9814E2-521E-4C8C-8CB9-617E7DDFC125}" type="slidenum">
              <a:rPr lang="sk-SK" smtClean="0"/>
              <a:pPr/>
              <a:t>34</a:t>
            </a:fld>
            <a:endParaRPr lang="sk-SK"/>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251520" y="980728"/>
            <a:ext cx="8892480" cy="4392488"/>
          </a:xfrm>
        </p:spPr>
        <p:txBody>
          <a:bodyPr>
            <a:normAutofit/>
          </a:bodyPr>
          <a:lstStyle/>
          <a:p>
            <a:r>
              <a:rPr lang="sk-SK" sz="2000" dirty="0" smtClean="0"/>
              <a:t>Zameraná na ilustrácie kníh a učebníc, ako aj na výrobu samostatných obrazových publikácií, nástenných kalendárov.         </a:t>
            </a:r>
          </a:p>
          <a:p>
            <a:r>
              <a:rPr lang="sk-SK" sz="2000" dirty="0" smtClean="0"/>
              <a:t>Umožňuje zoznamovať </a:t>
            </a:r>
            <a:r>
              <a:rPr lang="sk-SK" sz="2000" dirty="0" err="1" smtClean="0"/>
              <a:t>hapickou</a:t>
            </a:r>
            <a:r>
              <a:rPr lang="sk-SK" sz="2000" dirty="0" smtClean="0"/>
              <a:t> formou zrakovo postihnutých     s vizuálnym svetom okolo nás, ktorý je inak pre nich nedostupný. </a:t>
            </a:r>
          </a:p>
          <a:p>
            <a:endParaRPr lang="sk-SK" sz="2000" dirty="0" smtClean="0"/>
          </a:p>
        </p:txBody>
      </p:sp>
      <p:sp>
        <p:nvSpPr>
          <p:cNvPr id="3" name="Nadpis 2"/>
          <p:cNvSpPr>
            <a:spLocks noGrp="1"/>
          </p:cNvSpPr>
          <p:nvPr>
            <p:ph type="title"/>
          </p:nvPr>
        </p:nvSpPr>
        <p:spPr>
          <a:xfrm>
            <a:off x="323528" y="188640"/>
            <a:ext cx="8229600" cy="1143000"/>
          </a:xfrm>
        </p:spPr>
        <p:txBody>
          <a:bodyPr>
            <a:normAutofit/>
          </a:bodyPr>
          <a:lstStyle/>
          <a:p>
            <a:r>
              <a:rPr lang="sk-SK" sz="3000" dirty="0" smtClean="0"/>
              <a:t>Reliéfna grafika</a:t>
            </a:r>
            <a:endParaRPr lang="sk-SK" sz="3000" dirty="0"/>
          </a:p>
        </p:txBody>
      </p:sp>
      <p:pic>
        <p:nvPicPr>
          <p:cNvPr id="8194" name="Picture 2" descr="\\Mybookworld\public\Oktavian\výber učebnice\DSC04377u.jpg"/>
          <p:cNvPicPr>
            <a:picLocks noChangeAspect="1" noChangeArrowheads="1"/>
          </p:cNvPicPr>
          <p:nvPr/>
        </p:nvPicPr>
        <p:blipFill>
          <a:blip r:embed="rId2" cstate="print"/>
          <a:srcRect/>
          <a:stretch>
            <a:fillRect/>
          </a:stretch>
        </p:blipFill>
        <p:spPr bwMode="auto">
          <a:xfrm>
            <a:off x="1403648" y="2420888"/>
            <a:ext cx="6331632" cy="4221088"/>
          </a:xfrm>
          <a:prstGeom prst="rect">
            <a:avLst/>
          </a:prstGeom>
          <a:noFill/>
        </p:spPr>
      </p:pic>
      <p:sp>
        <p:nvSpPr>
          <p:cNvPr id="4" name="Zástupný symbol dátumu 3"/>
          <p:cNvSpPr>
            <a:spLocks noGrp="1"/>
          </p:cNvSpPr>
          <p:nvPr>
            <p:ph type="dt" sz="half" idx="10"/>
          </p:nvPr>
        </p:nvSpPr>
        <p:spPr/>
        <p:txBody>
          <a:bodyPr/>
          <a:lstStyle/>
          <a:p>
            <a:fld id="{5D5E2E82-39C4-41C1-B8CA-B380893ED92C}" type="datetime1">
              <a:rPr lang="sk-SK" smtClean="0"/>
              <a:t>10. 6. 2019</a:t>
            </a:fld>
            <a:endParaRPr lang="sk-SK"/>
          </a:p>
        </p:txBody>
      </p:sp>
      <p:sp>
        <p:nvSpPr>
          <p:cNvPr id="5" name="Zástupný symbol čísla snímky 4"/>
          <p:cNvSpPr>
            <a:spLocks noGrp="1"/>
          </p:cNvSpPr>
          <p:nvPr>
            <p:ph type="sldNum" sz="quarter" idx="12"/>
          </p:nvPr>
        </p:nvSpPr>
        <p:spPr/>
        <p:txBody>
          <a:bodyPr/>
          <a:lstStyle/>
          <a:p>
            <a:fld id="{3A9814E2-521E-4C8C-8CB9-617E7DDFC125}" type="slidenum">
              <a:rPr lang="sk-SK" smtClean="0"/>
              <a:pPr/>
              <a:t>35</a:t>
            </a:fld>
            <a:endParaRPr lang="sk-SK"/>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obsahu 3" descr="c_humor_3.jpg"/>
          <p:cNvPicPr>
            <a:picLocks noGrp="1" noChangeAspect="1"/>
          </p:cNvPicPr>
          <p:nvPr>
            <p:ph idx="1"/>
          </p:nvPr>
        </p:nvPicPr>
        <p:blipFill>
          <a:blip r:embed="rId2" cstate="print"/>
          <a:stretch>
            <a:fillRect/>
          </a:stretch>
        </p:blipFill>
        <p:spPr>
          <a:xfrm>
            <a:off x="899592" y="548680"/>
            <a:ext cx="7285441" cy="5256584"/>
          </a:xfrm>
        </p:spPr>
      </p:pic>
      <p:sp>
        <p:nvSpPr>
          <p:cNvPr id="5" name="Obdĺžnik 4"/>
          <p:cNvSpPr/>
          <p:nvPr/>
        </p:nvSpPr>
        <p:spPr>
          <a:xfrm>
            <a:off x="3995936" y="5877272"/>
            <a:ext cx="4248150" cy="4318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sk-SK" dirty="0">
                <a:solidFill>
                  <a:schemeClr val="tx1"/>
                </a:solidFill>
              </a:rPr>
              <a:t>Výstava Videnie nevidenia – i videnia</a:t>
            </a:r>
            <a:endParaRPr lang="sk-SK" dirty="0"/>
          </a:p>
        </p:txBody>
      </p:sp>
      <p:sp>
        <p:nvSpPr>
          <p:cNvPr id="2" name="Zástupný symbol dátumu 1"/>
          <p:cNvSpPr>
            <a:spLocks noGrp="1"/>
          </p:cNvSpPr>
          <p:nvPr>
            <p:ph type="dt" sz="half" idx="10"/>
          </p:nvPr>
        </p:nvSpPr>
        <p:spPr/>
        <p:txBody>
          <a:bodyPr/>
          <a:lstStyle/>
          <a:p>
            <a:fld id="{119753CE-221B-46B4-8478-6D95B33001EE}" type="datetime1">
              <a:rPr lang="sk-SK" smtClean="0"/>
              <a:t>10. 6. 2019</a:t>
            </a:fld>
            <a:endParaRPr lang="sk-SK"/>
          </a:p>
        </p:txBody>
      </p:sp>
      <p:sp>
        <p:nvSpPr>
          <p:cNvPr id="3" name="Zástupný symbol čísla snímky 2"/>
          <p:cNvSpPr>
            <a:spLocks noGrp="1"/>
          </p:cNvSpPr>
          <p:nvPr>
            <p:ph type="sldNum" sz="quarter" idx="12"/>
          </p:nvPr>
        </p:nvSpPr>
        <p:spPr/>
        <p:txBody>
          <a:bodyPr/>
          <a:lstStyle/>
          <a:p>
            <a:fld id="{3A9814E2-521E-4C8C-8CB9-617E7DDFC125}" type="slidenum">
              <a:rPr lang="sk-SK" smtClean="0"/>
              <a:pPr/>
              <a:t>36</a:t>
            </a:fld>
            <a:endParaRPr lang="sk-SK"/>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Mybookworld\public\Foto z podujati OKS\2016\Humorná výstava\P1060105.JPG"/>
          <p:cNvPicPr>
            <a:picLocks noChangeAspect="1" noChangeArrowheads="1"/>
          </p:cNvPicPr>
          <p:nvPr/>
        </p:nvPicPr>
        <p:blipFill>
          <a:blip r:embed="rId2" cstate="print"/>
          <a:srcRect/>
          <a:stretch>
            <a:fillRect/>
          </a:stretch>
        </p:blipFill>
        <p:spPr bwMode="auto">
          <a:xfrm>
            <a:off x="971600" y="476672"/>
            <a:ext cx="7297738" cy="5473700"/>
          </a:xfrm>
          <a:prstGeom prst="rect">
            <a:avLst/>
          </a:prstGeom>
          <a:noFill/>
          <a:ln w="9525">
            <a:noFill/>
            <a:miter lim="800000"/>
            <a:headEnd/>
            <a:tailEnd/>
          </a:ln>
        </p:spPr>
      </p:pic>
      <p:sp>
        <p:nvSpPr>
          <p:cNvPr id="4" name="Obdĺžnik 3"/>
          <p:cNvSpPr/>
          <p:nvPr/>
        </p:nvSpPr>
        <p:spPr>
          <a:xfrm>
            <a:off x="4140200" y="6021388"/>
            <a:ext cx="4248150" cy="4318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sk-SK" dirty="0">
                <a:solidFill>
                  <a:schemeClr val="tx1"/>
                </a:solidFill>
              </a:rPr>
              <a:t>Výstava Videnie nevidenia – i videnia</a:t>
            </a:r>
            <a:endParaRPr lang="sk-SK" dirty="0"/>
          </a:p>
        </p:txBody>
      </p:sp>
      <p:sp>
        <p:nvSpPr>
          <p:cNvPr id="2" name="Zástupný symbol dátumu 1"/>
          <p:cNvSpPr>
            <a:spLocks noGrp="1"/>
          </p:cNvSpPr>
          <p:nvPr>
            <p:ph type="dt" sz="half" idx="10"/>
          </p:nvPr>
        </p:nvSpPr>
        <p:spPr/>
        <p:txBody>
          <a:bodyPr/>
          <a:lstStyle/>
          <a:p>
            <a:fld id="{C3ACB097-E806-42B5-8084-5A43950CB49B}" type="datetime1">
              <a:rPr lang="sk-SK" smtClean="0"/>
              <a:t>10. 6. 2019</a:t>
            </a:fld>
            <a:endParaRPr lang="sk-SK"/>
          </a:p>
        </p:txBody>
      </p:sp>
      <p:sp>
        <p:nvSpPr>
          <p:cNvPr id="3" name="Zástupný symbol čísla snímky 2"/>
          <p:cNvSpPr>
            <a:spLocks noGrp="1"/>
          </p:cNvSpPr>
          <p:nvPr>
            <p:ph type="sldNum" sz="quarter" idx="12"/>
          </p:nvPr>
        </p:nvSpPr>
        <p:spPr/>
        <p:txBody>
          <a:bodyPr/>
          <a:lstStyle/>
          <a:p>
            <a:fld id="{3A9814E2-521E-4C8C-8CB9-617E7DDFC125}" type="slidenum">
              <a:rPr lang="sk-SK" smtClean="0"/>
              <a:pPr/>
              <a:t>37</a:t>
            </a:fld>
            <a:endParaRPr lang="sk-SK"/>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obsahu 3" descr="c_humor_3.jpg"/>
          <p:cNvPicPr>
            <a:picLocks noGrp="1" noChangeAspect="1"/>
          </p:cNvPicPr>
          <p:nvPr>
            <p:ph idx="1"/>
          </p:nvPr>
        </p:nvPicPr>
        <p:blipFill>
          <a:blip r:embed="rId2" cstate="print"/>
          <a:stretch>
            <a:fillRect/>
          </a:stretch>
        </p:blipFill>
        <p:spPr>
          <a:xfrm>
            <a:off x="755576" y="692696"/>
            <a:ext cx="7817957" cy="4680520"/>
          </a:xfrm>
          <a:prstGeom prst="rect">
            <a:avLst/>
          </a:prstGeom>
          <a:noFill/>
          <a:ln>
            <a:noFill/>
          </a:ln>
        </p:spPr>
      </p:pic>
      <p:sp>
        <p:nvSpPr>
          <p:cNvPr id="5" name="Obdĺžnik 4"/>
          <p:cNvSpPr/>
          <p:nvPr/>
        </p:nvSpPr>
        <p:spPr>
          <a:xfrm>
            <a:off x="3131840" y="5733256"/>
            <a:ext cx="5544542" cy="4318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sk-SK" dirty="0" smtClean="0">
                <a:solidFill>
                  <a:schemeClr val="tx1"/>
                </a:solidFill>
              </a:rPr>
              <a:t>Reliéfne matrice z knihy Majster Pavol z Levoče</a:t>
            </a:r>
            <a:endParaRPr lang="sk-SK" dirty="0">
              <a:solidFill>
                <a:schemeClr val="tx1"/>
              </a:solidFill>
            </a:endParaRPr>
          </a:p>
        </p:txBody>
      </p:sp>
      <p:sp>
        <p:nvSpPr>
          <p:cNvPr id="2" name="Zástupný symbol dátumu 1"/>
          <p:cNvSpPr>
            <a:spLocks noGrp="1"/>
          </p:cNvSpPr>
          <p:nvPr>
            <p:ph type="dt" sz="half" idx="10"/>
          </p:nvPr>
        </p:nvSpPr>
        <p:spPr/>
        <p:txBody>
          <a:bodyPr/>
          <a:lstStyle/>
          <a:p>
            <a:fld id="{346E6EC8-1D7A-46E1-AFB5-78C9E028A44D}" type="datetime1">
              <a:rPr lang="sk-SK" smtClean="0"/>
              <a:t>10. 6. 2019</a:t>
            </a:fld>
            <a:endParaRPr lang="sk-SK"/>
          </a:p>
        </p:txBody>
      </p:sp>
      <p:sp>
        <p:nvSpPr>
          <p:cNvPr id="3" name="Zástupný symbol čísla snímky 2"/>
          <p:cNvSpPr>
            <a:spLocks noGrp="1"/>
          </p:cNvSpPr>
          <p:nvPr>
            <p:ph type="sldNum" sz="quarter" idx="12"/>
          </p:nvPr>
        </p:nvSpPr>
        <p:spPr/>
        <p:txBody>
          <a:bodyPr/>
          <a:lstStyle/>
          <a:p>
            <a:fld id="{3A9814E2-521E-4C8C-8CB9-617E7DDFC125}" type="slidenum">
              <a:rPr lang="sk-SK" smtClean="0"/>
              <a:pPr/>
              <a:t>38</a:t>
            </a:fld>
            <a:endParaRPr lang="sk-SK"/>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p:txBody>
          <a:bodyPr>
            <a:normAutofit/>
          </a:bodyPr>
          <a:lstStyle/>
          <a:p>
            <a:r>
              <a:rPr lang="sk-SK" sz="2000" dirty="0" smtClean="0"/>
              <a:t>SKN metodicky usmerňuje objednávateľov – tvorcov informácií, predovšetkým organizácie štátneho a verejného sektora, pri príprave materiálov, ktoré budú korešpondovať   s pravidlami prístupnosti pre osoby so zrakovým postihnutím</a:t>
            </a:r>
          </a:p>
          <a:p>
            <a:pPr lvl="1">
              <a:spcBef>
                <a:spcPts val="1200"/>
              </a:spcBef>
            </a:pPr>
            <a:r>
              <a:rPr lang="sk-SK" sz="2000" dirty="0" smtClean="0"/>
              <a:t>sprístupňovanie hmatových výstav s </a:t>
            </a:r>
            <a:r>
              <a:rPr lang="sk-SK" sz="2000" dirty="0" err="1" smtClean="0"/>
              <a:t>braillovskými</a:t>
            </a:r>
            <a:r>
              <a:rPr lang="sk-SK" sz="2000" dirty="0" smtClean="0"/>
              <a:t> </a:t>
            </a:r>
            <a:r>
              <a:rPr lang="sk-SK" sz="2000" dirty="0" err="1" smtClean="0"/>
              <a:t>popiskami</a:t>
            </a:r>
            <a:r>
              <a:rPr lang="sk-SK" sz="2000" dirty="0" smtClean="0"/>
              <a:t> a </a:t>
            </a:r>
            <a:r>
              <a:rPr lang="sk-SK" sz="2000" dirty="0" err="1" smtClean="0"/>
              <a:t>audiokomentárom</a:t>
            </a:r>
            <a:r>
              <a:rPr lang="sk-SK" sz="2000" dirty="0" smtClean="0"/>
              <a:t>, </a:t>
            </a:r>
          </a:p>
          <a:p>
            <a:pPr lvl="1">
              <a:spcBef>
                <a:spcPts val="1200"/>
              </a:spcBef>
            </a:pPr>
            <a:r>
              <a:rPr lang="sk-SK" sz="2000" dirty="0" smtClean="0"/>
              <a:t>výroba orientačných plánov, pôdorysov verejných budov,</a:t>
            </a:r>
          </a:p>
          <a:p>
            <a:pPr lvl="1">
              <a:spcBef>
                <a:spcPts val="1200"/>
              </a:spcBef>
            </a:pPr>
            <a:r>
              <a:rPr lang="sk-SK" sz="2000" dirty="0" smtClean="0"/>
              <a:t>označovanie historických pamiatok, či prostriedkov verejnej dopravy...</a:t>
            </a:r>
            <a:endParaRPr lang="sk-SK" sz="2000" dirty="0"/>
          </a:p>
        </p:txBody>
      </p:sp>
      <p:sp>
        <p:nvSpPr>
          <p:cNvPr id="3" name="Nadpis 2"/>
          <p:cNvSpPr>
            <a:spLocks noGrp="1"/>
          </p:cNvSpPr>
          <p:nvPr>
            <p:ph type="title"/>
          </p:nvPr>
        </p:nvSpPr>
        <p:spPr/>
        <p:txBody>
          <a:bodyPr>
            <a:normAutofit/>
          </a:bodyPr>
          <a:lstStyle/>
          <a:p>
            <a:r>
              <a:rPr lang="sk-SK" sz="3000" dirty="0" smtClean="0"/>
              <a:t>Prístupnosť informácií pre nevidiacich</a:t>
            </a:r>
            <a:endParaRPr lang="sk-SK" sz="3000" dirty="0"/>
          </a:p>
        </p:txBody>
      </p:sp>
      <p:sp>
        <p:nvSpPr>
          <p:cNvPr id="4" name="Zástupný symbol dátumu 3"/>
          <p:cNvSpPr>
            <a:spLocks noGrp="1"/>
          </p:cNvSpPr>
          <p:nvPr>
            <p:ph type="dt" sz="half" idx="10"/>
          </p:nvPr>
        </p:nvSpPr>
        <p:spPr/>
        <p:txBody>
          <a:bodyPr/>
          <a:lstStyle/>
          <a:p>
            <a:fld id="{E3BEAD32-BDC0-4877-878A-7C041AA594E7}" type="datetime1">
              <a:rPr lang="sk-SK" smtClean="0"/>
              <a:t>10. 6. 2019</a:t>
            </a:fld>
            <a:endParaRPr lang="sk-SK"/>
          </a:p>
        </p:txBody>
      </p:sp>
      <p:sp>
        <p:nvSpPr>
          <p:cNvPr id="5" name="Zástupný symbol čísla snímky 4"/>
          <p:cNvSpPr>
            <a:spLocks noGrp="1"/>
          </p:cNvSpPr>
          <p:nvPr>
            <p:ph type="sldNum" sz="quarter" idx="12"/>
          </p:nvPr>
        </p:nvSpPr>
        <p:spPr/>
        <p:txBody>
          <a:bodyPr/>
          <a:lstStyle/>
          <a:p>
            <a:fld id="{3A9814E2-521E-4C8C-8CB9-617E7DDFC125}" type="slidenum">
              <a:rPr lang="sk-SK" smtClean="0"/>
              <a:pPr/>
              <a:t>39</a:t>
            </a:fld>
            <a:endParaRPr lang="sk-SK"/>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obsahu 3" descr="Had.JPG"/>
          <p:cNvPicPr>
            <a:picLocks noGrp="1" noChangeAspect="1"/>
          </p:cNvPicPr>
          <p:nvPr>
            <p:ph idx="1"/>
          </p:nvPr>
        </p:nvPicPr>
        <p:blipFill>
          <a:blip r:embed="rId2" cstate="print"/>
          <a:stretch>
            <a:fillRect/>
          </a:stretch>
        </p:blipFill>
        <p:spPr>
          <a:xfrm>
            <a:off x="1475656" y="908720"/>
            <a:ext cx="6034616" cy="4525962"/>
          </a:xfrm>
        </p:spPr>
      </p:pic>
      <p:sp>
        <p:nvSpPr>
          <p:cNvPr id="5" name="Obdĺžnik 4"/>
          <p:cNvSpPr/>
          <p:nvPr/>
        </p:nvSpPr>
        <p:spPr>
          <a:xfrm>
            <a:off x="2123728" y="5661248"/>
            <a:ext cx="7020272"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sk-SK" dirty="0" smtClean="0">
                <a:solidFill>
                  <a:schemeClr val="tx1"/>
                </a:solidFill>
              </a:rPr>
              <a:t>Popis vystavených objektov v </a:t>
            </a:r>
            <a:r>
              <a:rPr lang="sk-SK" dirty="0" err="1" smtClean="0">
                <a:solidFill>
                  <a:schemeClr val="tx1"/>
                </a:solidFill>
              </a:rPr>
              <a:t>Braillovom</a:t>
            </a:r>
            <a:r>
              <a:rPr lang="sk-SK" dirty="0" smtClean="0">
                <a:solidFill>
                  <a:schemeClr val="tx1"/>
                </a:solidFill>
              </a:rPr>
              <a:t> písme v ZOO Košice  </a:t>
            </a:r>
            <a:endParaRPr lang="sk-SK" dirty="0">
              <a:solidFill>
                <a:schemeClr val="tx1"/>
              </a:solidFill>
            </a:endParaRPr>
          </a:p>
        </p:txBody>
      </p:sp>
      <p:sp>
        <p:nvSpPr>
          <p:cNvPr id="2" name="Zástupný symbol dátumu 1"/>
          <p:cNvSpPr>
            <a:spLocks noGrp="1"/>
          </p:cNvSpPr>
          <p:nvPr>
            <p:ph type="dt" sz="half" idx="10"/>
          </p:nvPr>
        </p:nvSpPr>
        <p:spPr/>
        <p:txBody>
          <a:bodyPr/>
          <a:lstStyle/>
          <a:p>
            <a:fld id="{45832A33-456F-4483-BF80-585EFA184D01}" type="datetime1">
              <a:rPr lang="sk-SK" smtClean="0"/>
              <a:t>10. 6. 2019</a:t>
            </a:fld>
            <a:endParaRPr lang="sk-SK"/>
          </a:p>
        </p:txBody>
      </p:sp>
      <p:sp>
        <p:nvSpPr>
          <p:cNvPr id="3" name="Zástupný symbol čísla snímky 2"/>
          <p:cNvSpPr>
            <a:spLocks noGrp="1"/>
          </p:cNvSpPr>
          <p:nvPr>
            <p:ph type="sldNum" sz="quarter" idx="12"/>
          </p:nvPr>
        </p:nvSpPr>
        <p:spPr/>
        <p:txBody>
          <a:bodyPr/>
          <a:lstStyle/>
          <a:p>
            <a:fld id="{3A9814E2-521E-4C8C-8CB9-617E7DDFC125}" type="slidenum">
              <a:rPr lang="sk-SK" smtClean="0"/>
              <a:pPr/>
              <a:t>40</a:t>
            </a:fld>
            <a:endParaRPr lang="sk-SK"/>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obsahu 3" descr="Kapybara.jpg"/>
          <p:cNvPicPr>
            <a:picLocks noGrp="1" noChangeAspect="1"/>
          </p:cNvPicPr>
          <p:nvPr>
            <p:ph idx="1"/>
          </p:nvPr>
        </p:nvPicPr>
        <p:blipFill>
          <a:blip r:embed="rId2" cstate="print"/>
          <a:stretch>
            <a:fillRect/>
          </a:stretch>
        </p:blipFill>
        <p:spPr>
          <a:xfrm>
            <a:off x="1331640" y="1052736"/>
            <a:ext cx="6788943" cy="4525962"/>
          </a:xfrm>
        </p:spPr>
      </p:pic>
      <p:sp>
        <p:nvSpPr>
          <p:cNvPr id="7" name="Obdĺžnik 6"/>
          <p:cNvSpPr/>
          <p:nvPr/>
        </p:nvSpPr>
        <p:spPr>
          <a:xfrm>
            <a:off x="2267744" y="5733256"/>
            <a:ext cx="6624736"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sk-SK" dirty="0" smtClean="0">
                <a:solidFill>
                  <a:schemeClr val="tx1"/>
                </a:solidFill>
              </a:rPr>
              <a:t>Orientačná reliéfna tabuľa s popisom v </a:t>
            </a:r>
            <a:r>
              <a:rPr lang="sk-SK" dirty="0" err="1" smtClean="0">
                <a:solidFill>
                  <a:schemeClr val="tx1"/>
                </a:solidFill>
              </a:rPr>
              <a:t>Braillovom</a:t>
            </a:r>
            <a:r>
              <a:rPr lang="sk-SK" dirty="0" smtClean="0">
                <a:solidFill>
                  <a:schemeClr val="tx1"/>
                </a:solidFill>
              </a:rPr>
              <a:t> písme v ZOO Spišská Nová Ves </a:t>
            </a:r>
            <a:endParaRPr lang="sk-SK" dirty="0">
              <a:solidFill>
                <a:schemeClr val="tx1"/>
              </a:solidFill>
            </a:endParaRPr>
          </a:p>
        </p:txBody>
      </p:sp>
      <p:sp>
        <p:nvSpPr>
          <p:cNvPr id="2" name="Zástupný symbol dátumu 1"/>
          <p:cNvSpPr>
            <a:spLocks noGrp="1"/>
          </p:cNvSpPr>
          <p:nvPr>
            <p:ph type="dt" sz="half" idx="10"/>
          </p:nvPr>
        </p:nvSpPr>
        <p:spPr/>
        <p:txBody>
          <a:bodyPr/>
          <a:lstStyle/>
          <a:p>
            <a:fld id="{F2DAC401-6E30-4FA9-AE46-E385ED83DE09}" type="datetime1">
              <a:rPr lang="sk-SK" smtClean="0"/>
              <a:t>10. 6. 2019</a:t>
            </a:fld>
            <a:endParaRPr lang="sk-SK"/>
          </a:p>
        </p:txBody>
      </p:sp>
      <p:sp>
        <p:nvSpPr>
          <p:cNvPr id="3" name="Zástupný symbol čísla snímky 2"/>
          <p:cNvSpPr>
            <a:spLocks noGrp="1"/>
          </p:cNvSpPr>
          <p:nvPr>
            <p:ph type="sldNum" sz="quarter" idx="12"/>
          </p:nvPr>
        </p:nvSpPr>
        <p:spPr/>
        <p:txBody>
          <a:bodyPr/>
          <a:lstStyle/>
          <a:p>
            <a:fld id="{3A9814E2-521E-4C8C-8CB9-617E7DDFC125}" type="slidenum">
              <a:rPr lang="sk-SK" smtClean="0"/>
              <a:pPr/>
              <a:t>41</a:t>
            </a:fld>
            <a:endParaRPr lang="sk-SK"/>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obsahu 3" descr="Ťava.jpg"/>
          <p:cNvPicPr>
            <a:picLocks noGrp="1" noChangeAspect="1"/>
          </p:cNvPicPr>
          <p:nvPr>
            <p:ph idx="1"/>
          </p:nvPr>
        </p:nvPicPr>
        <p:blipFill>
          <a:blip r:embed="rId2" cstate="print"/>
          <a:stretch>
            <a:fillRect/>
          </a:stretch>
        </p:blipFill>
        <p:spPr>
          <a:xfrm>
            <a:off x="1187624" y="836712"/>
            <a:ext cx="6788943" cy="4525962"/>
          </a:xfrm>
        </p:spPr>
      </p:pic>
      <p:sp>
        <p:nvSpPr>
          <p:cNvPr id="5" name="Obdĺžnik 4"/>
          <p:cNvSpPr/>
          <p:nvPr/>
        </p:nvSpPr>
        <p:spPr>
          <a:xfrm>
            <a:off x="2339752" y="5661248"/>
            <a:ext cx="6624736"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sk-SK" dirty="0" smtClean="0">
                <a:solidFill>
                  <a:schemeClr val="tx1"/>
                </a:solidFill>
              </a:rPr>
              <a:t>Orientačná reliéfna tabuľa s popisom v </a:t>
            </a:r>
            <a:r>
              <a:rPr lang="sk-SK" dirty="0" err="1" smtClean="0">
                <a:solidFill>
                  <a:schemeClr val="tx1"/>
                </a:solidFill>
              </a:rPr>
              <a:t>Braillovom</a:t>
            </a:r>
            <a:r>
              <a:rPr lang="sk-SK" dirty="0" smtClean="0">
                <a:solidFill>
                  <a:schemeClr val="tx1"/>
                </a:solidFill>
              </a:rPr>
              <a:t> písme v ZOO Spišská Nová Ves </a:t>
            </a:r>
            <a:endParaRPr lang="sk-SK" dirty="0">
              <a:solidFill>
                <a:schemeClr val="tx1"/>
              </a:solidFill>
            </a:endParaRPr>
          </a:p>
        </p:txBody>
      </p:sp>
      <p:sp>
        <p:nvSpPr>
          <p:cNvPr id="2" name="Zástupný symbol dátumu 1"/>
          <p:cNvSpPr>
            <a:spLocks noGrp="1"/>
          </p:cNvSpPr>
          <p:nvPr>
            <p:ph type="dt" sz="half" idx="10"/>
          </p:nvPr>
        </p:nvSpPr>
        <p:spPr/>
        <p:txBody>
          <a:bodyPr/>
          <a:lstStyle/>
          <a:p>
            <a:fld id="{966971A1-96F6-45C9-B7B9-523665599478}" type="datetime1">
              <a:rPr lang="sk-SK" smtClean="0"/>
              <a:t>10. 6. 2019</a:t>
            </a:fld>
            <a:endParaRPr lang="sk-SK"/>
          </a:p>
        </p:txBody>
      </p:sp>
      <p:sp>
        <p:nvSpPr>
          <p:cNvPr id="3" name="Zástupný symbol čísla snímky 2"/>
          <p:cNvSpPr>
            <a:spLocks noGrp="1"/>
          </p:cNvSpPr>
          <p:nvPr>
            <p:ph type="sldNum" sz="quarter" idx="12"/>
          </p:nvPr>
        </p:nvSpPr>
        <p:spPr/>
        <p:txBody>
          <a:bodyPr/>
          <a:lstStyle/>
          <a:p>
            <a:fld id="{3A9814E2-521E-4C8C-8CB9-617E7DDFC125}" type="slidenum">
              <a:rPr lang="sk-SK" smtClean="0"/>
              <a:pPr/>
              <a:t>42</a:t>
            </a:fld>
            <a:endParaRPr lang="sk-SK"/>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2555776" y="548680"/>
            <a:ext cx="3865215" cy="4752528"/>
          </a:xfrm>
          <a:prstGeom prst="rect">
            <a:avLst/>
          </a:prstGeom>
          <a:noFill/>
          <a:ln w="9525">
            <a:noFill/>
            <a:miter lim="800000"/>
            <a:headEnd/>
            <a:tailEnd/>
          </a:ln>
        </p:spPr>
      </p:pic>
      <p:sp>
        <p:nvSpPr>
          <p:cNvPr id="4" name="Obdĺžnik 3"/>
          <p:cNvSpPr/>
          <p:nvPr/>
        </p:nvSpPr>
        <p:spPr>
          <a:xfrm>
            <a:off x="2087290" y="5517232"/>
            <a:ext cx="7056710" cy="836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sk-SK" dirty="0" smtClean="0">
                <a:solidFill>
                  <a:schemeClr val="tx1"/>
                </a:solidFill>
              </a:rPr>
              <a:t>Výstava nevidiacej sochárky Marianny </a:t>
            </a:r>
            <a:r>
              <a:rPr lang="sk-SK" dirty="0" err="1" smtClean="0">
                <a:solidFill>
                  <a:schemeClr val="tx1"/>
                </a:solidFill>
              </a:rPr>
              <a:t>Machalovej</a:t>
            </a:r>
            <a:r>
              <a:rPr lang="sk-SK" dirty="0" smtClean="0">
                <a:solidFill>
                  <a:schemeClr val="tx1"/>
                </a:solidFill>
              </a:rPr>
              <a:t> Jánošíkovej</a:t>
            </a:r>
          </a:p>
          <a:p>
            <a:pPr>
              <a:defRPr/>
            </a:pPr>
            <a:r>
              <a:rPr lang="sk-SK" dirty="0" smtClean="0">
                <a:solidFill>
                  <a:schemeClr val="tx1"/>
                </a:solidFill>
              </a:rPr>
              <a:t>v levočskej historickej radnici  </a:t>
            </a:r>
            <a:endParaRPr lang="sk-SK" dirty="0">
              <a:solidFill>
                <a:schemeClr val="tx1"/>
              </a:solidFill>
            </a:endParaRPr>
          </a:p>
        </p:txBody>
      </p:sp>
      <p:sp>
        <p:nvSpPr>
          <p:cNvPr id="2" name="Zástupný symbol dátumu 1"/>
          <p:cNvSpPr>
            <a:spLocks noGrp="1"/>
          </p:cNvSpPr>
          <p:nvPr>
            <p:ph type="dt" sz="half" idx="10"/>
          </p:nvPr>
        </p:nvSpPr>
        <p:spPr/>
        <p:txBody>
          <a:bodyPr/>
          <a:lstStyle/>
          <a:p>
            <a:fld id="{8773B3C6-77F2-4A93-A82B-16CC1CF34B35}" type="datetime1">
              <a:rPr lang="sk-SK" smtClean="0"/>
              <a:t>10. 6. 2019</a:t>
            </a:fld>
            <a:endParaRPr lang="sk-SK"/>
          </a:p>
        </p:txBody>
      </p:sp>
      <p:sp>
        <p:nvSpPr>
          <p:cNvPr id="3" name="Zástupný symbol čísla snímky 2"/>
          <p:cNvSpPr>
            <a:spLocks noGrp="1"/>
          </p:cNvSpPr>
          <p:nvPr>
            <p:ph type="sldNum" sz="quarter" idx="12"/>
          </p:nvPr>
        </p:nvSpPr>
        <p:spPr/>
        <p:txBody>
          <a:bodyPr/>
          <a:lstStyle/>
          <a:p>
            <a:fld id="{3A9814E2-521E-4C8C-8CB9-617E7DDFC125}" type="slidenum">
              <a:rPr lang="sk-SK" smtClean="0"/>
              <a:pPr/>
              <a:t>43</a:t>
            </a:fld>
            <a:endParaRPr lang="sk-SK"/>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lenovoYAY\AppData\Local\Microsoft\Windows\Temporary Internet Files\Content.Outlook\RPJU2T7O\IMG_4149_b.JPG"/>
          <p:cNvPicPr>
            <a:picLocks noGrp="1" noChangeAspect="1" noChangeArrowheads="1"/>
          </p:cNvPicPr>
          <p:nvPr>
            <p:ph idx="1"/>
          </p:nvPr>
        </p:nvPicPr>
        <p:blipFill>
          <a:blip r:embed="rId2" cstate="print"/>
          <a:srcRect/>
          <a:stretch>
            <a:fillRect/>
          </a:stretch>
        </p:blipFill>
        <p:spPr bwMode="auto">
          <a:xfrm>
            <a:off x="2627784" y="332656"/>
            <a:ext cx="3524007" cy="5289064"/>
          </a:xfrm>
          <a:prstGeom prst="rect">
            <a:avLst/>
          </a:prstGeom>
          <a:noFill/>
        </p:spPr>
      </p:pic>
      <p:sp>
        <p:nvSpPr>
          <p:cNvPr id="5" name="Obdĺžnik 4"/>
          <p:cNvSpPr/>
          <p:nvPr/>
        </p:nvSpPr>
        <p:spPr>
          <a:xfrm>
            <a:off x="2483768" y="5589240"/>
            <a:ext cx="7056710" cy="836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sk-SK" dirty="0" smtClean="0">
                <a:solidFill>
                  <a:schemeClr val="tx1"/>
                </a:solidFill>
              </a:rPr>
              <a:t>Kniha Majster Pavol z Levoče aj na Bratislavskom hrade </a:t>
            </a:r>
            <a:endParaRPr lang="sk-SK" dirty="0">
              <a:solidFill>
                <a:schemeClr val="tx1"/>
              </a:solidFill>
            </a:endParaRPr>
          </a:p>
        </p:txBody>
      </p:sp>
      <p:sp>
        <p:nvSpPr>
          <p:cNvPr id="2" name="Zástupný symbol dátumu 1"/>
          <p:cNvSpPr>
            <a:spLocks noGrp="1"/>
          </p:cNvSpPr>
          <p:nvPr>
            <p:ph type="dt" sz="half" idx="10"/>
          </p:nvPr>
        </p:nvSpPr>
        <p:spPr/>
        <p:txBody>
          <a:bodyPr/>
          <a:lstStyle/>
          <a:p>
            <a:fld id="{2F858EC8-0ADB-4857-971D-582F7B67E1A2}" type="datetime1">
              <a:rPr lang="sk-SK" smtClean="0"/>
              <a:t>10. 6. 2019</a:t>
            </a:fld>
            <a:endParaRPr lang="sk-SK"/>
          </a:p>
        </p:txBody>
      </p:sp>
      <p:sp>
        <p:nvSpPr>
          <p:cNvPr id="3" name="Zástupný symbol čísla snímky 2"/>
          <p:cNvSpPr>
            <a:spLocks noGrp="1"/>
          </p:cNvSpPr>
          <p:nvPr>
            <p:ph type="sldNum" sz="quarter" idx="12"/>
          </p:nvPr>
        </p:nvSpPr>
        <p:spPr/>
        <p:txBody>
          <a:bodyPr/>
          <a:lstStyle/>
          <a:p>
            <a:fld id="{3A9814E2-521E-4C8C-8CB9-617E7DDFC125}" type="slidenum">
              <a:rPr lang="sk-SK" smtClean="0"/>
              <a:pPr/>
              <a:t>44</a:t>
            </a:fld>
            <a:endParaRPr lang="sk-SK"/>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Zástupný symbol obsahu 5" descr="c_klub.jpg"/>
          <p:cNvPicPr>
            <a:picLocks noGrp="1" noChangeAspect="1"/>
          </p:cNvPicPr>
          <p:nvPr>
            <p:ph idx="1"/>
          </p:nvPr>
        </p:nvPicPr>
        <p:blipFill>
          <a:blip r:embed="rId2" cstate="print"/>
          <a:srcRect/>
          <a:stretch>
            <a:fillRect/>
          </a:stretch>
        </p:blipFill>
        <p:spPr>
          <a:xfrm>
            <a:off x="1258888" y="1341438"/>
            <a:ext cx="6697662" cy="4608512"/>
          </a:xfrm>
        </p:spPr>
      </p:pic>
      <p:sp>
        <p:nvSpPr>
          <p:cNvPr id="5" name="Nadpis 4"/>
          <p:cNvSpPr>
            <a:spLocks noGrp="1"/>
          </p:cNvSpPr>
          <p:nvPr>
            <p:ph type="title"/>
          </p:nvPr>
        </p:nvSpPr>
        <p:spPr>
          <a:xfrm>
            <a:off x="492919" y="334343"/>
            <a:ext cx="8229600" cy="778098"/>
          </a:xfrm>
        </p:spPr>
        <p:txBody>
          <a:bodyPr>
            <a:noAutofit/>
          </a:bodyPr>
          <a:lstStyle/>
          <a:p>
            <a:pPr eaLnBrk="1" fontAlgn="auto" hangingPunct="1">
              <a:spcAft>
                <a:spcPts val="0"/>
              </a:spcAft>
              <a:defRPr/>
            </a:pPr>
            <a:r>
              <a:rPr lang="sk-SK" sz="3000" dirty="0" smtClean="0">
                <a:effectLst/>
                <a:latin typeface="Lucida Sans Unicode" panose="020B0602030504020204" pitchFamily="34" charset="0"/>
                <a:cs typeface="Lucida Sans Unicode" panose="020B0602030504020204" pitchFamily="34" charset="0"/>
              </a:rPr>
              <a:t>Začiatky literárneho klubu v Izbe Mateja </a:t>
            </a:r>
            <a:r>
              <a:rPr lang="sk-SK" sz="3000" dirty="0" err="1" smtClean="0">
                <a:effectLst/>
                <a:latin typeface="Lucida Sans Unicode" panose="020B0602030504020204" pitchFamily="34" charset="0"/>
                <a:cs typeface="Lucida Sans Unicode" panose="020B0602030504020204" pitchFamily="34" charset="0"/>
              </a:rPr>
              <a:t>Hrebendu</a:t>
            </a:r>
            <a:endParaRPr lang="sk-SK" sz="3000" dirty="0">
              <a:effectLst/>
              <a:latin typeface="Lucida Sans Unicode" panose="020B0602030504020204" pitchFamily="34" charset="0"/>
              <a:cs typeface="Lucida Sans Unicode" panose="020B0602030504020204" pitchFamily="34" charset="0"/>
            </a:endParaRPr>
          </a:p>
        </p:txBody>
      </p:sp>
      <p:sp>
        <p:nvSpPr>
          <p:cNvPr id="8" name="Zástupný symbol dátumu 7"/>
          <p:cNvSpPr>
            <a:spLocks noGrp="1"/>
          </p:cNvSpPr>
          <p:nvPr>
            <p:ph type="dt" sz="half" idx="10"/>
          </p:nvPr>
        </p:nvSpPr>
        <p:spPr/>
        <p:txBody>
          <a:bodyPr/>
          <a:lstStyle/>
          <a:p>
            <a:pPr>
              <a:defRPr/>
            </a:pPr>
            <a:fld id="{1686B452-6992-44D4-85E9-B00BAF6696FD}" type="datetime1">
              <a:rPr lang="sk-SK" smtClean="0"/>
              <a:t>10. 6. 2019</a:t>
            </a:fld>
            <a:endParaRPr lang="sk-SK"/>
          </a:p>
        </p:txBody>
      </p:sp>
      <p:sp>
        <p:nvSpPr>
          <p:cNvPr id="9" name="Zástupný symbol čísla snímky 8"/>
          <p:cNvSpPr>
            <a:spLocks noGrp="1"/>
          </p:cNvSpPr>
          <p:nvPr>
            <p:ph type="sldNum" sz="quarter" idx="12"/>
          </p:nvPr>
        </p:nvSpPr>
        <p:spPr/>
        <p:txBody>
          <a:bodyPr/>
          <a:lstStyle/>
          <a:p>
            <a:pPr>
              <a:defRPr/>
            </a:pPr>
            <a:fld id="{99000299-63F2-414B-99E6-B4B51FF201C5}" type="slidenum">
              <a:rPr lang="sk-SK" smtClean="0"/>
              <a:pPr>
                <a:defRPr/>
              </a:pPr>
              <a:t>45</a:t>
            </a:fld>
            <a:endParaRPr lang="sk-SK"/>
          </a:p>
        </p:txBody>
      </p:sp>
    </p:spTree>
    <p:extLst>
      <p:ext uri="{BB962C8B-B14F-4D97-AF65-F5344CB8AC3E}">
        <p14:creationId xmlns:p14="http://schemas.microsoft.com/office/powerpoint/2010/main" val="18274474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Zástupný symbol obsahu 1"/>
          <p:cNvSpPr>
            <a:spLocks noGrp="1"/>
          </p:cNvSpPr>
          <p:nvPr>
            <p:ph idx="1"/>
          </p:nvPr>
        </p:nvSpPr>
        <p:spPr/>
        <p:txBody>
          <a:bodyPr>
            <a:normAutofit/>
          </a:bodyPr>
          <a:lstStyle/>
          <a:p>
            <a:pPr eaLnBrk="1" hangingPunct="1">
              <a:lnSpc>
                <a:spcPct val="90000"/>
              </a:lnSpc>
              <a:buFont typeface="Wingdings" pitchFamily="2" charset="2"/>
              <a:buChar char="q"/>
            </a:pPr>
            <a:r>
              <a:rPr lang="sk-SK" sz="2000" dirty="0" smtClean="0">
                <a:latin typeface="Lucida Sans Unicode" panose="020B0602030504020204" pitchFamily="34" charset="0"/>
                <a:cs typeface="Lucida Sans Unicode" panose="020B0602030504020204" pitchFamily="34" charset="0"/>
              </a:rPr>
              <a:t> prvé klubové stretnutie sa uskutočnilo 27. apríla 2011   </a:t>
            </a:r>
          </a:p>
          <a:p>
            <a:pPr eaLnBrk="1" hangingPunct="1">
              <a:lnSpc>
                <a:spcPct val="90000"/>
              </a:lnSpc>
              <a:buFont typeface="Wingdings" pitchFamily="2" charset="2"/>
              <a:buChar char="q"/>
            </a:pPr>
            <a:r>
              <a:rPr lang="sk-SK" sz="2000" dirty="0" smtClean="0">
                <a:latin typeface="Lucida Sans Unicode" panose="020B0602030504020204" pitchFamily="34" charset="0"/>
                <a:cs typeface="Lucida Sans Unicode" panose="020B0602030504020204" pitchFamily="34" charset="0"/>
              </a:rPr>
              <a:t> hlavnou inšpiráciou bolo ponúknuť začínajúcim           autorom zázemie v oblasti literárnej tvorby</a:t>
            </a:r>
          </a:p>
          <a:p>
            <a:pPr eaLnBrk="1" hangingPunct="1">
              <a:lnSpc>
                <a:spcPct val="90000"/>
              </a:lnSpc>
              <a:buFont typeface="Wingdings" pitchFamily="2" charset="2"/>
              <a:buChar char="q"/>
            </a:pPr>
            <a:r>
              <a:rPr lang="sk-SK" sz="2000" dirty="0" smtClean="0">
                <a:latin typeface="Lucida Sans Unicode" panose="020B0602030504020204" pitchFamily="34" charset="0"/>
                <a:cs typeface="Lucida Sans Unicode" panose="020B0602030504020204" pitchFamily="34" charset="0"/>
              </a:rPr>
              <a:t>dôležitá bola podpora vedenia SKN, hlavne po stránke financovania</a:t>
            </a:r>
          </a:p>
          <a:p>
            <a:pPr eaLnBrk="1" hangingPunct="1">
              <a:lnSpc>
                <a:spcPct val="90000"/>
              </a:lnSpc>
              <a:buFont typeface="Wingdings" pitchFamily="2" charset="2"/>
              <a:buChar char="q"/>
            </a:pPr>
            <a:r>
              <a:rPr lang="sk-SK" sz="2000" dirty="0" smtClean="0">
                <a:latin typeface="Lucida Sans Unicode" panose="020B0602030504020204" pitchFamily="34" charset="0"/>
                <a:cs typeface="Lucida Sans Unicode" panose="020B0602030504020204" pitchFamily="34" charset="0"/>
              </a:rPr>
              <a:t>vypracovali a schválili sme štatút literárneho  klubu </a:t>
            </a:r>
          </a:p>
          <a:p>
            <a:pPr>
              <a:lnSpc>
                <a:spcPct val="90000"/>
              </a:lnSpc>
              <a:buFont typeface="Wingdings" pitchFamily="2" charset="2"/>
              <a:buChar char="q"/>
            </a:pPr>
            <a:r>
              <a:rPr lang="sk-SK" sz="2000" dirty="0">
                <a:latin typeface="Lucida Sans Unicode" panose="020B0602030504020204" pitchFamily="34" charset="0"/>
                <a:cs typeface="Lucida Sans Unicode" panose="020B0602030504020204" pitchFamily="34" charset="0"/>
              </a:rPr>
              <a:t>frekvencia stretnutí je spravidla každé dva mesiace na pôde SKN</a:t>
            </a:r>
          </a:p>
          <a:p>
            <a:pPr eaLnBrk="1" hangingPunct="1">
              <a:lnSpc>
                <a:spcPct val="90000"/>
              </a:lnSpc>
              <a:buFont typeface="Wingdings" pitchFamily="2" charset="2"/>
              <a:buChar char="q"/>
            </a:pPr>
            <a:endParaRPr lang="sk-SK" sz="2000" dirty="0" smtClean="0">
              <a:latin typeface="Lucida Sans Unicode" panose="020B0602030504020204" pitchFamily="34" charset="0"/>
              <a:cs typeface="Lucida Sans Unicode" panose="020B0602030504020204" pitchFamily="34" charset="0"/>
            </a:endParaRPr>
          </a:p>
        </p:txBody>
      </p:sp>
      <p:sp>
        <p:nvSpPr>
          <p:cNvPr id="7" name="Zástupný symbol dátumu 6"/>
          <p:cNvSpPr>
            <a:spLocks noGrp="1"/>
          </p:cNvSpPr>
          <p:nvPr>
            <p:ph type="dt" sz="half" idx="10"/>
          </p:nvPr>
        </p:nvSpPr>
        <p:spPr/>
        <p:txBody>
          <a:bodyPr/>
          <a:lstStyle/>
          <a:p>
            <a:pPr>
              <a:defRPr/>
            </a:pPr>
            <a:fld id="{9084907D-D209-468E-B4AF-CEF02F4B7A65}" type="datetime1">
              <a:rPr lang="sk-SK" smtClean="0"/>
              <a:t>10. 6. 2019</a:t>
            </a:fld>
            <a:endParaRPr lang="sk-SK" dirty="0"/>
          </a:p>
        </p:txBody>
      </p:sp>
      <p:sp>
        <p:nvSpPr>
          <p:cNvPr id="8" name="Zástupný symbol čísla snímky 7"/>
          <p:cNvSpPr>
            <a:spLocks noGrp="1"/>
          </p:cNvSpPr>
          <p:nvPr>
            <p:ph type="sldNum" sz="quarter" idx="12"/>
          </p:nvPr>
        </p:nvSpPr>
        <p:spPr/>
        <p:txBody>
          <a:bodyPr/>
          <a:lstStyle/>
          <a:p>
            <a:pPr>
              <a:defRPr/>
            </a:pPr>
            <a:fld id="{99000299-63F2-414B-99E6-B4B51FF201C5}" type="slidenum">
              <a:rPr lang="sk-SK" smtClean="0"/>
              <a:pPr>
                <a:defRPr/>
              </a:pPr>
              <a:t>46</a:t>
            </a:fld>
            <a:endParaRPr lang="sk-SK"/>
          </a:p>
        </p:txBody>
      </p:sp>
    </p:spTree>
    <p:extLst>
      <p:ext uri="{BB962C8B-B14F-4D97-AF65-F5344CB8AC3E}">
        <p14:creationId xmlns:p14="http://schemas.microsoft.com/office/powerpoint/2010/main" val="176090355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Zástupný symbol obsahu 7"/>
          <p:cNvSpPr>
            <a:spLocks noGrp="1"/>
          </p:cNvSpPr>
          <p:nvPr>
            <p:ph idx="1"/>
          </p:nvPr>
        </p:nvSpPr>
        <p:spPr>
          <a:xfrm>
            <a:off x="443798" y="764704"/>
            <a:ext cx="8229600" cy="4536504"/>
          </a:xfrm>
        </p:spPr>
        <p:txBody>
          <a:bodyPr>
            <a:noAutofit/>
          </a:bodyPr>
          <a:lstStyle/>
          <a:p>
            <a:pPr eaLnBrk="1" hangingPunct="1">
              <a:buFont typeface="Wingdings" pitchFamily="2" charset="2"/>
              <a:buChar char="q"/>
            </a:pPr>
            <a:r>
              <a:rPr lang="sk-SK" sz="2000" dirty="0" smtClean="0">
                <a:latin typeface="Lucida Sans Unicode" panose="020B0602030504020204" pitchFamily="34" charset="0"/>
                <a:cs typeface="Lucida Sans Unicode" panose="020B0602030504020204" pitchFamily="34" charset="0"/>
              </a:rPr>
              <a:t>„</a:t>
            </a:r>
            <a:r>
              <a:rPr lang="sk-SK" sz="2000" dirty="0" err="1" smtClean="0">
                <a:latin typeface="Lucida Sans Unicode" panose="020B0602030504020204" pitchFamily="34" charset="0"/>
                <a:cs typeface="Lucida Sans Unicode" panose="020B0602030504020204" pitchFamily="34" charset="0"/>
              </a:rPr>
              <a:t>Klubovanie</a:t>
            </a:r>
            <a:r>
              <a:rPr lang="sk-SK" sz="2000" dirty="0" smtClean="0">
                <a:latin typeface="Lucida Sans Unicode" panose="020B0602030504020204" pitchFamily="34" charset="0"/>
                <a:cs typeface="Lucida Sans Unicode" panose="020B0602030504020204" pitchFamily="34" charset="0"/>
              </a:rPr>
              <a:t> na cestách“ v knižniciach Slovenska – snaha priblížiť sa autorom aj v iných regiónoch</a:t>
            </a:r>
          </a:p>
          <a:p>
            <a:pPr eaLnBrk="1" hangingPunct="1">
              <a:buFont typeface="Wingdings" pitchFamily="2" charset="2"/>
              <a:buChar char="q"/>
            </a:pPr>
            <a:r>
              <a:rPr lang="sk-SK" sz="2000" dirty="0" smtClean="0">
                <a:latin typeface="Lucida Sans Unicode" panose="020B0602030504020204" pitchFamily="34" charset="0"/>
                <a:cs typeface="Lucida Sans Unicode" panose="020B0602030504020204" pitchFamily="34" charset="0"/>
              </a:rPr>
              <a:t>„</a:t>
            </a:r>
            <a:r>
              <a:rPr lang="sk-SK" sz="2000" dirty="0" err="1" smtClean="0">
                <a:latin typeface="Lucida Sans Unicode" panose="020B0602030504020204" pitchFamily="34" charset="0"/>
                <a:cs typeface="Lucida Sans Unicode" panose="020B0602030504020204" pitchFamily="34" charset="0"/>
              </a:rPr>
              <a:t>Klubovanie</a:t>
            </a:r>
            <a:r>
              <a:rPr lang="sk-SK" sz="2000" dirty="0" smtClean="0">
                <a:latin typeface="Lucida Sans Unicode" panose="020B0602030504020204" pitchFamily="34" charset="0"/>
                <a:cs typeface="Lucida Sans Unicode" panose="020B0602030504020204" pitchFamily="34" charset="0"/>
              </a:rPr>
              <a:t> na </a:t>
            </a:r>
            <a:r>
              <a:rPr lang="sk-SK" sz="2000" dirty="0" err="1" smtClean="0">
                <a:latin typeface="Lucida Sans Unicode" panose="020B0602030504020204" pitchFamily="34" charset="0"/>
                <a:cs typeface="Lucida Sans Unicode" panose="020B0602030504020204" pitchFamily="34" charset="0"/>
              </a:rPr>
              <a:t>Čingove</a:t>
            </a:r>
            <a:r>
              <a:rPr lang="sk-SK" sz="2000" dirty="0" smtClean="0">
                <a:latin typeface="Lucida Sans Unicode" panose="020B0602030504020204" pitchFamily="34" charset="0"/>
                <a:cs typeface="Lucida Sans Unicode" panose="020B0602030504020204" pitchFamily="34" charset="0"/>
              </a:rPr>
              <a:t>“ v Slovenskom raji –celoslovenský trojdňový literárny tábor</a:t>
            </a:r>
          </a:p>
          <a:p>
            <a:pPr eaLnBrk="1" hangingPunct="1">
              <a:buFont typeface="Wingdings" pitchFamily="2" charset="2"/>
              <a:buChar char="q"/>
            </a:pPr>
            <a:r>
              <a:rPr lang="sk-SK" sz="2000" dirty="0" smtClean="0">
                <a:latin typeface="Lucida Sans Unicode" panose="020B0602030504020204" pitchFamily="34" charset="0"/>
                <a:cs typeface="Lucida Sans Unicode" panose="020B0602030504020204" pitchFamily="34" charset="0"/>
              </a:rPr>
              <a:t>na sklonku roka je spestrením vianočný literárny klub aj s hudobným hosťom</a:t>
            </a:r>
          </a:p>
          <a:p>
            <a:pPr>
              <a:buFont typeface="Wingdings" pitchFamily="2" charset="2"/>
              <a:buChar char="q"/>
            </a:pPr>
            <a:r>
              <a:rPr lang="sk-SK" sz="2000" dirty="0">
                <a:latin typeface="Lucida Sans Unicode" panose="020B0602030504020204" pitchFamily="34" charset="0"/>
                <a:cs typeface="Lucida Sans Unicode" panose="020B0602030504020204" pitchFamily="34" charset="0"/>
              </a:rPr>
              <a:t>snažíme sa o propagáciu klubovej činnosti </a:t>
            </a:r>
            <a:r>
              <a:rPr lang="sk-SK" sz="2000" dirty="0" smtClean="0">
                <a:latin typeface="Lucida Sans Unicode" panose="020B0602030504020204" pitchFamily="34" charset="0"/>
                <a:cs typeface="Lucida Sans Unicode" panose="020B0602030504020204" pitchFamily="34" charset="0"/>
              </a:rPr>
              <a:t>v </a:t>
            </a:r>
            <a:r>
              <a:rPr lang="sk-SK" sz="2000" dirty="0">
                <a:latin typeface="Lucida Sans Unicode" panose="020B0602030504020204" pitchFamily="34" charset="0"/>
                <a:cs typeface="Lucida Sans Unicode" panose="020B0602030504020204" pitchFamily="34" charset="0"/>
              </a:rPr>
              <a:t>školách, ale aj iných inštitúciách pre zrakovo znevýhodnených, so želaním okruh autorov rozširovať</a:t>
            </a:r>
          </a:p>
          <a:p>
            <a:pPr>
              <a:buFont typeface="Wingdings" pitchFamily="2" charset="2"/>
              <a:buChar char="q"/>
            </a:pPr>
            <a:r>
              <a:rPr lang="sk-SK" sz="2000" dirty="0">
                <a:latin typeface="Lucida Sans Unicode" panose="020B0602030504020204" pitchFamily="34" charset="0"/>
                <a:cs typeface="Lucida Sans Unicode" panose="020B0602030504020204" pitchFamily="34" charset="0"/>
              </a:rPr>
              <a:t>od začiatku preferujeme myšlienku spájať vidiacich </a:t>
            </a:r>
            <a:r>
              <a:rPr lang="sk-SK" sz="2000" dirty="0" smtClean="0">
                <a:latin typeface="Lucida Sans Unicode" panose="020B0602030504020204" pitchFamily="34" charset="0"/>
                <a:cs typeface="Lucida Sans Unicode" panose="020B0602030504020204" pitchFamily="34" charset="0"/>
              </a:rPr>
              <a:t>a </a:t>
            </a:r>
            <a:r>
              <a:rPr lang="sk-SK" sz="2000" dirty="0">
                <a:latin typeface="Lucida Sans Unicode" panose="020B0602030504020204" pitchFamily="34" charset="0"/>
                <a:cs typeface="Lucida Sans Unicode" panose="020B0602030504020204" pitchFamily="34" charset="0"/>
              </a:rPr>
              <a:t>nevidiacich autorov tak, ako to funguje v bežnom živote</a:t>
            </a:r>
          </a:p>
          <a:p>
            <a:pPr marL="109728" indent="0" eaLnBrk="1" hangingPunct="1">
              <a:buNone/>
            </a:pPr>
            <a:r>
              <a:rPr lang="sk-SK" sz="2000" dirty="0" smtClean="0">
                <a:latin typeface="Lucida Sans Unicode" panose="020B0602030504020204" pitchFamily="34" charset="0"/>
                <a:cs typeface="Lucida Sans Unicode" panose="020B0602030504020204" pitchFamily="34" charset="0"/>
              </a:rPr>
              <a:t> </a:t>
            </a:r>
          </a:p>
        </p:txBody>
      </p:sp>
      <p:sp>
        <p:nvSpPr>
          <p:cNvPr id="7" name="Zástupný symbol dátumu 6"/>
          <p:cNvSpPr>
            <a:spLocks noGrp="1"/>
          </p:cNvSpPr>
          <p:nvPr>
            <p:ph type="dt" sz="half" idx="10"/>
          </p:nvPr>
        </p:nvSpPr>
        <p:spPr/>
        <p:txBody>
          <a:bodyPr/>
          <a:lstStyle/>
          <a:p>
            <a:pPr>
              <a:defRPr/>
            </a:pPr>
            <a:fld id="{60F5907D-AD09-4F44-A09A-260CD6C54C69}" type="datetime1">
              <a:rPr lang="sk-SK" smtClean="0"/>
              <a:t>10. 6. 2019</a:t>
            </a:fld>
            <a:endParaRPr lang="sk-SK" dirty="0"/>
          </a:p>
        </p:txBody>
      </p:sp>
      <p:sp>
        <p:nvSpPr>
          <p:cNvPr id="8" name="Zástupný symbol čísla snímky 7"/>
          <p:cNvSpPr>
            <a:spLocks noGrp="1"/>
          </p:cNvSpPr>
          <p:nvPr>
            <p:ph type="sldNum" sz="quarter" idx="12"/>
          </p:nvPr>
        </p:nvSpPr>
        <p:spPr/>
        <p:txBody>
          <a:bodyPr/>
          <a:lstStyle/>
          <a:p>
            <a:pPr>
              <a:defRPr/>
            </a:pPr>
            <a:fld id="{99000299-63F2-414B-99E6-B4B51FF201C5}" type="slidenum">
              <a:rPr lang="sk-SK" smtClean="0"/>
              <a:pPr>
                <a:defRPr/>
              </a:pPr>
              <a:t>47</a:t>
            </a:fld>
            <a:endParaRPr lang="sk-SK"/>
          </a:p>
        </p:txBody>
      </p:sp>
    </p:spTree>
    <p:extLst>
      <p:ext uri="{BB962C8B-B14F-4D97-AF65-F5344CB8AC3E}">
        <p14:creationId xmlns:p14="http://schemas.microsoft.com/office/powerpoint/2010/main" val="355359181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Zástupný symbol obsahu 1"/>
          <p:cNvSpPr>
            <a:spLocks noGrp="1"/>
          </p:cNvSpPr>
          <p:nvPr>
            <p:ph idx="1"/>
          </p:nvPr>
        </p:nvSpPr>
        <p:spPr>
          <a:xfrm>
            <a:off x="395536" y="620688"/>
            <a:ext cx="8229600" cy="4525962"/>
          </a:xfrm>
        </p:spPr>
        <p:txBody>
          <a:bodyPr>
            <a:normAutofit/>
          </a:bodyPr>
          <a:lstStyle/>
          <a:p>
            <a:pPr eaLnBrk="1" hangingPunct="1">
              <a:buFont typeface="Wingdings" pitchFamily="2" charset="2"/>
              <a:buChar char="q"/>
            </a:pPr>
            <a:r>
              <a:rPr lang="sk-SK" sz="2000" dirty="0" smtClean="0">
                <a:latin typeface="Lucida Sans Unicode" panose="020B0602030504020204" pitchFamily="34" charset="0"/>
                <a:cs typeface="Lucida Sans Unicode" panose="020B0602030504020204" pitchFamily="34" charset="0"/>
              </a:rPr>
              <a:t>nevidiaci a slabozrakí autori prezentujú svoju tvorbu každé dva roky na im určenej celoslovenskej súťaži Dni Mateja Hrebendu  </a:t>
            </a:r>
          </a:p>
          <a:p>
            <a:pPr eaLnBrk="1" hangingPunct="1">
              <a:buFont typeface="Wingdings" pitchFamily="2" charset="2"/>
              <a:buChar char="q"/>
            </a:pPr>
            <a:r>
              <a:rPr lang="sk-SK" sz="2000" dirty="0" smtClean="0">
                <a:latin typeface="Lucida Sans Unicode" panose="020B0602030504020204" pitchFamily="34" charset="0"/>
                <a:cs typeface="Lucida Sans Unicode" panose="020B0602030504020204" pitchFamily="34" charset="0"/>
              </a:rPr>
              <a:t>mnohí nevedia o možnosti zúčastniť sa aj iných literárnych súťaží, ak áno, ich účasť na nich je minimálna alebo takmer žiadna</a:t>
            </a:r>
          </a:p>
          <a:p>
            <a:pPr eaLnBrk="1" hangingPunct="1">
              <a:buFont typeface="Wingdings" pitchFamily="2" charset="2"/>
              <a:buChar char="q"/>
            </a:pPr>
            <a:r>
              <a:rPr lang="sk-SK" sz="2000" dirty="0" smtClean="0">
                <a:latin typeface="Lucida Sans Unicode" panose="020B0602030504020204" pitchFamily="34" charset="0"/>
                <a:cs typeface="Lucida Sans Unicode" panose="020B0602030504020204" pitchFamily="34" charset="0"/>
              </a:rPr>
              <a:t>niektoré ich texty si širšiu prezentáciu rozhodne zaslúžia, mali by túto šancu využiť</a:t>
            </a:r>
          </a:p>
          <a:p>
            <a:pPr eaLnBrk="1" hangingPunct="1">
              <a:buFont typeface="Wingdings" pitchFamily="2" charset="2"/>
              <a:buChar char="q"/>
            </a:pPr>
            <a:r>
              <a:rPr lang="sk-SK" sz="2000" dirty="0" smtClean="0">
                <a:latin typeface="Lucida Sans Unicode" panose="020B0602030504020204" pitchFamily="34" charset="0"/>
                <a:cs typeface="Lucida Sans Unicode" panose="020B0602030504020204" pitchFamily="34" charset="0"/>
              </a:rPr>
              <a:t>možnosť vypočuť si hodnotenia skúsených slovenských autorov – porotcov je pre súťažiaceho cenným usmernením v jeho ďalšej tvorbe</a:t>
            </a:r>
          </a:p>
        </p:txBody>
      </p:sp>
      <p:sp>
        <p:nvSpPr>
          <p:cNvPr id="7" name="Zástupný symbol dátumu 6"/>
          <p:cNvSpPr>
            <a:spLocks noGrp="1"/>
          </p:cNvSpPr>
          <p:nvPr>
            <p:ph type="dt" sz="half" idx="10"/>
          </p:nvPr>
        </p:nvSpPr>
        <p:spPr/>
        <p:txBody>
          <a:bodyPr/>
          <a:lstStyle/>
          <a:p>
            <a:pPr>
              <a:defRPr/>
            </a:pPr>
            <a:fld id="{3E33946A-837D-4F47-B2EE-373561E42996}" type="datetime1">
              <a:rPr lang="sk-SK" smtClean="0"/>
              <a:t>10. 6. 2019</a:t>
            </a:fld>
            <a:endParaRPr lang="sk-SK"/>
          </a:p>
        </p:txBody>
      </p:sp>
      <p:sp>
        <p:nvSpPr>
          <p:cNvPr id="8" name="Zástupný symbol čísla snímky 7"/>
          <p:cNvSpPr>
            <a:spLocks noGrp="1"/>
          </p:cNvSpPr>
          <p:nvPr>
            <p:ph type="sldNum" sz="quarter" idx="12"/>
          </p:nvPr>
        </p:nvSpPr>
        <p:spPr/>
        <p:txBody>
          <a:bodyPr/>
          <a:lstStyle/>
          <a:p>
            <a:pPr>
              <a:defRPr/>
            </a:pPr>
            <a:fld id="{99000299-63F2-414B-99E6-B4B51FF201C5}" type="slidenum">
              <a:rPr lang="sk-SK" smtClean="0"/>
              <a:pPr>
                <a:defRPr/>
              </a:pPr>
              <a:t>48</a:t>
            </a:fld>
            <a:endParaRPr lang="sk-SK"/>
          </a:p>
        </p:txBody>
      </p:sp>
    </p:spTree>
    <p:extLst>
      <p:ext uri="{BB962C8B-B14F-4D97-AF65-F5344CB8AC3E}">
        <p14:creationId xmlns:p14="http://schemas.microsoft.com/office/powerpoint/2010/main" val="102335185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p:cNvSpPr>
            <a:spLocks noGrp="1"/>
          </p:cNvSpPr>
          <p:nvPr>
            <p:ph type="title"/>
          </p:nvPr>
        </p:nvSpPr>
        <p:spPr>
          <a:xfrm>
            <a:off x="1691680" y="260648"/>
            <a:ext cx="6192688" cy="1143000"/>
          </a:xfrm>
        </p:spPr>
        <p:txBody>
          <a:bodyPr>
            <a:normAutofit/>
          </a:bodyPr>
          <a:lstStyle/>
          <a:p>
            <a:pPr eaLnBrk="1" fontAlgn="auto" hangingPunct="1">
              <a:spcAft>
                <a:spcPts val="0"/>
              </a:spcAft>
              <a:defRPr/>
            </a:pPr>
            <a:r>
              <a:rPr lang="sk-SK" sz="3000" dirty="0" smtClean="0">
                <a:effectLst/>
                <a:latin typeface="Lucida Sans Unicode" panose="020B0602030504020204" pitchFamily="34" charset="0"/>
                <a:cs typeface="Lucida Sans Unicode" panose="020B0602030504020204" pitchFamily="34" charset="0"/>
              </a:rPr>
              <a:t>Zuzka </a:t>
            </a:r>
            <a:r>
              <a:rPr lang="sk-SK" sz="3000" dirty="0" err="1" smtClean="0">
                <a:effectLst/>
                <a:latin typeface="Lucida Sans Unicode" panose="020B0602030504020204" pitchFamily="34" charset="0"/>
                <a:cs typeface="Lucida Sans Unicode" panose="020B0602030504020204" pitchFamily="34" charset="0"/>
              </a:rPr>
              <a:t>Haasová</a:t>
            </a:r>
            <a:r>
              <a:rPr lang="sk-SK" sz="3000" dirty="0" smtClean="0">
                <a:effectLst/>
                <a:latin typeface="Lucida Sans Unicode" panose="020B0602030504020204" pitchFamily="34" charset="0"/>
                <a:cs typeface="Lucida Sans Unicode" panose="020B0602030504020204" pitchFamily="34" charset="0"/>
              </a:rPr>
              <a:t> číta svoju báseň</a:t>
            </a:r>
            <a:endParaRPr lang="sk-SK" sz="3000" dirty="0">
              <a:effectLst/>
              <a:latin typeface="Lucida Sans Unicode" panose="020B0602030504020204" pitchFamily="34" charset="0"/>
              <a:cs typeface="Lucida Sans Unicode" panose="020B0602030504020204" pitchFamily="34" charset="0"/>
            </a:endParaRPr>
          </a:p>
        </p:txBody>
      </p:sp>
      <p:pic>
        <p:nvPicPr>
          <p:cNvPr id="24581" name="Zástupný symbol obsahu 7" descr="P1010477.JPG"/>
          <p:cNvPicPr>
            <a:picLocks noGrp="1" noChangeAspect="1"/>
          </p:cNvPicPr>
          <p:nvPr>
            <p:ph idx="1"/>
          </p:nvPr>
        </p:nvPicPr>
        <p:blipFill>
          <a:blip r:embed="rId2" cstate="print"/>
          <a:srcRect/>
          <a:stretch>
            <a:fillRect/>
          </a:stretch>
        </p:blipFill>
        <p:spPr>
          <a:xfrm>
            <a:off x="1554163" y="1481138"/>
            <a:ext cx="6035675" cy="4525962"/>
          </a:xfrm>
        </p:spPr>
      </p:pic>
      <p:sp>
        <p:nvSpPr>
          <p:cNvPr id="8" name="Zástupný symbol dátumu 7"/>
          <p:cNvSpPr>
            <a:spLocks noGrp="1"/>
          </p:cNvSpPr>
          <p:nvPr>
            <p:ph type="dt" sz="half" idx="10"/>
          </p:nvPr>
        </p:nvSpPr>
        <p:spPr/>
        <p:txBody>
          <a:bodyPr/>
          <a:lstStyle/>
          <a:p>
            <a:pPr>
              <a:defRPr/>
            </a:pPr>
            <a:fld id="{1365422C-E5FC-4EF3-B9B2-77762B42CFB5}" type="datetime1">
              <a:rPr lang="sk-SK" smtClean="0"/>
              <a:t>10. 6. 2019</a:t>
            </a:fld>
            <a:endParaRPr lang="sk-SK"/>
          </a:p>
        </p:txBody>
      </p:sp>
      <p:sp>
        <p:nvSpPr>
          <p:cNvPr id="9" name="Zástupný symbol čísla snímky 8"/>
          <p:cNvSpPr>
            <a:spLocks noGrp="1"/>
          </p:cNvSpPr>
          <p:nvPr>
            <p:ph type="sldNum" sz="quarter" idx="12"/>
          </p:nvPr>
        </p:nvSpPr>
        <p:spPr/>
        <p:txBody>
          <a:bodyPr/>
          <a:lstStyle/>
          <a:p>
            <a:pPr>
              <a:defRPr/>
            </a:pPr>
            <a:fld id="{99000299-63F2-414B-99E6-B4B51FF201C5}" type="slidenum">
              <a:rPr lang="sk-SK" smtClean="0"/>
              <a:pPr>
                <a:defRPr/>
              </a:pPr>
              <a:t>49</a:t>
            </a:fld>
            <a:endParaRPr lang="sk-SK"/>
          </a:p>
        </p:txBody>
      </p:sp>
    </p:spTree>
    <p:extLst>
      <p:ext uri="{BB962C8B-B14F-4D97-AF65-F5344CB8AC3E}">
        <p14:creationId xmlns:p14="http://schemas.microsoft.com/office/powerpoint/2010/main" val="209237774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Zástupný symbol obsahu 5" descr="c_klub_ke_02.jpg"/>
          <p:cNvPicPr>
            <a:picLocks noGrp="1" noChangeAspect="1"/>
          </p:cNvPicPr>
          <p:nvPr>
            <p:ph idx="1"/>
          </p:nvPr>
        </p:nvPicPr>
        <p:blipFill>
          <a:blip r:embed="rId2" cstate="print"/>
          <a:srcRect/>
          <a:stretch>
            <a:fillRect/>
          </a:stretch>
        </p:blipFill>
        <p:spPr>
          <a:xfrm>
            <a:off x="549275" y="1481138"/>
            <a:ext cx="8045450" cy="4525962"/>
          </a:xfrm>
        </p:spPr>
      </p:pic>
      <p:sp>
        <p:nvSpPr>
          <p:cNvPr id="5" name="Nadpis 4"/>
          <p:cNvSpPr>
            <a:spLocks noGrp="1"/>
          </p:cNvSpPr>
          <p:nvPr>
            <p:ph type="title"/>
          </p:nvPr>
        </p:nvSpPr>
        <p:spPr/>
        <p:txBody>
          <a:bodyPr/>
          <a:lstStyle/>
          <a:p>
            <a:pPr algn="ctr" eaLnBrk="1" fontAlgn="auto" hangingPunct="1">
              <a:spcAft>
                <a:spcPts val="0"/>
              </a:spcAft>
              <a:defRPr/>
            </a:pPr>
            <a:r>
              <a:rPr lang="sk-SK" sz="2800" dirty="0" smtClean="0">
                <a:effectLst/>
                <a:latin typeface="Lucida Sans Unicode" panose="020B0602030504020204" pitchFamily="34" charset="0"/>
                <a:cs typeface="Lucida Sans Unicode" panose="020B0602030504020204" pitchFamily="34" charset="0"/>
              </a:rPr>
              <a:t>Košické </a:t>
            </a:r>
            <a:r>
              <a:rPr lang="sk-SK" sz="2800" dirty="0" err="1" smtClean="0">
                <a:effectLst/>
                <a:latin typeface="Lucida Sans Unicode" panose="020B0602030504020204" pitchFamily="34" charset="0"/>
                <a:cs typeface="Lucida Sans Unicode" panose="020B0602030504020204" pitchFamily="34" charset="0"/>
              </a:rPr>
              <a:t>klubovanie</a:t>
            </a:r>
            <a:r>
              <a:rPr lang="sk-SK" sz="2800" dirty="0" smtClean="0">
                <a:effectLst/>
                <a:latin typeface="Lucida Sans Unicode" panose="020B0602030504020204" pitchFamily="34" charset="0"/>
                <a:cs typeface="Lucida Sans Unicode" panose="020B0602030504020204" pitchFamily="34" charset="0"/>
              </a:rPr>
              <a:t> so sprievodcom</a:t>
            </a:r>
            <a:br>
              <a:rPr lang="sk-SK" sz="2800" dirty="0" smtClean="0">
                <a:effectLst/>
                <a:latin typeface="Lucida Sans Unicode" panose="020B0602030504020204" pitchFamily="34" charset="0"/>
                <a:cs typeface="Lucida Sans Unicode" panose="020B0602030504020204" pitchFamily="34" charset="0"/>
              </a:rPr>
            </a:br>
            <a:r>
              <a:rPr lang="sk-SK" sz="2800" dirty="0" smtClean="0">
                <a:effectLst/>
                <a:latin typeface="Lucida Sans Unicode" panose="020B0602030504020204" pitchFamily="34" charset="0"/>
                <a:cs typeface="Lucida Sans Unicode" panose="020B0602030504020204" pitchFamily="34" charset="0"/>
              </a:rPr>
              <a:t>a spisovateľom Milanom </a:t>
            </a:r>
            <a:r>
              <a:rPr lang="sk-SK" sz="2800" dirty="0" err="1" smtClean="0">
                <a:effectLst/>
                <a:latin typeface="Lucida Sans Unicode" panose="020B0602030504020204" pitchFamily="34" charset="0"/>
                <a:cs typeface="Lucida Sans Unicode" panose="020B0602030504020204" pitchFamily="34" charset="0"/>
              </a:rPr>
              <a:t>Kolcunom</a:t>
            </a:r>
            <a:endParaRPr lang="sk-SK" sz="2800" dirty="0">
              <a:effectLst/>
              <a:latin typeface="Lucida Sans Unicode" panose="020B0602030504020204" pitchFamily="34" charset="0"/>
              <a:cs typeface="Lucida Sans Unicode" panose="020B0602030504020204" pitchFamily="34" charset="0"/>
            </a:endParaRPr>
          </a:p>
        </p:txBody>
      </p:sp>
      <p:sp>
        <p:nvSpPr>
          <p:cNvPr id="8" name="Zástupný symbol dátumu 7"/>
          <p:cNvSpPr>
            <a:spLocks noGrp="1"/>
          </p:cNvSpPr>
          <p:nvPr>
            <p:ph type="dt" sz="half" idx="10"/>
          </p:nvPr>
        </p:nvSpPr>
        <p:spPr/>
        <p:txBody>
          <a:bodyPr/>
          <a:lstStyle/>
          <a:p>
            <a:pPr>
              <a:defRPr/>
            </a:pPr>
            <a:fld id="{D95AE93B-7A21-49A6-A9BD-35FFFB80741B}" type="datetime1">
              <a:rPr lang="sk-SK" smtClean="0"/>
              <a:t>10. 6. 2019</a:t>
            </a:fld>
            <a:endParaRPr lang="sk-SK"/>
          </a:p>
        </p:txBody>
      </p:sp>
      <p:sp>
        <p:nvSpPr>
          <p:cNvPr id="9" name="Zástupný symbol čísla snímky 8"/>
          <p:cNvSpPr>
            <a:spLocks noGrp="1"/>
          </p:cNvSpPr>
          <p:nvPr>
            <p:ph type="sldNum" sz="quarter" idx="12"/>
          </p:nvPr>
        </p:nvSpPr>
        <p:spPr/>
        <p:txBody>
          <a:bodyPr/>
          <a:lstStyle/>
          <a:p>
            <a:pPr>
              <a:defRPr/>
            </a:pPr>
            <a:fld id="{99000299-63F2-414B-99E6-B4B51FF201C5}" type="slidenum">
              <a:rPr lang="sk-SK" smtClean="0"/>
              <a:pPr>
                <a:defRPr/>
              </a:pPr>
              <a:t>50</a:t>
            </a:fld>
            <a:endParaRPr lang="sk-SK"/>
          </a:p>
        </p:txBody>
      </p:sp>
    </p:spTree>
    <p:extLst>
      <p:ext uri="{BB962C8B-B14F-4D97-AF65-F5344CB8AC3E}">
        <p14:creationId xmlns:p14="http://schemas.microsoft.com/office/powerpoint/2010/main" val="64941388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dátumu 2"/>
          <p:cNvSpPr>
            <a:spLocks noGrp="1"/>
          </p:cNvSpPr>
          <p:nvPr>
            <p:ph type="dt" sz="half" idx="10"/>
          </p:nvPr>
        </p:nvSpPr>
        <p:spPr/>
        <p:txBody>
          <a:bodyPr/>
          <a:lstStyle/>
          <a:p>
            <a:fld id="{5E057CD6-62FB-4B89-A0DD-B7FA4C143DCF}" type="datetime1">
              <a:rPr lang="sk-SK" smtClean="0"/>
              <a:t>10. 6. 2019</a:t>
            </a:fld>
            <a:endParaRPr lang="sk-SK"/>
          </a:p>
        </p:txBody>
      </p:sp>
      <p:sp>
        <p:nvSpPr>
          <p:cNvPr id="4" name="Zástupný symbol čísla snímky 3"/>
          <p:cNvSpPr>
            <a:spLocks noGrp="1"/>
          </p:cNvSpPr>
          <p:nvPr>
            <p:ph type="sldNum" sz="quarter" idx="12"/>
          </p:nvPr>
        </p:nvSpPr>
        <p:spPr/>
        <p:txBody>
          <a:bodyPr/>
          <a:lstStyle/>
          <a:p>
            <a:fld id="{3A9814E2-521E-4C8C-8CB9-617E7DDFC125}" type="slidenum">
              <a:rPr lang="sk-SK" smtClean="0"/>
              <a:pPr/>
              <a:t>51</a:t>
            </a:fld>
            <a:endParaRPr lang="sk-SK"/>
          </a:p>
        </p:txBody>
      </p:sp>
      <p:sp>
        <p:nvSpPr>
          <p:cNvPr id="6" name="BlokTextu 5"/>
          <p:cNvSpPr txBox="1"/>
          <p:nvPr/>
        </p:nvSpPr>
        <p:spPr>
          <a:xfrm>
            <a:off x="467544" y="620688"/>
            <a:ext cx="8352928" cy="4370427"/>
          </a:xfrm>
          <a:prstGeom prst="rect">
            <a:avLst/>
          </a:prstGeom>
          <a:noFill/>
        </p:spPr>
        <p:txBody>
          <a:bodyPr wrap="square" rtlCol="0">
            <a:spAutoFit/>
          </a:bodyPr>
          <a:lstStyle/>
          <a:p>
            <a:r>
              <a:rPr lang="sk-SK" dirty="0"/>
              <a:t> </a:t>
            </a:r>
            <a:endParaRPr lang="sk-SK" dirty="0" smtClean="0"/>
          </a:p>
          <a:p>
            <a:endParaRPr lang="sk-SK" sz="2000" dirty="0"/>
          </a:p>
          <a:p>
            <a:endParaRPr lang="sk-SK" sz="2000" dirty="0" smtClean="0"/>
          </a:p>
          <a:p>
            <a:r>
              <a:rPr lang="sk-SK" sz="2000" dirty="0" smtClean="0"/>
              <a:t>Záverom </a:t>
            </a:r>
            <a:r>
              <a:rPr lang="sk-SK" sz="2000" dirty="0"/>
              <a:t>chcem zdôrazniť, že nie všetci nevidiaci ľudia majú rovnaké záujmy, že nie všetci ovládajú Braillovo písmo, že nie všetci rozumejú rovnako dobre reliéfnej grafike, tvoria rôznorodú skupinu tak, ako celá spoločnosť. Preto je pri sprístupňovaní expozícií potrebné rátať s touto rôznorodosťou</a:t>
            </a:r>
            <a:r>
              <a:rPr lang="sk-SK" sz="2000" dirty="0" smtClean="0"/>
              <a:t>.</a:t>
            </a:r>
          </a:p>
          <a:p>
            <a:r>
              <a:rPr lang="sk-SK" sz="2000" dirty="0" smtClean="0"/>
              <a:t> </a:t>
            </a:r>
          </a:p>
          <a:p>
            <a:endParaRPr lang="sk-SK" sz="2000" dirty="0"/>
          </a:p>
          <a:p>
            <a:r>
              <a:rPr lang="sk-SK" sz="2000" dirty="0"/>
              <a:t>Tiež nie je možné predpokladať, že nevidiaci ľudia zrazu zaplavia výstavy a múzeá. Je to nová ponuka, na ktorú si mnohí nevidiaci musia zvyknúť a našťastie predsa len táto skupina návštevníkov tvorí relatívne malú časť populácie. </a:t>
            </a:r>
          </a:p>
        </p:txBody>
      </p:sp>
    </p:spTree>
    <p:extLst>
      <p:ext uri="{BB962C8B-B14F-4D97-AF65-F5344CB8AC3E}">
        <p14:creationId xmlns:p14="http://schemas.microsoft.com/office/powerpoint/2010/main" val="366004083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395536" y="836712"/>
            <a:ext cx="8229600" cy="4525963"/>
          </a:xfrm>
        </p:spPr>
        <p:txBody>
          <a:bodyPr/>
          <a:lstStyle/>
          <a:p>
            <a:pPr algn="ctr">
              <a:buNone/>
            </a:pPr>
            <a:endParaRPr lang="sk-SK" dirty="0" smtClean="0"/>
          </a:p>
          <a:p>
            <a:pPr algn="ctr">
              <a:buNone/>
            </a:pPr>
            <a:r>
              <a:rPr lang="sk-SK" dirty="0" smtClean="0"/>
              <a:t>Ďakujem za pozornosť.</a:t>
            </a:r>
          </a:p>
          <a:p>
            <a:pPr algn="ctr">
              <a:buNone/>
            </a:pPr>
            <a:endParaRPr lang="sk-SK" dirty="0" smtClean="0"/>
          </a:p>
          <a:p>
            <a:pPr algn="ctr">
              <a:buNone/>
            </a:pPr>
            <a:r>
              <a:rPr lang="sk-SK" dirty="0" smtClean="0"/>
              <a:t>František Hasaj</a:t>
            </a:r>
          </a:p>
          <a:p>
            <a:pPr algn="ctr">
              <a:buNone/>
            </a:pPr>
            <a:r>
              <a:rPr lang="sk-SK" dirty="0" err="1" smtClean="0"/>
              <a:t>frantisek.hasaj@skn.sk</a:t>
            </a:r>
            <a:endParaRPr lang="sk-SK" dirty="0" smtClean="0"/>
          </a:p>
          <a:p>
            <a:pPr algn="ctr">
              <a:buNone/>
            </a:pPr>
            <a:endParaRPr lang="sk-SK" dirty="0"/>
          </a:p>
        </p:txBody>
      </p:sp>
      <p:pic>
        <p:nvPicPr>
          <p:cNvPr id="1026" name="Picture 2" descr="C:\Users\lenovoYAY\Desktop\SKN_logo_Nazov_F.jpg"/>
          <p:cNvPicPr>
            <a:picLocks noChangeAspect="1" noChangeArrowheads="1"/>
          </p:cNvPicPr>
          <p:nvPr/>
        </p:nvPicPr>
        <p:blipFill>
          <a:blip r:embed="rId2" cstate="print"/>
          <a:srcRect/>
          <a:stretch>
            <a:fillRect/>
          </a:stretch>
        </p:blipFill>
        <p:spPr bwMode="auto">
          <a:xfrm>
            <a:off x="3059832" y="3501008"/>
            <a:ext cx="2952328" cy="2563114"/>
          </a:xfrm>
          <a:prstGeom prst="rect">
            <a:avLst/>
          </a:prstGeom>
          <a:noFill/>
        </p:spPr>
      </p:pic>
      <p:sp>
        <p:nvSpPr>
          <p:cNvPr id="3" name="Zástupný symbol dátumu 2"/>
          <p:cNvSpPr>
            <a:spLocks noGrp="1"/>
          </p:cNvSpPr>
          <p:nvPr>
            <p:ph type="dt" sz="half" idx="10"/>
          </p:nvPr>
        </p:nvSpPr>
        <p:spPr/>
        <p:txBody>
          <a:bodyPr/>
          <a:lstStyle/>
          <a:p>
            <a:fld id="{A1E9BFBE-1DFD-4ADE-93ED-C556483432D8}" type="datetime1">
              <a:rPr lang="sk-SK" smtClean="0"/>
              <a:t>10. 6. 2019</a:t>
            </a:fld>
            <a:endParaRPr lang="sk-SK"/>
          </a:p>
        </p:txBody>
      </p:sp>
      <p:sp>
        <p:nvSpPr>
          <p:cNvPr id="4" name="Zástupný symbol čísla snímky 3"/>
          <p:cNvSpPr>
            <a:spLocks noGrp="1"/>
          </p:cNvSpPr>
          <p:nvPr>
            <p:ph type="sldNum" sz="quarter" idx="12"/>
          </p:nvPr>
        </p:nvSpPr>
        <p:spPr/>
        <p:txBody>
          <a:bodyPr/>
          <a:lstStyle/>
          <a:p>
            <a:fld id="{3A9814E2-521E-4C8C-8CB9-617E7DDFC125}" type="slidenum">
              <a:rPr lang="sk-SK" smtClean="0"/>
              <a:pPr/>
              <a:t>52</a:t>
            </a:fld>
            <a:endParaRPr lang="sk-SK"/>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al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al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Hal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1457</TotalTime>
  <Words>1591</Words>
  <Application>Microsoft Office PowerPoint</Application>
  <PresentationFormat>Prezentácia na obrazovke (4:3)</PresentationFormat>
  <Paragraphs>307</Paragraphs>
  <Slides>52</Slides>
  <Notes>5</Notes>
  <HiddenSlides>0</HiddenSlides>
  <MMClips>0</MMClips>
  <ScaleCrop>false</ScaleCrop>
  <HeadingPairs>
    <vt:vector size="6" baseType="variant">
      <vt:variant>
        <vt:lpstr>Použité písma</vt:lpstr>
      </vt:variant>
      <vt:variant>
        <vt:i4>7</vt:i4>
      </vt:variant>
      <vt:variant>
        <vt:lpstr>Motív</vt:lpstr>
      </vt:variant>
      <vt:variant>
        <vt:i4>1</vt:i4>
      </vt:variant>
      <vt:variant>
        <vt:lpstr>Nadpisy snímok</vt:lpstr>
      </vt:variant>
      <vt:variant>
        <vt:i4>52</vt:i4>
      </vt:variant>
    </vt:vector>
  </HeadingPairs>
  <TitlesOfParts>
    <vt:vector size="60" baseType="lpstr">
      <vt:lpstr>Arial</vt:lpstr>
      <vt:lpstr>Calibri</vt:lpstr>
      <vt:lpstr>Lucida Sans Unicode</vt:lpstr>
      <vt:lpstr>Verdana</vt:lpstr>
      <vt:lpstr>Wingdings</vt:lpstr>
      <vt:lpstr>Wingdings 2</vt:lpstr>
      <vt:lpstr>Wingdings 3</vt:lpstr>
      <vt:lpstr>Hala</vt:lpstr>
      <vt:lpstr>Sprístupňovanie kultúry pre osoby so zrakovým postihnutím – aktivity knižnice.</vt:lpstr>
      <vt:lpstr>Prezentácia programu PowerPoint</vt:lpstr>
      <vt:lpstr>Legislatíva v SR</vt:lpstr>
      <vt:lpstr>Úloha Ministerstva kultúry SR</vt:lpstr>
      <vt:lpstr>Dotačný systém MK SR</vt:lpstr>
      <vt:lpstr>Bariéry v živote osôb so ZP </vt:lpstr>
      <vt:lpstr> Medzi základné zásady sprístupňovania expozícií pre nevidiacich a slabozrakých návštevníkov, patrí súbor opatrení:</vt:lpstr>
      <vt:lpstr>Prezentácia programu PowerPoint</vt:lpstr>
      <vt:lpstr>Slovenská knižnica pre nevidiacich  Mateja Hrebendu v Levoči (SKN)</vt:lpstr>
      <vt:lpstr>Rozhodnutie MK SR  o zmene zriaďovacej listiny SKN</vt:lpstr>
      <vt:lpstr>Prezentácia programu PowerPoint</vt:lpstr>
      <vt:lpstr>Knižnično-informačné služby SKN</vt:lpstr>
      <vt:lpstr>Knižnično-informačné služby SKN</vt:lpstr>
      <vt:lpstr>Prezentácia programu PowerPoint</vt:lpstr>
      <vt:lpstr>Pracovisko výpožičných služieb braillovských dokumentov</vt:lpstr>
      <vt:lpstr>Pracovisko výpožičných služieb zvukových dokumentov</vt:lpstr>
      <vt:lpstr>Pracovisko výpožičných služieb pre detských používateľov</vt:lpstr>
      <vt:lpstr>Fond ručne prepisovaných kníh</vt:lpstr>
      <vt:lpstr>Zásielkové služby</vt:lpstr>
      <vt:lpstr>Donášková služba</vt:lpstr>
      <vt:lpstr>Spolupráca s verejnými knižnicami </vt:lpstr>
      <vt:lpstr>Edičná činnosť</vt:lpstr>
      <vt:lpstr>Digitálna knižnica</vt:lpstr>
      <vt:lpstr>Digitálna knižnica</vt:lpstr>
      <vt:lpstr>Prezentácia programu PowerPoint</vt:lpstr>
      <vt:lpstr>Prezentácia programu PowerPoint</vt:lpstr>
      <vt:lpstr>Redakčná činnosť</vt:lpstr>
      <vt:lpstr>Prezentácia programu PowerPoint</vt:lpstr>
      <vt:lpstr>Kultúrno-výchovná činnosť</vt:lpstr>
      <vt:lpstr>Prezentácia programu PowerPoint</vt:lpstr>
      <vt:lpstr>Čitateľská súťaž na podporu čítania</vt:lpstr>
      <vt:lpstr>Návšteva Ich cisárskych výsostí </vt:lpstr>
      <vt:lpstr>Nahrávanie zvukových kníh a časopisov </vt:lpstr>
      <vt:lpstr>Digitalizácia zvukových záznamov </vt:lpstr>
      <vt:lpstr>Reliéfna grafika</vt:lpstr>
      <vt:lpstr>Prezentácia programu PowerPoint</vt:lpstr>
      <vt:lpstr>Prezentácia programu PowerPoint</vt:lpstr>
      <vt:lpstr>Prezentácia programu PowerPoint</vt:lpstr>
      <vt:lpstr>Prístupnosť informácií pre nevidiacich</vt:lpstr>
      <vt:lpstr>Prezentácia programu PowerPoint</vt:lpstr>
      <vt:lpstr>Prezentácia programu PowerPoint</vt:lpstr>
      <vt:lpstr>Prezentácia programu PowerPoint</vt:lpstr>
      <vt:lpstr>Prezentácia programu PowerPoint</vt:lpstr>
      <vt:lpstr>Prezentácia programu PowerPoint</vt:lpstr>
      <vt:lpstr>Začiatky literárneho klubu v Izbe Mateja Hrebendu</vt:lpstr>
      <vt:lpstr>Prezentácia programu PowerPoint</vt:lpstr>
      <vt:lpstr>Prezentácia programu PowerPoint</vt:lpstr>
      <vt:lpstr>Prezentácia programu PowerPoint</vt:lpstr>
      <vt:lpstr>Zuzka Haasová číta svoju báseň</vt:lpstr>
      <vt:lpstr>Košické klubovanie so sprievodcom a spisovateľom Milanom Kolcunom</vt:lpstr>
      <vt:lpstr>Prezentácia programu PowerPoint</vt:lpstr>
      <vt:lpstr>Prezentácia programu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Svet na dotyk</dc:title>
  <dc:creator>lenovoYAY</dc:creator>
  <cp:lastModifiedBy>Hasaj2</cp:lastModifiedBy>
  <cp:revision>116</cp:revision>
  <dcterms:created xsi:type="dcterms:W3CDTF">2018-10-19T07:18:24Z</dcterms:created>
  <dcterms:modified xsi:type="dcterms:W3CDTF">2019-06-10T12:41:25Z</dcterms:modified>
</cp:coreProperties>
</file>