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9" r:id="rId3"/>
    <p:sldId id="261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2" r:id="rId15"/>
    <p:sldId id="273" r:id="rId16"/>
    <p:sldId id="271" r:id="rId17"/>
    <p:sldId id="274" r:id="rId18"/>
    <p:sldId id="276" r:id="rId19"/>
    <p:sldId id="277" r:id="rId20"/>
    <p:sldId id="278" r:id="rId21"/>
    <p:sldId id="275" r:id="rId22"/>
    <p:sldId id="280" r:id="rId23"/>
  </p:sldIdLst>
  <p:sldSz cx="12192000" cy="6858000"/>
  <p:notesSz cx="6761163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63C949-18D8-4FF6-8E56-6563C24BC76B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015D0402-6070-4184-9F91-75B5938FD31E}">
      <dgm:prSet phldrT="[Text]" custT="1"/>
      <dgm:spPr/>
      <dgm:t>
        <a:bodyPr/>
        <a:lstStyle/>
        <a:p>
          <a:r>
            <a:rPr lang="sk-SK" sz="2600" dirty="0"/>
            <a:t>posudzuje</a:t>
          </a:r>
          <a:r>
            <a:rPr lang="sk-SK" sz="3800" dirty="0"/>
            <a:t>  </a:t>
          </a:r>
        </a:p>
      </dgm:t>
    </dgm:pt>
    <dgm:pt modelId="{90964297-2EF3-4090-A3A0-4444E9922C5F}" type="parTrans" cxnId="{44CE0B87-4063-42E0-B7E2-53F72CEF7132}">
      <dgm:prSet/>
      <dgm:spPr/>
      <dgm:t>
        <a:bodyPr/>
        <a:lstStyle/>
        <a:p>
          <a:endParaRPr lang="sk-SK"/>
        </a:p>
      </dgm:t>
    </dgm:pt>
    <dgm:pt modelId="{16A27D78-CCBC-4DDA-A3EC-9E80EF068B26}" type="sibTrans" cxnId="{44CE0B87-4063-42E0-B7E2-53F72CEF7132}">
      <dgm:prSet/>
      <dgm:spPr/>
      <dgm:t>
        <a:bodyPr/>
        <a:lstStyle/>
        <a:p>
          <a:endParaRPr lang="sk-SK"/>
        </a:p>
      </dgm:t>
    </dgm:pt>
    <dgm:pt modelId="{B196538B-B295-44D1-95F1-B2EC270DDBEA}">
      <dgm:prSet phldrT="[Text]" custT="1"/>
      <dgm:spPr/>
      <dgm:t>
        <a:bodyPr/>
        <a:lstStyle/>
        <a:p>
          <a:r>
            <a:rPr lang="sk-SK" sz="2600" dirty="0"/>
            <a:t>monitoruje</a:t>
          </a:r>
        </a:p>
      </dgm:t>
    </dgm:pt>
    <dgm:pt modelId="{FCEF7D23-32E9-4AB2-834B-D345526782EE}" type="parTrans" cxnId="{F0A439BA-1E9A-44F2-B223-ED17D6F308B7}">
      <dgm:prSet/>
      <dgm:spPr/>
      <dgm:t>
        <a:bodyPr/>
        <a:lstStyle/>
        <a:p>
          <a:endParaRPr lang="sk-SK"/>
        </a:p>
      </dgm:t>
    </dgm:pt>
    <dgm:pt modelId="{CFB320B1-B9BD-457F-BB75-4B2A7A29DB15}" type="sibTrans" cxnId="{F0A439BA-1E9A-44F2-B223-ED17D6F308B7}">
      <dgm:prSet/>
      <dgm:spPr/>
      <dgm:t>
        <a:bodyPr/>
        <a:lstStyle/>
        <a:p>
          <a:endParaRPr lang="sk-SK"/>
        </a:p>
      </dgm:t>
    </dgm:pt>
    <dgm:pt modelId="{A13E5DB5-C5EB-4038-90FD-7373250DECEE}">
      <dgm:prSet phldrT="[Text]" custT="1"/>
      <dgm:spPr/>
      <dgm:t>
        <a:bodyPr/>
        <a:lstStyle/>
        <a:p>
          <a:r>
            <a:rPr lang="sk-SK" sz="2600" dirty="0"/>
            <a:t>presadzuje</a:t>
          </a:r>
        </a:p>
      </dgm:t>
    </dgm:pt>
    <dgm:pt modelId="{1B4E8BF0-4E69-4A5D-A5DD-44371DE11430}" type="parTrans" cxnId="{6110A7AF-9018-411D-951A-3C02B71C945E}">
      <dgm:prSet/>
      <dgm:spPr/>
      <dgm:t>
        <a:bodyPr/>
        <a:lstStyle/>
        <a:p>
          <a:endParaRPr lang="sk-SK"/>
        </a:p>
      </dgm:t>
    </dgm:pt>
    <dgm:pt modelId="{BBB3464C-34C6-4036-A56E-F5D4B27429C7}" type="sibTrans" cxnId="{6110A7AF-9018-411D-951A-3C02B71C945E}">
      <dgm:prSet/>
      <dgm:spPr/>
      <dgm:t>
        <a:bodyPr/>
        <a:lstStyle/>
        <a:p>
          <a:endParaRPr lang="sk-SK"/>
        </a:p>
      </dgm:t>
    </dgm:pt>
    <dgm:pt modelId="{7F1CD055-8515-4146-9D7E-F03E297747FE}" type="pres">
      <dgm:prSet presAssocID="{FB63C949-18D8-4FF6-8E56-6563C24BC76B}" presName="Name0" presStyleCnt="0">
        <dgm:presLayoutVars>
          <dgm:dir/>
          <dgm:resizeHandles val="exact"/>
        </dgm:presLayoutVars>
      </dgm:prSet>
      <dgm:spPr/>
    </dgm:pt>
    <dgm:pt modelId="{D757B005-30F5-4907-8D8A-6C4A5105F80F}" type="pres">
      <dgm:prSet presAssocID="{015D0402-6070-4184-9F91-75B5938FD31E}" presName="composite" presStyleCnt="0"/>
      <dgm:spPr/>
    </dgm:pt>
    <dgm:pt modelId="{5CAACD65-165A-43AE-B1BE-A5C23F8468E5}" type="pres">
      <dgm:prSet presAssocID="{015D0402-6070-4184-9F91-75B5938FD31E}" presName="rect1" presStyleLbl="trAlignAcc1" presStyleIdx="0" presStyleCnt="3">
        <dgm:presLayoutVars>
          <dgm:bulletEnabled val="1"/>
        </dgm:presLayoutVars>
      </dgm:prSet>
      <dgm:spPr/>
    </dgm:pt>
    <dgm:pt modelId="{0EBDF07E-13FD-4AC6-9273-9F29F74F4F1B}" type="pres">
      <dgm:prSet presAssocID="{015D0402-6070-4184-9F91-75B5938FD31E}" presName="rect2" presStyleLbl="fgImgPlace1" presStyleIdx="0" presStyleCnt="3"/>
      <dgm:spPr/>
    </dgm:pt>
    <dgm:pt modelId="{C2E6F065-510C-42B5-B8FD-183D547180C5}" type="pres">
      <dgm:prSet presAssocID="{16A27D78-CCBC-4DDA-A3EC-9E80EF068B26}" presName="sibTrans" presStyleCnt="0"/>
      <dgm:spPr/>
    </dgm:pt>
    <dgm:pt modelId="{FDCD5CA5-625F-4A64-B77D-8ADC0477131E}" type="pres">
      <dgm:prSet presAssocID="{B196538B-B295-44D1-95F1-B2EC270DDBEA}" presName="composite" presStyleCnt="0"/>
      <dgm:spPr/>
    </dgm:pt>
    <dgm:pt modelId="{80E7D640-09B2-4F2D-91CD-2C54C3D6B68B}" type="pres">
      <dgm:prSet presAssocID="{B196538B-B295-44D1-95F1-B2EC270DDBEA}" presName="rect1" presStyleLbl="trAlignAcc1" presStyleIdx="1" presStyleCnt="3">
        <dgm:presLayoutVars>
          <dgm:bulletEnabled val="1"/>
        </dgm:presLayoutVars>
      </dgm:prSet>
      <dgm:spPr/>
    </dgm:pt>
    <dgm:pt modelId="{25D8C517-CE0A-4AC2-8D08-94B82986D350}" type="pres">
      <dgm:prSet presAssocID="{B196538B-B295-44D1-95F1-B2EC270DDBEA}" presName="rect2" presStyleLbl="fgImgPlace1" presStyleIdx="1" presStyleCnt="3"/>
      <dgm:spPr/>
    </dgm:pt>
    <dgm:pt modelId="{C940899C-D9BD-4AFC-AF7D-A78AD78BB164}" type="pres">
      <dgm:prSet presAssocID="{CFB320B1-B9BD-457F-BB75-4B2A7A29DB15}" presName="sibTrans" presStyleCnt="0"/>
      <dgm:spPr/>
    </dgm:pt>
    <dgm:pt modelId="{5276AFD6-FB47-47AC-AE40-C94B3D2A26A8}" type="pres">
      <dgm:prSet presAssocID="{A13E5DB5-C5EB-4038-90FD-7373250DECEE}" presName="composite" presStyleCnt="0"/>
      <dgm:spPr/>
    </dgm:pt>
    <dgm:pt modelId="{69B3E95F-6414-4995-A296-0C8C28DAAC06}" type="pres">
      <dgm:prSet presAssocID="{A13E5DB5-C5EB-4038-90FD-7373250DECEE}" presName="rect1" presStyleLbl="trAlignAcc1" presStyleIdx="2" presStyleCnt="3">
        <dgm:presLayoutVars>
          <dgm:bulletEnabled val="1"/>
        </dgm:presLayoutVars>
      </dgm:prSet>
      <dgm:spPr/>
    </dgm:pt>
    <dgm:pt modelId="{1FDD0DD5-1379-4D6B-A3F8-F033601A2441}" type="pres">
      <dgm:prSet presAssocID="{A13E5DB5-C5EB-4038-90FD-7373250DECEE}" presName="rect2" presStyleLbl="fgImgPlace1" presStyleIdx="2" presStyleCnt="3"/>
      <dgm:spPr/>
    </dgm:pt>
  </dgm:ptLst>
  <dgm:cxnLst>
    <dgm:cxn modelId="{F4074309-4429-4C30-B9CC-7734AE94C946}" type="presOf" srcId="{015D0402-6070-4184-9F91-75B5938FD31E}" destId="{5CAACD65-165A-43AE-B1BE-A5C23F8468E5}" srcOrd="0" destOrd="0" presId="urn:microsoft.com/office/officeart/2008/layout/PictureStrips"/>
    <dgm:cxn modelId="{0532AA43-61C7-4560-A7BC-609A24CB823A}" type="presOf" srcId="{A13E5DB5-C5EB-4038-90FD-7373250DECEE}" destId="{69B3E95F-6414-4995-A296-0C8C28DAAC06}" srcOrd="0" destOrd="0" presId="urn:microsoft.com/office/officeart/2008/layout/PictureStrips"/>
    <dgm:cxn modelId="{44CE0B87-4063-42E0-B7E2-53F72CEF7132}" srcId="{FB63C949-18D8-4FF6-8E56-6563C24BC76B}" destId="{015D0402-6070-4184-9F91-75B5938FD31E}" srcOrd="0" destOrd="0" parTransId="{90964297-2EF3-4090-A3A0-4444E9922C5F}" sibTransId="{16A27D78-CCBC-4DDA-A3EC-9E80EF068B26}"/>
    <dgm:cxn modelId="{7D5FDE9B-BAA0-4017-B43D-E4991F57B30E}" type="presOf" srcId="{FB63C949-18D8-4FF6-8E56-6563C24BC76B}" destId="{7F1CD055-8515-4146-9D7E-F03E297747FE}" srcOrd="0" destOrd="0" presId="urn:microsoft.com/office/officeart/2008/layout/PictureStrips"/>
    <dgm:cxn modelId="{6110A7AF-9018-411D-951A-3C02B71C945E}" srcId="{FB63C949-18D8-4FF6-8E56-6563C24BC76B}" destId="{A13E5DB5-C5EB-4038-90FD-7373250DECEE}" srcOrd="2" destOrd="0" parTransId="{1B4E8BF0-4E69-4A5D-A5DD-44371DE11430}" sibTransId="{BBB3464C-34C6-4036-A56E-F5D4B27429C7}"/>
    <dgm:cxn modelId="{F0A439BA-1E9A-44F2-B223-ED17D6F308B7}" srcId="{FB63C949-18D8-4FF6-8E56-6563C24BC76B}" destId="{B196538B-B295-44D1-95F1-B2EC270DDBEA}" srcOrd="1" destOrd="0" parTransId="{FCEF7D23-32E9-4AB2-834B-D345526782EE}" sibTransId="{CFB320B1-B9BD-457F-BB75-4B2A7A29DB15}"/>
    <dgm:cxn modelId="{A22BA9BB-A22A-445F-8F2C-EB54D595CCB4}" type="presOf" srcId="{B196538B-B295-44D1-95F1-B2EC270DDBEA}" destId="{80E7D640-09B2-4F2D-91CD-2C54C3D6B68B}" srcOrd="0" destOrd="0" presId="urn:microsoft.com/office/officeart/2008/layout/PictureStrips"/>
    <dgm:cxn modelId="{F23E0B38-B932-4725-A300-A7960914D991}" type="presParOf" srcId="{7F1CD055-8515-4146-9D7E-F03E297747FE}" destId="{D757B005-30F5-4907-8D8A-6C4A5105F80F}" srcOrd="0" destOrd="0" presId="urn:microsoft.com/office/officeart/2008/layout/PictureStrips"/>
    <dgm:cxn modelId="{39FE22D8-9439-42CC-93CF-1D2CA55A00E4}" type="presParOf" srcId="{D757B005-30F5-4907-8D8A-6C4A5105F80F}" destId="{5CAACD65-165A-43AE-B1BE-A5C23F8468E5}" srcOrd="0" destOrd="0" presId="urn:microsoft.com/office/officeart/2008/layout/PictureStrips"/>
    <dgm:cxn modelId="{1367ADB7-20AF-40C1-AE78-21BB04E2894C}" type="presParOf" srcId="{D757B005-30F5-4907-8D8A-6C4A5105F80F}" destId="{0EBDF07E-13FD-4AC6-9273-9F29F74F4F1B}" srcOrd="1" destOrd="0" presId="urn:microsoft.com/office/officeart/2008/layout/PictureStrips"/>
    <dgm:cxn modelId="{E3DA7FD3-41C3-440F-A8C4-B00AF8E28DBA}" type="presParOf" srcId="{7F1CD055-8515-4146-9D7E-F03E297747FE}" destId="{C2E6F065-510C-42B5-B8FD-183D547180C5}" srcOrd="1" destOrd="0" presId="urn:microsoft.com/office/officeart/2008/layout/PictureStrips"/>
    <dgm:cxn modelId="{342FCD92-208C-4E8A-B808-FC2CA4286898}" type="presParOf" srcId="{7F1CD055-8515-4146-9D7E-F03E297747FE}" destId="{FDCD5CA5-625F-4A64-B77D-8ADC0477131E}" srcOrd="2" destOrd="0" presId="urn:microsoft.com/office/officeart/2008/layout/PictureStrips"/>
    <dgm:cxn modelId="{7B3D5614-6E8E-48B0-94B0-06687F337DE0}" type="presParOf" srcId="{FDCD5CA5-625F-4A64-B77D-8ADC0477131E}" destId="{80E7D640-09B2-4F2D-91CD-2C54C3D6B68B}" srcOrd="0" destOrd="0" presId="urn:microsoft.com/office/officeart/2008/layout/PictureStrips"/>
    <dgm:cxn modelId="{D938C202-19F3-4593-9BC4-9D48A705BFC9}" type="presParOf" srcId="{FDCD5CA5-625F-4A64-B77D-8ADC0477131E}" destId="{25D8C517-CE0A-4AC2-8D08-94B82986D350}" srcOrd="1" destOrd="0" presId="urn:microsoft.com/office/officeart/2008/layout/PictureStrips"/>
    <dgm:cxn modelId="{FED53006-A9E2-48A7-8F0B-62772EF8AAE5}" type="presParOf" srcId="{7F1CD055-8515-4146-9D7E-F03E297747FE}" destId="{C940899C-D9BD-4AFC-AF7D-A78AD78BB164}" srcOrd="3" destOrd="0" presId="urn:microsoft.com/office/officeart/2008/layout/PictureStrips"/>
    <dgm:cxn modelId="{7BA870F9-A59B-4052-BC50-D8401C92B1F3}" type="presParOf" srcId="{7F1CD055-8515-4146-9D7E-F03E297747FE}" destId="{5276AFD6-FB47-47AC-AE40-C94B3D2A26A8}" srcOrd="4" destOrd="0" presId="urn:microsoft.com/office/officeart/2008/layout/PictureStrips"/>
    <dgm:cxn modelId="{A0497544-EA92-4AAA-894D-13B8F0E75758}" type="presParOf" srcId="{5276AFD6-FB47-47AC-AE40-C94B3D2A26A8}" destId="{69B3E95F-6414-4995-A296-0C8C28DAAC06}" srcOrd="0" destOrd="0" presId="urn:microsoft.com/office/officeart/2008/layout/PictureStrips"/>
    <dgm:cxn modelId="{A7276607-6A25-4E56-9251-7FBD2917DD45}" type="presParOf" srcId="{5276AFD6-FB47-47AC-AE40-C94B3D2A26A8}" destId="{1FDD0DD5-1379-4D6B-A3F8-F033601A2441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6C35989-7C1D-4345-AB12-D31328E3B8CC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FB6F97DE-0A69-4BEE-9840-9D2F1F8F4C4B}">
      <dgm:prSet phldrT="[Text]"/>
      <dgm:spPr/>
      <dgm:t>
        <a:bodyPr/>
        <a:lstStyle/>
        <a:p>
          <a:r>
            <a:rPr lang="sk-SK" dirty="0"/>
            <a:t>informácie</a:t>
          </a:r>
        </a:p>
      </dgm:t>
    </dgm:pt>
    <dgm:pt modelId="{AF05A13A-E91F-4F18-A73D-CC71F95ED715}" type="parTrans" cxnId="{B58BBBDF-F57B-49E0-AEB9-A2BECFD46DED}">
      <dgm:prSet/>
      <dgm:spPr/>
      <dgm:t>
        <a:bodyPr/>
        <a:lstStyle/>
        <a:p>
          <a:endParaRPr lang="sk-SK"/>
        </a:p>
      </dgm:t>
    </dgm:pt>
    <dgm:pt modelId="{CF66E73E-BE3B-4037-B983-279FEACC8D83}" type="sibTrans" cxnId="{B58BBBDF-F57B-49E0-AEB9-A2BECFD46DED}">
      <dgm:prSet/>
      <dgm:spPr/>
      <dgm:t>
        <a:bodyPr/>
        <a:lstStyle/>
        <a:p>
          <a:endParaRPr lang="sk-SK"/>
        </a:p>
      </dgm:t>
    </dgm:pt>
    <dgm:pt modelId="{5C19F1EF-302B-4CB3-AC44-AF782BDE8DDC}">
      <dgm:prSet phldrT="[Text]"/>
      <dgm:spPr/>
      <dgm:t>
        <a:bodyPr/>
        <a:lstStyle/>
        <a:p>
          <a:r>
            <a:rPr lang="sk-SK" dirty="0"/>
            <a:t>vyjadrenia</a:t>
          </a:r>
        </a:p>
      </dgm:t>
    </dgm:pt>
    <dgm:pt modelId="{1881F798-FEEA-4384-9A60-E1B7BA1DB63F}" type="parTrans" cxnId="{AF1F4AFE-A12C-49D0-9AC2-2BDB62B79ED4}">
      <dgm:prSet/>
      <dgm:spPr/>
      <dgm:t>
        <a:bodyPr/>
        <a:lstStyle/>
        <a:p>
          <a:endParaRPr lang="sk-SK"/>
        </a:p>
      </dgm:t>
    </dgm:pt>
    <dgm:pt modelId="{AED801A9-53BD-410D-9413-B22D42827B0F}" type="sibTrans" cxnId="{AF1F4AFE-A12C-49D0-9AC2-2BDB62B79ED4}">
      <dgm:prSet/>
      <dgm:spPr/>
      <dgm:t>
        <a:bodyPr/>
        <a:lstStyle/>
        <a:p>
          <a:endParaRPr lang="sk-SK"/>
        </a:p>
      </dgm:t>
    </dgm:pt>
    <dgm:pt modelId="{473F8372-0D3B-4158-8445-01603E2B8F0C}">
      <dgm:prSet phldrT="[Text]"/>
      <dgm:spPr/>
      <dgm:t>
        <a:bodyPr/>
        <a:lstStyle/>
        <a:p>
          <a:r>
            <a:rPr lang="sk-SK" dirty="0"/>
            <a:t>opatrenia na nápravu</a:t>
          </a:r>
        </a:p>
      </dgm:t>
    </dgm:pt>
    <dgm:pt modelId="{8F159725-0F93-4C58-A947-D71DD2FC493B}" type="parTrans" cxnId="{ACC653A8-5B64-4D63-A125-781F3F84B90C}">
      <dgm:prSet/>
      <dgm:spPr/>
      <dgm:t>
        <a:bodyPr/>
        <a:lstStyle/>
        <a:p>
          <a:endParaRPr lang="sk-SK"/>
        </a:p>
      </dgm:t>
    </dgm:pt>
    <dgm:pt modelId="{24B80694-04D5-4F8C-936E-2C2F9283DA89}" type="sibTrans" cxnId="{ACC653A8-5B64-4D63-A125-781F3F84B90C}">
      <dgm:prSet/>
      <dgm:spPr/>
      <dgm:t>
        <a:bodyPr/>
        <a:lstStyle/>
        <a:p>
          <a:endParaRPr lang="sk-SK"/>
        </a:p>
      </dgm:t>
    </dgm:pt>
    <dgm:pt modelId="{D7C6D3F1-8CD7-4469-8B33-85736C2FAF4B}" type="pres">
      <dgm:prSet presAssocID="{66C35989-7C1D-4345-AB12-D31328E3B8CC}" presName="Name0" presStyleCnt="0">
        <dgm:presLayoutVars>
          <dgm:dir/>
          <dgm:resizeHandles val="exact"/>
        </dgm:presLayoutVars>
      </dgm:prSet>
      <dgm:spPr/>
    </dgm:pt>
    <dgm:pt modelId="{6C8FF9E9-48E0-444F-AE72-7125CA43B554}" type="pres">
      <dgm:prSet presAssocID="{FB6F97DE-0A69-4BEE-9840-9D2F1F8F4C4B}" presName="composite" presStyleCnt="0"/>
      <dgm:spPr/>
    </dgm:pt>
    <dgm:pt modelId="{6D7F49BA-2F9F-4A6E-849E-8837E38DA727}" type="pres">
      <dgm:prSet presAssocID="{FB6F97DE-0A69-4BEE-9840-9D2F1F8F4C4B}" presName="rect1" presStyleLbl="trAlignAcc1" presStyleIdx="0" presStyleCnt="3">
        <dgm:presLayoutVars>
          <dgm:bulletEnabled val="1"/>
        </dgm:presLayoutVars>
      </dgm:prSet>
      <dgm:spPr/>
    </dgm:pt>
    <dgm:pt modelId="{63E11A11-ACDF-49CF-9F8F-E2EE21C7791F}" type="pres">
      <dgm:prSet presAssocID="{FB6F97DE-0A69-4BEE-9840-9D2F1F8F4C4B}" presName="rect2" presStyleLbl="fgImgPlace1" presStyleIdx="0" presStyleCnt="3"/>
      <dgm:spPr/>
    </dgm:pt>
    <dgm:pt modelId="{C8B955D8-E251-49F5-AB08-F7C8DC3EB31D}" type="pres">
      <dgm:prSet presAssocID="{CF66E73E-BE3B-4037-B983-279FEACC8D83}" presName="sibTrans" presStyleCnt="0"/>
      <dgm:spPr/>
    </dgm:pt>
    <dgm:pt modelId="{3E0F05DB-7160-4986-BDF7-4323657E33CE}" type="pres">
      <dgm:prSet presAssocID="{5C19F1EF-302B-4CB3-AC44-AF782BDE8DDC}" presName="composite" presStyleCnt="0"/>
      <dgm:spPr/>
    </dgm:pt>
    <dgm:pt modelId="{48E38C32-EC49-401E-A6A4-B6DCF5E4A23B}" type="pres">
      <dgm:prSet presAssocID="{5C19F1EF-302B-4CB3-AC44-AF782BDE8DDC}" presName="rect1" presStyleLbl="trAlignAcc1" presStyleIdx="1" presStyleCnt="3">
        <dgm:presLayoutVars>
          <dgm:bulletEnabled val="1"/>
        </dgm:presLayoutVars>
      </dgm:prSet>
      <dgm:spPr/>
    </dgm:pt>
    <dgm:pt modelId="{00A5BCC8-02EB-409C-954E-EF0C68635FDD}" type="pres">
      <dgm:prSet presAssocID="{5C19F1EF-302B-4CB3-AC44-AF782BDE8DDC}" presName="rect2" presStyleLbl="fgImgPlace1" presStyleIdx="1" presStyleCnt="3"/>
      <dgm:spPr/>
    </dgm:pt>
    <dgm:pt modelId="{B4A7BEF9-6B79-45FF-AA9B-78FD300E14C3}" type="pres">
      <dgm:prSet presAssocID="{AED801A9-53BD-410D-9413-B22D42827B0F}" presName="sibTrans" presStyleCnt="0"/>
      <dgm:spPr/>
    </dgm:pt>
    <dgm:pt modelId="{B7555929-4E88-4196-857E-0483C5796C04}" type="pres">
      <dgm:prSet presAssocID="{473F8372-0D3B-4158-8445-01603E2B8F0C}" presName="composite" presStyleCnt="0"/>
      <dgm:spPr/>
    </dgm:pt>
    <dgm:pt modelId="{9D6B39DD-69E1-4129-8B5D-8F068F4E8C8C}" type="pres">
      <dgm:prSet presAssocID="{473F8372-0D3B-4158-8445-01603E2B8F0C}" presName="rect1" presStyleLbl="trAlignAcc1" presStyleIdx="2" presStyleCnt="3">
        <dgm:presLayoutVars>
          <dgm:bulletEnabled val="1"/>
        </dgm:presLayoutVars>
      </dgm:prSet>
      <dgm:spPr/>
    </dgm:pt>
    <dgm:pt modelId="{187453F8-AAF9-4FFF-B668-5E0A8526B864}" type="pres">
      <dgm:prSet presAssocID="{473F8372-0D3B-4158-8445-01603E2B8F0C}" presName="rect2" presStyleLbl="fgImgPlace1" presStyleIdx="2" presStyleCnt="3"/>
      <dgm:spPr/>
    </dgm:pt>
  </dgm:ptLst>
  <dgm:cxnLst>
    <dgm:cxn modelId="{E9AC5468-B365-4DFC-810E-4E13AF9E3986}" type="presOf" srcId="{5C19F1EF-302B-4CB3-AC44-AF782BDE8DDC}" destId="{48E38C32-EC49-401E-A6A4-B6DCF5E4A23B}" srcOrd="0" destOrd="0" presId="urn:microsoft.com/office/officeart/2008/layout/PictureStrips"/>
    <dgm:cxn modelId="{5E6D6A4A-A180-4F9B-8FEA-FBB638E05921}" type="presOf" srcId="{473F8372-0D3B-4158-8445-01603E2B8F0C}" destId="{9D6B39DD-69E1-4129-8B5D-8F068F4E8C8C}" srcOrd="0" destOrd="0" presId="urn:microsoft.com/office/officeart/2008/layout/PictureStrips"/>
    <dgm:cxn modelId="{05FB0EA0-FD98-493A-9DCE-9900B2324734}" type="presOf" srcId="{66C35989-7C1D-4345-AB12-D31328E3B8CC}" destId="{D7C6D3F1-8CD7-4469-8B33-85736C2FAF4B}" srcOrd="0" destOrd="0" presId="urn:microsoft.com/office/officeart/2008/layout/PictureStrips"/>
    <dgm:cxn modelId="{ACC653A8-5B64-4D63-A125-781F3F84B90C}" srcId="{66C35989-7C1D-4345-AB12-D31328E3B8CC}" destId="{473F8372-0D3B-4158-8445-01603E2B8F0C}" srcOrd="2" destOrd="0" parTransId="{8F159725-0F93-4C58-A947-D71DD2FC493B}" sibTransId="{24B80694-04D5-4F8C-936E-2C2F9283DA89}"/>
    <dgm:cxn modelId="{BDE5F4B5-8EF4-4362-921B-24AF2236C6DE}" type="presOf" srcId="{FB6F97DE-0A69-4BEE-9840-9D2F1F8F4C4B}" destId="{6D7F49BA-2F9F-4A6E-849E-8837E38DA727}" srcOrd="0" destOrd="0" presId="urn:microsoft.com/office/officeart/2008/layout/PictureStrips"/>
    <dgm:cxn modelId="{B58BBBDF-F57B-49E0-AEB9-A2BECFD46DED}" srcId="{66C35989-7C1D-4345-AB12-D31328E3B8CC}" destId="{FB6F97DE-0A69-4BEE-9840-9D2F1F8F4C4B}" srcOrd="0" destOrd="0" parTransId="{AF05A13A-E91F-4F18-A73D-CC71F95ED715}" sibTransId="{CF66E73E-BE3B-4037-B983-279FEACC8D83}"/>
    <dgm:cxn modelId="{AF1F4AFE-A12C-49D0-9AC2-2BDB62B79ED4}" srcId="{66C35989-7C1D-4345-AB12-D31328E3B8CC}" destId="{5C19F1EF-302B-4CB3-AC44-AF782BDE8DDC}" srcOrd="1" destOrd="0" parTransId="{1881F798-FEEA-4384-9A60-E1B7BA1DB63F}" sibTransId="{AED801A9-53BD-410D-9413-B22D42827B0F}"/>
    <dgm:cxn modelId="{ABFDF6FE-4A93-4F8B-935B-CE648ACBFD8F}" type="presParOf" srcId="{D7C6D3F1-8CD7-4469-8B33-85736C2FAF4B}" destId="{6C8FF9E9-48E0-444F-AE72-7125CA43B554}" srcOrd="0" destOrd="0" presId="urn:microsoft.com/office/officeart/2008/layout/PictureStrips"/>
    <dgm:cxn modelId="{7CC18DAE-A58C-46F1-8A73-F77C0BE74FBD}" type="presParOf" srcId="{6C8FF9E9-48E0-444F-AE72-7125CA43B554}" destId="{6D7F49BA-2F9F-4A6E-849E-8837E38DA727}" srcOrd="0" destOrd="0" presId="urn:microsoft.com/office/officeart/2008/layout/PictureStrips"/>
    <dgm:cxn modelId="{7E608303-6918-4079-8799-BA0D4B8A095D}" type="presParOf" srcId="{6C8FF9E9-48E0-444F-AE72-7125CA43B554}" destId="{63E11A11-ACDF-49CF-9F8F-E2EE21C7791F}" srcOrd="1" destOrd="0" presId="urn:microsoft.com/office/officeart/2008/layout/PictureStrips"/>
    <dgm:cxn modelId="{A0C378B2-C0ED-4145-8B09-834AD887E7D6}" type="presParOf" srcId="{D7C6D3F1-8CD7-4469-8B33-85736C2FAF4B}" destId="{C8B955D8-E251-49F5-AB08-F7C8DC3EB31D}" srcOrd="1" destOrd="0" presId="urn:microsoft.com/office/officeart/2008/layout/PictureStrips"/>
    <dgm:cxn modelId="{9C0A683C-3D1C-4054-8CDB-7B3EDAA4E595}" type="presParOf" srcId="{D7C6D3F1-8CD7-4469-8B33-85736C2FAF4B}" destId="{3E0F05DB-7160-4986-BDF7-4323657E33CE}" srcOrd="2" destOrd="0" presId="urn:microsoft.com/office/officeart/2008/layout/PictureStrips"/>
    <dgm:cxn modelId="{5E47DADB-2C2E-48D8-9900-92D93220DA3D}" type="presParOf" srcId="{3E0F05DB-7160-4986-BDF7-4323657E33CE}" destId="{48E38C32-EC49-401E-A6A4-B6DCF5E4A23B}" srcOrd="0" destOrd="0" presId="urn:microsoft.com/office/officeart/2008/layout/PictureStrips"/>
    <dgm:cxn modelId="{D2879386-31C7-41E5-BBFE-10D40D23FA3F}" type="presParOf" srcId="{3E0F05DB-7160-4986-BDF7-4323657E33CE}" destId="{00A5BCC8-02EB-409C-954E-EF0C68635FDD}" srcOrd="1" destOrd="0" presId="urn:microsoft.com/office/officeart/2008/layout/PictureStrips"/>
    <dgm:cxn modelId="{267D4325-339A-4745-9F66-DDAB6B358125}" type="presParOf" srcId="{D7C6D3F1-8CD7-4469-8B33-85736C2FAF4B}" destId="{B4A7BEF9-6B79-45FF-AA9B-78FD300E14C3}" srcOrd="3" destOrd="0" presId="urn:microsoft.com/office/officeart/2008/layout/PictureStrips"/>
    <dgm:cxn modelId="{AC639287-AC0C-4CFB-A60E-C902A315742B}" type="presParOf" srcId="{D7C6D3F1-8CD7-4469-8B33-85736C2FAF4B}" destId="{B7555929-4E88-4196-857E-0483C5796C04}" srcOrd="4" destOrd="0" presId="urn:microsoft.com/office/officeart/2008/layout/PictureStrips"/>
    <dgm:cxn modelId="{B6D36535-45EC-4AEE-AB89-AE8F2F90FB98}" type="presParOf" srcId="{B7555929-4E88-4196-857E-0483C5796C04}" destId="{9D6B39DD-69E1-4129-8B5D-8F068F4E8C8C}" srcOrd="0" destOrd="0" presId="urn:microsoft.com/office/officeart/2008/layout/PictureStrips"/>
    <dgm:cxn modelId="{A05EDFC4-AC0E-4697-8F9E-A6AE4F4A9B65}" type="presParOf" srcId="{B7555929-4E88-4196-857E-0483C5796C04}" destId="{187453F8-AAF9-4FFF-B668-5E0A8526B864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AACD65-165A-43AE-B1BE-A5C23F8468E5}">
      <dsp:nvSpPr>
        <dsp:cNvPr id="0" name=""/>
        <dsp:cNvSpPr/>
      </dsp:nvSpPr>
      <dsp:spPr>
        <a:xfrm>
          <a:off x="271690" y="399745"/>
          <a:ext cx="3059119" cy="95597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514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600" kern="1200" dirty="0"/>
            <a:t>posudzuje</a:t>
          </a:r>
          <a:r>
            <a:rPr lang="sk-SK" sz="3800" kern="1200" dirty="0"/>
            <a:t>  </a:t>
          </a:r>
        </a:p>
      </dsp:txBody>
      <dsp:txXfrm>
        <a:off x="271690" y="399745"/>
        <a:ext cx="3059119" cy="955974"/>
      </dsp:txXfrm>
    </dsp:sp>
    <dsp:sp modelId="{0EBDF07E-13FD-4AC6-9273-9F29F74F4F1B}">
      <dsp:nvSpPr>
        <dsp:cNvPr id="0" name=""/>
        <dsp:cNvSpPr/>
      </dsp:nvSpPr>
      <dsp:spPr>
        <a:xfrm>
          <a:off x="144227" y="261660"/>
          <a:ext cx="669182" cy="100377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E7D640-09B2-4F2D-91CD-2C54C3D6B68B}">
      <dsp:nvSpPr>
        <dsp:cNvPr id="0" name=""/>
        <dsp:cNvSpPr/>
      </dsp:nvSpPr>
      <dsp:spPr>
        <a:xfrm>
          <a:off x="271690" y="1603211"/>
          <a:ext cx="3059119" cy="95597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514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600" kern="1200" dirty="0"/>
            <a:t>monitoruje</a:t>
          </a:r>
        </a:p>
      </dsp:txBody>
      <dsp:txXfrm>
        <a:off x="271690" y="1603211"/>
        <a:ext cx="3059119" cy="955974"/>
      </dsp:txXfrm>
    </dsp:sp>
    <dsp:sp modelId="{25D8C517-CE0A-4AC2-8D08-94B82986D350}">
      <dsp:nvSpPr>
        <dsp:cNvPr id="0" name=""/>
        <dsp:cNvSpPr/>
      </dsp:nvSpPr>
      <dsp:spPr>
        <a:xfrm>
          <a:off x="144227" y="1465126"/>
          <a:ext cx="669182" cy="100377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B3E95F-6414-4995-A296-0C8C28DAAC06}">
      <dsp:nvSpPr>
        <dsp:cNvPr id="0" name=""/>
        <dsp:cNvSpPr/>
      </dsp:nvSpPr>
      <dsp:spPr>
        <a:xfrm>
          <a:off x="271690" y="2806677"/>
          <a:ext cx="3059119" cy="95597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514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600" kern="1200" dirty="0"/>
            <a:t>presadzuje</a:t>
          </a:r>
        </a:p>
      </dsp:txBody>
      <dsp:txXfrm>
        <a:off x="271690" y="2806677"/>
        <a:ext cx="3059119" cy="955974"/>
      </dsp:txXfrm>
    </dsp:sp>
    <dsp:sp modelId="{1FDD0DD5-1379-4D6B-A3F8-F033601A2441}">
      <dsp:nvSpPr>
        <dsp:cNvPr id="0" name=""/>
        <dsp:cNvSpPr/>
      </dsp:nvSpPr>
      <dsp:spPr>
        <a:xfrm>
          <a:off x="144227" y="2668592"/>
          <a:ext cx="669182" cy="100377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7F49BA-2F9F-4A6E-849E-8837E38DA727}">
      <dsp:nvSpPr>
        <dsp:cNvPr id="0" name=""/>
        <dsp:cNvSpPr/>
      </dsp:nvSpPr>
      <dsp:spPr>
        <a:xfrm>
          <a:off x="271690" y="399746"/>
          <a:ext cx="3059118" cy="95597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513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600" kern="1200" dirty="0"/>
            <a:t>informácie</a:t>
          </a:r>
        </a:p>
      </dsp:txBody>
      <dsp:txXfrm>
        <a:off x="271690" y="399746"/>
        <a:ext cx="3059118" cy="955974"/>
      </dsp:txXfrm>
    </dsp:sp>
    <dsp:sp modelId="{63E11A11-ACDF-49CF-9F8F-E2EE21C7791F}">
      <dsp:nvSpPr>
        <dsp:cNvPr id="0" name=""/>
        <dsp:cNvSpPr/>
      </dsp:nvSpPr>
      <dsp:spPr>
        <a:xfrm>
          <a:off x="144227" y="261660"/>
          <a:ext cx="669182" cy="100377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E38C32-EC49-401E-A6A4-B6DCF5E4A23B}">
      <dsp:nvSpPr>
        <dsp:cNvPr id="0" name=""/>
        <dsp:cNvSpPr/>
      </dsp:nvSpPr>
      <dsp:spPr>
        <a:xfrm>
          <a:off x="271690" y="1603211"/>
          <a:ext cx="3059118" cy="95597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513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600" kern="1200" dirty="0"/>
            <a:t>vyjadrenia</a:t>
          </a:r>
        </a:p>
      </dsp:txBody>
      <dsp:txXfrm>
        <a:off x="271690" y="1603211"/>
        <a:ext cx="3059118" cy="955974"/>
      </dsp:txXfrm>
    </dsp:sp>
    <dsp:sp modelId="{00A5BCC8-02EB-409C-954E-EF0C68635FDD}">
      <dsp:nvSpPr>
        <dsp:cNvPr id="0" name=""/>
        <dsp:cNvSpPr/>
      </dsp:nvSpPr>
      <dsp:spPr>
        <a:xfrm>
          <a:off x="144227" y="1465126"/>
          <a:ext cx="669182" cy="100377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6B39DD-69E1-4129-8B5D-8F068F4E8C8C}">
      <dsp:nvSpPr>
        <dsp:cNvPr id="0" name=""/>
        <dsp:cNvSpPr/>
      </dsp:nvSpPr>
      <dsp:spPr>
        <a:xfrm>
          <a:off x="271690" y="2806677"/>
          <a:ext cx="3059118" cy="95597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513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600" kern="1200" dirty="0"/>
            <a:t>opatrenia na nápravu</a:t>
          </a:r>
        </a:p>
      </dsp:txBody>
      <dsp:txXfrm>
        <a:off x="271690" y="2806677"/>
        <a:ext cx="3059118" cy="955974"/>
      </dsp:txXfrm>
    </dsp:sp>
    <dsp:sp modelId="{187453F8-AAF9-4FFF-B668-5E0A8526B864}">
      <dsp:nvSpPr>
        <dsp:cNvPr id="0" name=""/>
        <dsp:cNvSpPr/>
      </dsp:nvSpPr>
      <dsp:spPr>
        <a:xfrm>
          <a:off x="144227" y="2668592"/>
          <a:ext cx="669182" cy="100377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10/3/2018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10/3/2018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10/3/2018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10/3/2018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10/3/2018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10/3/2018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4A9380-F929-460F-9E38-FAA85A149F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k-SK" sz="3200" b="1" dirty="0">
                <a:solidFill>
                  <a:srgbClr val="002060"/>
                </a:solidFill>
              </a:rPr>
              <a:t>Práva ľudí so zdravotným postihnutím v oblasti kultúry </a:t>
            </a:r>
            <a:br>
              <a:rPr lang="sk-SK" sz="3200" b="1" dirty="0">
                <a:solidFill>
                  <a:srgbClr val="002060"/>
                </a:solidFill>
              </a:rPr>
            </a:br>
            <a:br>
              <a:rPr lang="sk-SK" sz="3200" b="1" dirty="0">
                <a:solidFill>
                  <a:srgbClr val="002060"/>
                </a:solidFill>
              </a:rPr>
            </a:br>
            <a:r>
              <a:rPr lang="sk-SK" sz="2700" b="1" dirty="0"/>
              <a:t>Poznatky z činnosti komisárky pre osoby so zdravotným postihnutím k problematike prístupu osôb so zdravotným postihnutím ku kultúre a skvalitnenie procesu </a:t>
            </a:r>
            <a:r>
              <a:rPr lang="sk-SK" sz="2700" b="1" dirty="0" err="1"/>
              <a:t>debarierizácie</a:t>
            </a:r>
            <a:r>
              <a:rPr lang="sk-SK" sz="2700" b="1" dirty="0"/>
              <a:t> kultúrnych inštitúcií v pôsobnosti Ministerstva kultúry Slovenskej republiky</a:t>
            </a:r>
            <a:br>
              <a:rPr lang="sk-SK" sz="2700" dirty="0"/>
            </a:br>
            <a:endParaRPr lang="sk-SK" sz="2700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448F581-FA91-4D9B-98FB-996E3DF8F3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2000" b="1" dirty="0">
                <a:solidFill>
                  <a:srgbClr val="002060"/>
                </a:solidFill>
              </a:rPr>
              <a:t>3.10.2018 </a:t>
            </a:r>
          </a:p>
          <a:p>
            <a:pPr>
              <a:spcBef>
                <a:spcPts val="0"/>
              </a:spcBef>
            </a:pPr>
            <a:r>
              <a:rPr lang="sk-SK" sz="2000" b="1" dirty="0">
                <a:solidFill>
                  <a:srgbClr val="002060"/>
                </a:solidFill>
              </a:rPr>
              <a:t>JUDr. Zuzana Stavrovská, komisárka pre osoby so zdravotným postihnutím</a:t>
            </a:r>
          </a:p>
        </p:txBody>
      </p:sp>
    </p:spTree>
    <p:extLst>
      <p:ext uri="{BB962C8B-B14F-4D97-AF65-F5344CB8AC3E}">
        <p14:creationId xmlns:p14="http://schemas.microsoft.com/office/powerpoint/2010/main" val="121110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FAB829-E2B1-4911-BEF7-AFF96EE09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k-SK" dirty="0"/>
            </a:br>
            <a:br>
              <a:rPr lang="sk-SK" dirty="0"/>
            </a:br>
            <a:br>
              <a:rPr lang="sk-SK" dirty="0"/>
            </a:br>
            <a:br>
              <a:rPr lang="sk-SK" dirty="0"/>
            </a:br>
            <a:br>
              <a:rPr lang="sk-SK" dirty="0"/>
            </a:br>
            <a:br>
              <a:rPr lang="sk-SK" dirty="0"/>
            </a:br>
            <a:r>
              <a:rPr lang="sk-SK" dirty="0"/>
              <a:t>Dohovor o právach osôb so zdravotným postihnutím</a:t>
            </a:r>
            <a:br>
              <a:rPr lang="sk-SK" dirty="0"/>
            </a:br>
            <a:br>
              <a:rPr lang="sk-SK" dirty="0"/>
            </a:b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46E8261-7700-47C4-90B3-3A5945DE8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b="1" dirty="0"/>
              <a:t>Preambula:</a:t>
            </a:r>
          </a:p>
          <a:p>
            <a:r>
              <a:rPr lang="sk-SK" sz="2800" dirty="0"/>
              <a:t>Štáty, ktoré sú zmluvnými stranami tohto dohovoru sú presvedčené, že komplexný a ucelený medzinárodný dohovor na podporu a ochranu práv a dôstojnosti osôb so zdravotným postihnutím významne prispeje </a:t>
            </a:r>
            <a:r>
              <a:rPr lang="sk-SK" sz="2800" b="1" dirty="0"/>
              <a:t>k odstráneniu závažného sociálneho znevýhodňovania </a:t>
            </a:r>
            <a:r>
              <a:rPr lang="sk-SK" sz="2800" dirty="0"/>
              <a:t>osôb so zdravotným postihnutím a </a:t>
            </a:r>
            <a:r>
              <a:rPr lang="sk-SK" sz="2800" b="1" dirty="0"/>
              <a:t>k podporeniu ich účasti v </a:t>
            </a:r>
            <a:r>
              <a:rPr lang="sk-SK" sz="2800" dirty="0"/>
              <a:t>občianskom, politickom, hospodárskom, sociálnom a </a:t>
            </a:r>
            <a:r>
              <a:rPr lang="sk-SK" sz="2800" b="1" dirty="0"/>
              <a:t>kultúrnom živote s rovnakými príležitosťami,</a:t>
            </a:r>
            <a:r>
              <a:rPr lang="sk-SK" sz="2800" dirty="0"/>
              <a:t> a to tak v rozvojových, ako aj vo vyspelých krajinách.</a:t>
            </a:r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226B4480-C5DB-41C3-8E51-AB60F354A64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200" dirty="0"/>
              <a:t>č. 317/2010 Z. z.</a:t>
            </a:r>
          </a:p>
          <a:p>
            <a:pPr>
              <a:spcBef>
                <a:spcPts val="0"/>
              </a:spcBef>
            </a:pPr>
            <a:endParaRPr lang="sk-SK" sz="3200" dirty="0"/>
          </a:p>
          <a:p>
            <a:pPr>
              <a:spcBef>
                <a:spcPts val="0"/>
              </a:spcBef>
            </a:pPr>
            <a:r>
              <a:rPr lang="sk-SK" sz="3200" dirty="0"/>
              <a:t>záväznosť</a:t>
            </a:r>
          </a:p>
          <a:p>
            <a:pPr>
              <a:spcBef>
                <a:spcPts val="0"/>
              </a:spcBef>
            </a:pPr>
            <a:r>
              <a:rPr lang="sk-SK" sz="3200" dirty="0"/>
              <a:t>25.Jún 2010</a:t>
            </a:r>
          </a:p>
        </p:txBody>
      </p:sp>
    </p:spTree>
    <p:extLst>
      <p:ext uri="{BB962C8B-B14F-4D97-AF65-F5344CB8AC3E}">
        <p14:creationId xmlns:p14="http://schemas.microsoft.com/office/powerpoint/2010/main" val="2963633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FAB829-E2B1-4911-BEF7-AFF96EE09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k-SK" dirty="0"/>
            </a:br>
            <a:br>
              <a:rPr lang="sk-SK" dirty="0"/>
            </a:br>
            <a:br>
              <a:rPr lang="sk-SK" dirty="0"/>
            </a:br>
            <a:br>
              <a:rPr lang="sk-SK" dirty="0"/>
            </a:br>
            <a:br>
              <a:rPr lang="sk-SK" dirty="0"/>
            </a:br>
            <a:br>
              <a:rPr lang="sk-SK" dirty="0"/>
            </a:br>
            <a:r>
              <a:rPr lang="sk-SK" dirty="0"/>
              <a:t>Dohovor o právach osôb so zdravotným postihnutím</a:t>
            </a:r>
            <a:br>
              <a:rPr lang="sk-SK" dirty="0"/>
            </a:br>
            <a:br>
              <a:rPr lang="sk-SK" dirty="0"/>
            </a:b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46E8261-7700-47C4-90B3-3A5945DE8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b="1" dirty="0"/>
              <a:t>Preambula:</a:t>
            </a:r>
          </a:p>
          <a:p>
            <a:r>
              <a:rPr lang="sk-SK" sz="2800" dirty="0"/>
              <a:t>Štáty, ktoré sú zmluvnými stranami tohto dohovoru uznávajú </a:t>
            </a:r>
            <a:r>
              <a:rPr lang="sk-SK" sz="2800" b="1" dirty="0"/>
              <a:t>dôležitosť prístupnosti </a:t>
            </a:r>
            <a:r>
              <a:rPr lang="sk-SK" sz="2800" dirty="0"/>
              <a:t>fyzického, sociálneho, hospodárskeho a </a:t>
            </a:r>
            <a:r>
              <a:rPr lang="sk-SK" sz="2800" b="1" dirty="0"/>
              <a:t>kultúrneho prostredia</a:t>
            </a:r>
            <a:r>
              <a:rPr lang="sk-SK" sz="2800" dirty="0"/>
              <a:t>, zdravotnej starostlivosti a vzdelávania, informácií a komunikácie pre plné využívanie všetkých ľudských práv a základných slobôd osobami so zdravotným postihnutím.</a:t>
            </a:r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226B4480-C5DB-41C3-8E51-AB60F354A64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200" dirty="0"/>
              <a:t>č. 317/2010 Z. z.</a:t>
            </a:r>
          </a:p>
          <a:p>
            <a:pPr>
              <a:spcBef>
                <a:spcPts val="0"/>
              </a:spcBef>
            </a:pPr>
            <a:endParaRPr lang="sk-SK" sz="3200" dirty="0"/>
          </a:p>
          <a:p>
            <a:pPr>
              <a:spcBef>
                <a:spcPts val="0"/>
              </a:spcBef>
            </a:pPr>
            <a:r>
              <a:rPr lang="sk-SK" sz="3200" dirty="0"/>
              <a:t>záväznosť</a:t>
            </a:r>
          </a:p>
          <a:p>
            <a:pPr>
              <a:spcBef>
                <a:spcPts val="0"/>
              </a:spcBef>
            </a:pPr>
            <a:r>
              <a:rPr lang="sk-SK" sz="3200" dirty="0"/>
              <a:t>25.Jún 2010</a:t>
            </a:r>
          </a:p>
        </p:txBody>
      </p:sp>
    </p:spTree>
    <p:extLst>
      <p:ext uri="{BB962C8B-B14F-4D97-AF65-F5344CB8AC3E}">
        <p14:creationId xmlns:p14="http://schemas.microsoft.com/office/powerpoint/2010/main" val="2173935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FAB829-E2B1-4911-BEF7-AFF96EE09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k-SK" dirty="0"/>
            </a:br>
            <a:br>
              <a:rPr lang="sk-SK" dirty="0"/>
            </a:br>
            <a:br>
              <a:rPr lang="sk-SK" dirty="0"/>
            </a:br>
            <a:br>
              <a:rPr lang="sk-SK" dirty="0"/>
            </a:br>
            <a:br>
              <a:rPr lang="sk-SK" dirty="0"/>
            </a:br>
            <a:br>
              <a:rPr lang="sk-SK" dirty="0"/>
            </a:br>
            <a:r>
              <a:rPr lang="sk-SK" dirty="0"/>
              <a:t>Dohovor o právach osôb so zdravotným postihnutím</a:t>
            </a:r>
            <a:br>
              <a:rPr lang="sk-SK" dirty="0"/>
            </a:br>
            <a:br>
              <a:rPr lang="sk-SK" dirty="0"/>
            </a:b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46E8261-7700-47C4-90B3-3A5945DE8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b="1" dirty="0"/>
              <a:t>Cieľom tohto dohovoru </a:t>
            </a:r>
            <a:r>
              <a:rPr lang="sk-SK" sz="2800" dirty="0"/>
              <a:t>je presadzovať, chrániť a zabezpečovať plné a rovnaké využívanie všetkých ľudských práv a základných slobôd všetkými osobami so zdravotným postihnutím a podporovať úctu k ich prirodzenej dôstojnosti.</a:t>
            </a:r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226B4480-C5DB-41C3-8E51-AB60F354A64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200" dirty="0"/>
              <a:t>č. 317/2010 Z. z.</a:t>
            </a:r>
          </a:p>
          <a:p>
            <a:pPr>
              <a:spcBef>
                <a:spcPts val="0"/>
              </a:spcBef>
            </a:pPr>
            <a:endParaRPr lang="sk-SK" sz="3200" dirty="0"/>
          </a:p>
          <a:p>
            <a:pPr>
              <a:spcBef>
                <a:spcPts val="0"/>
              </a:spcBef>
            </a:pPr>
            <a:r>
              <a:rPr lang="sk-SK" sz="3200" dirty="0"/>
              <a:t>záväznosť</a:t>
            </a:r>
          </a:p>
          <a:p>
            <a:pPr>
              <a:spcBef>
                <a:spcPts val="0"/>
              </a:spcBef>
            </a:pPr>
            <a:r>
              <a:rPr lang="sk-SK" sz="3200" dirty="0"/>
              <a:t>25.Jún 2010</a:t>
            </a:r>
          </a:p>
        </p:txBody>
      </p:sp>
    </p:spTree>
    <p:extLst>
      <p:ext uri="{BB962C8B-B14F-4D97-AF65-F5344CB8AC3E}">
        <p14:creationId xmlns:p14="http://schemas.microsoft.com/office/powerpoint/2010/main" val="745572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FAB829-E2B1-4911-BEF7-AFF96EE09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k-SK" dirty="0"/>
            </a:br>
            <a:br>
              <a:rPr lang="sk-SK" dirty="0"/>
            </a:br>
            <a:br>
              <a:rPr lang="sk-SK" dirty="0"/>
            </a:br>
            <a:br>
              <a:rPr lang="sk-SK" dirty="0"/>
            </a:br>
            <a:br>
              <a:rPr lang="sk-SK" dirty="0"/>
            </a:br>
            <a:r>
              <a:rPr lang="sk-SK" b="1" dirty="0"/>
              <a:t>Diskriminácia na základe zdravotného postihnutia</a:t>
            </a:r>
            <a:br>
              <a:rPr lang="sk-SK" dirty="0"/>
            </a:br>
            <a:br>
              <a:rPr lang="sk-SK" dirty="0"/>
            </a:b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46E8261-7700-47C4-90B3-3A5945DE8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Každé </a:t>
            </a:r>
            <a:r>
              <a:rPr lang="sk-SK" sz="2800" b="1" dirty="0"/>
              <a:t>robenie rozdielov, vylúčenie alebo obmedzenie</a:t>
            </a:r>
            <a:r>
              <a:rPr lang="sk-SK" sz="2800" dirty="0"/>
              <a:t> na základe zdravotného postihnutia, ktorých cieľom alebo účinkom je narušiť alebo znemožniť uznávanie, využívanie alebo uplatňovanie všetkých ľudských práv a základných slobôd v politickej, hospodárskej, sociálnej, </a:t>
            </a:r>
            <a:r>
              <a:rPr lang="sk-SK" sz="2800" b="1" dirty="0"/>
              <a:t>kultúrnej</a:t>
            </a:r>
            <a:r>
              <a:rPr lang="sk-SK" sz="2800" dirty="0"/>
              <a:t>, občianskej alebo inej oblasti na rovnakom základe s ostatnými; zahŕňa všetky formy diskriminácie vrátane odmietnutia primeraných úprav.</a:t>
            </a:r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226B4480-C5DB-41C3-8E51-AB60F354A64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2600" dirty="0"/>
              <a:t>Dohovor o právach osôb so zdravotným postihnutím</a:t>
            </a:r>
            <a:br>
              <a:rPr lang="sk-SK" sz="2600" dirty="0"/>
            </a:br>
            <a:endParaRPr lang="sk-SK" sz="2600" dirty="0"/>
          </a:p>
        </p:txBody>
      </p:sp>
    </p:spTree>
    <p:extLst>
      <p:ext uri="{BB962C8B-B14F-4D97-AF65-F5344CB8AC3E}">
        <p14:creationId xmlns:p14="http://schemas.microsoft.com/office/powerpoint/2010/main" val="4209479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FAB829-E2B1-4911-BEF7-AFF96EE09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k-SK" dirty="0"/>
            </a:br>
            <a:br>
              <a:rPr lang="sk-SK" dirty="0"/>
            </a:br>
            <a:br>
              <a:rPr lang="sk-SK" dirty="0"/>
            </a:br>
            <a:br>
              <a:rPr lang="sk-SK" dirty="0"/>
            </a:br>
            <a:br>
              <a:rPr lang="sk-SK" dirty="0"/>
            </a:br>
            <a:r>
              <a:rPr lang="sk-SK" b="1" dirty="0"/>
              <a:t>Primerané úpravy</a:t>
            </a:r>
            <a:br>
              <a:rPr lang="sk-SK" dirty="0"/>
            </a:br>
            <a:br>
              <a:rPr lang="sk-SK" dirty="0"/>
            </a:br>
            <a:br>
              <a:rPr lang="sk-SK" dirty="0"/>
            </a:b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46E8261-7700-47C4-90B3-3A5945DE8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Sú </a:t>
            </a:r>
            <a:r>
              <a:rPr lang="sk-SK" sz="2800" b="1" dirty="0"/>
              <a:t>nevyhnutné a adekvátne zmeny a prispôsobenie</a:t>
            </a:r>
            <a:r>
              <a:rPr lang="sk-SK" sz="2800" dirty="0"/>
              <a:t>, ktoré nepredstavujú neúmerné alebo nadmerné zaťaženie a ktoré sa robia, ak si to vyžaduje konkrétny prípad, s cieľom zabezpečiť osobám so zdravotným postihnutím využívanie alebo uplatňovanie všetkých ľudských práv a základných slobôd   na rovnakom základe s ostatnými.</a:t>
            </a:r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226B4480-C5DB-41C3-8E51-AB60F354A64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k-SK" sz="2600" dirty="0"/>
              <a:t>Dohovor o právach osôb so zdravotným postihnutím</a:t>
            </a:r>
            <a:br>
              <a:rPr lang="sk-SK" sz="2600" dirty="0"/>
            </a:br>
            <a:endParaRPr lang="sk-SK" sz="2600" dirty="0"/>
          </a:p>
        </p:txBody>
      </p:sp>
    </p:spTree>
    <p:extLst>
      <p:ext uri="{BB962C8B-B14F-4D97-AF65-F5344CB8AC3E}">
        <p14:creationId xmlns:p14="http://schemas.microsoft.com/office/powerpoint/2010/main" val="2626389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FAB829-E2B1-4911-BEF7-AFF96EE09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sk-SK" dirty="0"/>
            </a:br>
            <a:br>
              <a:rPr lang="sk-SK" dirty="0"/>
            </a:br>
            <a:r>
              <a:rPr lang="sk-SK" b="1" dirty="0"/>
              <a:t>Univerzálny dizajn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46E8261-7700-47C4-90B3-3A5945DE8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b="1" dirty="0"/>
              <a:t>Je navrhovanie výrobkov, zariadení, programov a služieb</a:t>
            </a:r>
            <a:r>
              <a:rPr lang="sk-SK" sz="2800" dirty="0"/>
              <a:t> tak, aby ich mohli využívať v najväčšej možnej miere všetci ľudia bez nevyhnutnosti úprav alebo špeciálneho dizajnu; „univerzálny dizajn“ nevylučuje asistenčné zariadenia pre určité skupiny osôb so zdravotným postihnutím, ak je to potrebné.</a:t>
            </a:r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226B4480-C5DB-41C3-8E51-AB60F354A64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sk-SK" sz="2800" dirty="0"/>
          </a:p>
          <a:p>
            <a:pPr>
              <a:spcBef>
                <a:spcPts val="0"/>
              </a:spcBef>
            </a:pPr>
            <a:r>
              <a:rPr lang="sk-SK" sz="2800" dirty="0"/>
              <a:t>Dohovor</a:t>
            </a:r>
          </a:p>
          <a:p>
            <a:pPr>
              <a:spcBef>
                <a:spcPts val="0"/>
              </a:spcBef>
            </a:pPr>
            <a:r>
              <a:rPr lang="sk-SK" sz="2800" dirty="0"/>
              <a:t>o právach osôb </a:t>
            </a:r>
          </a:p>
          <a:p>
            <a:pPr>
              <a:spcBef>
                <a:spcPts val="0"/>
              </a:spcBef>
            </a:pPr>
            <a:r>
              <a:rPr lang="sk-SK" sz="2800" dirty="0"/>
              <a:t>so zdravotným postihnutím</a:t>
            </a:r>
            <a:br>
              <a:rPr lang="sk-SK" sz="3600" dirty="0"/>
            </a:br>
            <a:endParaRPr lang="sk-SK" sz="3600" b="1" dirty="0"/>
          </a:p>
          <a:p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1485269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FAB829-E2B1-4911-BEF7-AFF96EE09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k-SK" dirty="0"/>
            </a:br>
            <a:br>
              <a:rPr lang="sk-SK" dirty="0"/>
            </a:br>
            <a:br>
              <a:rPr lang="sk-SK" dirty="0"/>
            </a:br>
            <a:br>
              <a:rPr lang="sk-SK" dirty="0"/>
            </a:br>
            <a:br>
              <a:rPr lang="sk-SK" dirty="0"/>
            </a:br>
            <a:br>
              <a:rPr lang="sk-SK" dirty="0"/>
            </a:br>
            <a:r>
              <a:rPr lang="sk-SK" b="1" dirty="0"/>
              <a:t>Všeobecné záväzky</a:t>
            </a:r>
            <a:br>
              <a:rPr lang="sk-SK" b="1" dirty="0"/>
            </a:br>
            <a:br>
              <a:rPr lang="sk-SK" dirty="0"/>
            </a:b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46E8261-7700-47C4-90B3-3A5945DE8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Pokiaľ ide o hospodárske, sociálne a </a:t>
            </a:r>
            <a:r>
              <a:rPr lang="sk-SK" sz="2800" b="1" dirty="0"/>
              <a:t>kultúrne práva</a:t>
            </a:r>
            <a:r>
              <a:rPr lang="sk-SK" sz="2800" dirty="0"/>
              <a:t>, každý štát, ktorý je zmluvnou stranou tohto dohovoru sa </a:t>
            </a:r>
            <a:r>
              <a:rPr lang="sk-SK" sz="2800" b="1" dirty="0"/>
              <a:t>zaväzuje prijať opatrenia </a:t>
            </a:r>
            <a:r>
              <a:rPr lang="sk-SK" sz="2800" dirty="0"/>
              <a:t>v maximálnom rozsahu svojich prostriedkov a v prípade potreby aj v rámci medzinárodnej spolupráce s cieľom postupne </a:t>
            </a:r>
            <a:r>
              <a:rPr lang="sk-SK" sz="2800" b="1" dirty="0"/>
              <a:t>dosiahnuť plnú realizáciu týchto práv </a:t>
            </a:r>
            <a:r>
              <a:rPr lang="sk-SK" sz="2800" dirty="0"/>
              <a:t>bez toho, aby to malo vplyv na záväzky obsiahnuté v tomto dohovore, ktoré sú v súlade s medzinárodným právom bezprostredne uplatniteľné.</a:t>
            </a:r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226B4480-C5DB-41C3-8E51-AB60F354A6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032" y="3520440"/>
            <a:ext cx="2834640" cy="232199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2200" dirty="0"/>
              <a:t>Dohovor</a:t>
            </a:r>
          </a:p>
          <a:p>
            <a:pPr>
              <a:spcBef>
                <a:spcPts val="0"/>
              </a:spcBef>
            </a:pPr>
            <a:r>
              <a:rPr lang="sk-SK" sz="2200" dirty="0"/>
              <a:t>o právach osôb </a:t>
            </a:r>
          </a:p>
          <a:p>
            <a:pPr>
              <a:spcBef>
                <a:spcPts val="0"/>
              </a:spcBef>
            </a:pPr>
            <a:r>
              <a:rPr lang="sk-SK" sz="2200" dirty="0"/>
              <a:t>so zdravotným postihnutím</a:t>
            </a:r>
            <a:br>
              <a:rPr lang="sk-SK" sz="2200" dirty="0"/>
            </a:br>
            <a:endParaRPr lang="sk-SK" sz="2200" b="1" dirty="0"/>
          </a:p>
        </p:txBody>
      </p:sp>
    </p:spTree>
    <p:extLst>
      <p:ext uri="{BB962C8B-B14F-4D97-AF65-F5344CB8AC3E}">
        <p14:creationId xmlns:p14="http://schemas.microsoft.com/office/powerpoint/2010/main" val="995418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FAB829-E2B1-4911-BEF7-AFF96EE09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>
            <a:normAutofit fontScale="90000"/>
          </a:bodyPr>
          <a:lstStyle/>
          <a:p>
            <a:br>
              <a:rPr lang="sk-SK" dirty="0"/>
            </a:br>
            <a:br>
              <a:rPr lang="sk-SK" dirty="0"/>
            </a:br>
            <a:br>
              <a:rPr lang="sk-SK" dirty="0"/>
            </a:br>
            <a:br>
              <a:rPr lang="sk-SK" dirty="0"/>
            </a:br>
            <a:r>
              <a:rPr lang="sk-SK" b="1" dirty="0"/>
              <a:t>Článok 30</a:t>
            </a:r>
            <a:br>
              <a:rPr lang="sk-SK" dirty="0"/>
            </a:br>
            <a:br>
              <a:rPr lang="sk-SK" dirty="0"/>
            </a:br>
            <a:br>
              <a:rPr lang="sk-SK" sz="2400" b="1" dirty="0"/>
            </a:br>
            <a:br>
              <a:rPr lang="sk-SK" dirty="0"/>
            </a:b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46E8261-7700-47C4-90B3-3A5945DE8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sk-SK" b="1" dirty="0"/>
          </a:p>
          <a:p>
            <a:r>
              <a:rPr lang="sk-SK" sz="2400" dirty="0"/>
              <a:t>1/ Zmluvné strany uznávajú právo osôb so zdravotným postihnutím </a:t>
            </a:r>
            <a:r>
              <a:rPr lang="sk-SK" sz="2400" b="1" dirty="0"/>
              <a:t>zúčastňovať sa na rovnakom základe       s ostatnými na kultúrnom živote </a:t>
            </a:r>
            <a:r>
              <a:rPr lang="sk-SK" sz="2400" dirty="0"/>
              <a:t>a prijmú všetky príslušné opatrenia, ktorými zabezpečia, aby osoby      so zdravotným postihnutím mali prístup </a:t>
            </a:r>
          </a:p>
          <a:p>
            <a:r>
              <a:rPr lang="sk-SK" sz="2400" dirty="0"/>
              <a:t>a) ku </a:t>
            </a:r>
            <a:r>
              <a:rPr lang="sk-SK" sz="2400" b="1" dirty="0"/>
              <a:t>kultúrnym materiálom</a:t>
            </a:r>
            <a:r>
              <a:rPr lang="sk-SK" sz="2400" dirty="0"/>
              <a:t> v prístupných formátoch; </a:t>
            </a:r>
          </a:p>
          <a:p>
            <a:r>
              <a:rPr lang="sk-SK" sz="2400" dirty="0"/>
              <a:t>b) k </a:t>
            </a:r>
            <a:r>
              <a:rPr lang="sk-SK" sz="2400" b="1" dirty="0"/>
              <a:t>televíznym programom, filmom, divadlu a iným   kultúrnym aktivitám</a:t>
            </a:r>
            <a:r>
              <a:rPr lang="sk-SK" sz="2400" dirty="0"/>
              <a:t> v prístupných formátoch; </a:t>
            </a:r>
          </a:p>
          <a:p>
            <a:r>
              <a:rPr lang="sk-SK" sz="2400" dirty="0"/>
              <a:t>c) k </a:t>
            </a:r>
            <a:r>
              <a:rPr lang="sk-SK" sz="2400" b="1" dirty="0"/>
              <a:t>miestam určeným na kultúrne predstavenia alebo služby, ako sú divadlá, múzeá, kiná, knižnice              </a:t>
            </a:r>
            <a:r>
              <a:rPr lang="sk-SK" sz="2400" dirty="0"/>
              <a:t>a služby cestovného ruchu a v najväčšej možnej miere mali prístup k </a:t>
            </a:r>
            <a:r>
              <a:rPr lang="sk-SK" sz="2400" b="1" dirty="0"/>
              <a:t>historickým pamiatkam                               a k významným miestam národného kultúrneho dedičstva</a:t>
            </a:r>
            <a:r>
              <a:rPr lang="sk-SK" sz="2400" dirty="0"/>
              <a:t>. </a:t>
            </a:r>
          </a:p>
          <a:p>
            <a:endParaRPr lang="sk-SK" sz="2800" b="1" dirty="0"/>
          </a:p>
          <a:p>
            <a:endParaRPr lang="sk-SK" sz="2800" b="1" dirty="0"/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226B4480-C5DB-41C3-8E51-AB60F354A6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>
            <a:normAutofit fontScale="70000" lnSpcReduction="20000"/>
          </a:bodyPr>
          <a:lstStyle/>
          <a:p>
            <a:pPr>
              <a:spcBef>
                <a:spcPts val="0"/>
              </a:spcBef>
            </a:pPr>
            <a:endParaRPr lang="sk-SK" sz="2400" dirty="0"/>
          </a:p>
          <a:p>
            <a:r>
              <a:rPr lang="sk-SK" sz="3400" b="1" dirty="0"/>
              <a:t>Účasť na kultúrnom živote, rekreácii, záujmových aktivitách a športe</a:t>
            </a:r>
            <a:br>
              <a:rPr lang="sk-SK" sz="3400" b="1" dirty="0"/>
            </a:br>
            <a:br>
              <a:rPr lang="sk-SK" sz="3400" dirty="0"/>
            </a:br>
            <a:endParaRPr lang="sk-SK" sz="3400" b="1" dirty="0"/>
          </a:p>
        </p:txBody>
      </p:sp>
    </p:spTree>
    <p:extLst>
      <p:ext uri="{BB962C8B-B14F-4D97-AF65-F5344CB8AC3E}">
        <p14:creationId xmlns:p14="http://schemas.microsoft.com/office/powerpoint/2010/main" val="960399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FAB829-E2B1-4911-BEF7-AFF96EE09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>
            <a:normAutofit fontScale="90000"/>
          </a:bodyPr>
          <a:lstStyle/>
          <a:p>
            <a:br>
              <a:rPr lang="sk-SK" dirty="0"/>
            </a:br>
            <a:br>
              <a:rPr lang="sk-SK" dirty="0"/>
            </a:br>
            <a:br>
              <a:rPr lang="sk-SK" dirty="0"/>
            </a:br>
            <a:br>
              <a:rPr lang="sk-SK" dirty="0"/>
            </a:br>
            <a:r>
              <a:rPr lang="sk-SK" b="1" dirty="0"/>
              <a:t>Článok 30</a:t>
            </a:r>
            <a:br>
              <a:rPr lang="sk-SK" dirty="0"/>
            </a:br>
            <a:br>
              <a:rPr lang="sk-SK" dirty="0"/>
            </a:br>
            <a:br>
              <a:rPr lang="sk-SK" sz="2400" b="1" dirty="0"/>
            </a:br>
            <a:br>
              <a:rPr lang="sk-SK" dirty="0"/>
            </a:b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46E8261-7700-47C4-90B3-3A5945DE8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sk-SK" b="1" dirty="0"/>
          </a:p>
          <a:p>
            <a:r>
              <a:rPr lang="sk-SK" sz="2400" dirty="0"/>
              <a:t>2/ Zmluvné strany </a:t>
            </a:r>
            <a:r>
              <a:rPr lang="sk-SK" sz="2400" b="1" dirty="0"/>
              <a:t>prijmú príslušné opatrenia</a:t>
            </a:r>
            <a:r>
              <a:rPr lang="sk-SK" sz="2400" dirty="0"/>
              <a:t>, aby umožnili osobám so zdravotným postihnutím </a:t>
            </a:r>
            <a:r>
              <a:rPr lang="sk-SK" sz="2400" b="1" dirty="0"/>
              <a:t>rozvíjať a využívať svoj tvorivý, umelecký a intelektuálny potenciál nielen  na svoj vlastný prospech, ale aj na obohatenie celej spoločnosti.</a:t>
            </a:r>
          </a:p>
          <a:p>
            <a:r>
              <a:rPr lang="sk-SK" sz="2400" dirty="0"/>
              <a:t>3/ Zmluvné strany podniknú všetky príslušné kroky, aby               v súlade s medzinárodným právom zabezpečili, že zákony        na ochranu práva duševného vlastníctva </a:t>
            </a:r>
            <a:r>
              <a:rPr lang="sk-SK" sz="2400" b="1" dirty="0"/>
              <a:t>nebudú vytvárať neprimerané alebo diskriminačné prekážky prístupu </a:t>
            </a:r>
            <a:r>
              <a:rPr lang="sk-SK" sz="2400" dirty="0"/>
              <a:t>osôb       so zdravotným postihnutím </a:t>
            </a:r>
            <a:r>
              <a:rPr lang="sk-SK" sz="2400" b="1" dirty="0"/>
              <a:t>ku kultúrnym materiálom. </a:t>
            </a:r>
          </a:p>
          <a:p>
            <a:r>
              <a:rPr lang="sk-SK" sz="2400"/>
              <a:t>4/ </a:t>
            </a:r>
            <a:r>
              <a:rPr lang="sk-SK" sz="2400" dirty="0"/>
              <a:t>Osoby so zdravotným postihnutím majú </a:t>
            </a:r>
            <a:r>
              <a:rPr lang="sk-SK" sz="2400"/>
              <a:t>právo                    na </a:t>
            </a:r>
            <a:r>
              <a:rPr lang="sk-SK" sz="2400" dirty="0"/>
              <a:t>rovnakom základe s ostatnými na uznanie a na podporu svojej osobitnej kultúrnej a jazykovej identity vrátane používania posunkového jazyka a kultúry nepočujúcich osôb. </a:t>
            </a:r>
          </a:p>
          <a:p>
            <a:endParaRPr lang="sk-SK" sz="2400" b="1" dirty="0"/>
          </a:p>
          <a:p>
            <a:endParaRPr lang="sk-SK" sz="2800" b="1" dirty="0"/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226B4480-C5DB-41C3-8E51-AB60F354A6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>
            <a:normAutofit fontScale="70000" lnSpcReduction="20000"/>
          </a:bodyPr>
          <a:lstStyle/>
          <a:p>
            <a:pPr>
              <a:spcBef>
                <a:spcPts val="0"/>
              </a:spcBef>
            </a:pPr>
            <a:endParaRPr lang="sk-SK" sz="2400" dirty="0"/>
          </a:p>
          <a:p>
            <a:r>
              <a:rPr lang="sk-SK" sz="3400" b="1" dirty="0"/>
              <a:t>Účasť na kultúrnom živote, rekreácii, záujmových aktivitách a športe</a:t>
            </a:r>
            <a:br>
              <a:rPr lang="sk-SK" sz="3400" b="1" dirty="0"/>
            </a:br>
            <a:br>
              <a:rPr lang="sk-SK" sz="3400" dirty="0"/>
            </a:br>
            <a:endParaRPr lang="sk-SK" sz="3400" b="1" dirty="0"/>
          </a:p>
        </p:txBody>
      </p:sp>
    </p:spTree>
    <p:extLst>
      <p:ext uri="{BB962C8B-B14F-4D97-AF65-F5344CB8AC3E}">
        <p14:creationId xmlns:p14="http://schemas.microsoft.com/office/powerpoint/2010/main" val="2262278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FAB829-E2B1-4911-BEF7-AFF96EE09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>
            <a:normAutofit fontScale="90000"/>
          </a:bodyPr>
          <a:lstStyle/>
          <a:p>
            <a:br>
              <a:rPr lang="sk-SK" dirty="0"/>
            </a:br>
            <a:br>
              <a:rPr lang="sk-SK" dirty="0"/>
            </a:br>
            <a:br>
              <a:rPr lang="sk-SK" dirty="0"/>
            </a:br>
            <a:br>
              <a:rPr lang="sk-SK" dirty="0"/>
            </a:br>
            <a:r>
              <a:rPr lang="sk-SK" b="1" dirty="0"/>
              <a:t>Článok 9</a:t>
            </a:r>
            <a:br>
              <a:rPr lang="sk-SK" dirty="0"/>
            </a:br>
            <a:br>
              <a:rPr lang="sk-SK" dirty="0"/>
            </a:br>
            <a:br>
              <a:rPr lang="sk-SK" sz="2400" b="1" dirty="0"/>
            </a:br>
            <a:br>
              <a:rPr lang="sk-SK" dirty="0"/>
            </a:b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46E8261-7700-47C4-90B3-3A5945DE8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endParaRPr lang="sk-SK" sz="2200" dirty="0"/>
          </a:p>
          <a:p>
            <a:pPr>
              <a:spcBef>
                <a:spcPts val="0"/>
              </a:spcBef>
            </a:pPr>
            <a:r>
              <a:rPr lang="sk-SK" sz="2200" dirty="0"/>
              <a:t>S cieľom umožniť osobám so zdravotným postihnutím, aby mohli </a:t>
            </a:r>
            <a:r>
              <a:rPr lang="sk-SK" sz="2200" b="1" dirty="0"/>
              <a:t>žiť nezávislým spôsobom života a plne sa podieľať na všetkých aspektoch života, </a:t>
            </a:r>
            <a:r>
              <a:rPr lang="sk-SK" sz="2200" dirty="0"/>
              <a:t>zmluvné strany prijmú príslušné opatrenia, ktoré zabezpečia osobám so zdravotným postihnutím na rovnakom základe s ostatnými </a:t>
            </a:r>
            <a:r>
              <a:rPr lang="sk-SK" sz="2200" b="1" dirty="0"/>
              <a:t>prístup k fyzickému prostrediu,     k doprave, k informáciám a komunikácii vrátane informačných a komunikačných technológií a systémov, ako aj k ďalším prostriedkom a službám dostupným alebo poskytovaným verejnosti, a to tak v mestských, ako aj vo vidieckych oblastiach. </a:t>
            </a:r>
          </a:p>
          <a:p>
            <a:pPr>
              <a:spcBef>
                <a:spcPts val="0"/>
              </a:spcBef>
            </a:pPr>
            <a:endParaRPr lang="sk-SK" sz="2200" b="1" dirty="0"/>
          </a:p>
          <a:p>
            <a:pPr>
              <a:spcBef>
                <a:spcPts val="0"/>
              </a:spcBef>
            </a:pPr>
            <a:r>
              <a:rPr lang="sk-SK" sz="2200" dirty="0"/>
              <a:t>Tieto opatrenia, ktoré budú zahŕňať identifikáciu a odstraňovanie prekážok a bariér brániacich prístupnosti, budú sa vzťahovať okrem iného na </a:t>
            </a:r>
          </a:p>
          <a:p>
            <a:pPr>
              <a:spcBef>
                <a:spcPts val="0"/>
              </a:spcBef>
            </a:pPr>
            <a:r>
              <a:rPr lang="sk-SK" sz="2200" b="1" dirty="0"/>
              <a:t>a) budovy, cesty, dopravné a iné vnútorné a vonkajšie zariadenia vrátane škôl, obytných budov, zdravotníckych zariadení  a pracovísk; </a:t>
            </a:r>
          </a:p>
          <a:p>
            <a:pPr>
              <a:spcBef>
                <a:spcPts val="0"/>
              </a:spcBef>
            </a:pPr>
            <a:r>
              <a:rPr lang="sk-SK" sz="2200" b="1" dirty="0"/>
              <a:t>b) informačné, komunikačné a iné služby vrátane elektronických a pohotovostných služieb.</a:t>
            </a:r>
          </a:p>
          <a:p>
            <a:endParaRPr lang="sk-SK" sz="2800" b="1" dirty="0"/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226B4480-C5DB-41C3-8E51-AB60F354A6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endParaRPr lang="sk-SK" sz="2400" dirty="0"/>
          </a:p>
          <a:p>
            <a:r>
              <a:rPr lang="sk-SK" sz="3400" b="1" dirty="0"/>
              <a:t>Prístupnosť</a:t>
            </a:r>
            <a:br>
              <a:rPr lang="sk-SK" sz="3400" b="1" dirty="0"/>
            </a:br>
            <a:br>
              <a:rPr lang="sk-SK" sz="3400" dirty="0"/>
            </a:br>
            <a:endParaRPr lang="sk-SK" sz="3400" b="1" dirty="0"/>
          </a:p>
        </p:txBody>
      </p:sp>
    </p:spTree>
    <p:extLst>
      <p:ext uri="{BB962C8B-B14F-4D97-AF65-F5344CB8AC3E}">
        <p14:creationId xmlns:p14="http://schemas.microsoft.com/office/powerpoint/2010/main" val="3910765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FAB829-E2B1-4911-BEF7-AFF96EE09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>
            <a:normAutofit fontScale="90000"/>
          </a:bodyPr>
          <a:lstStyle/>
          <a:p>
            <a:br>
              <a:rPr lang="sk-SK" dirty="0"/>
            </a:br>
            <a:br>
              <a:rPr lang="sk-SK" dirty="0"/>
            </a:br>
            <a:br>
              <a:rPr lang="sk-SK" dirty="0"/>
            </a:br>
            <a:br>
              <a:rPr lang="sk-SK" dirty="0"/>
            </a:br>
            <a:r>
              <a:rPr lang="sk-SK" b="1" dirty="0"/>
              <a:t>Článok 9</a:t>
            </a:r>
            <a:br>
              <a:rPr lang="sk-SK" dirty="0"/>
            </a:br>
            <a:br>
              <a:rPr lang="sk-SK" dirty="0"/>
            </a:br>
            <a:br>
              <a:rPr lang="sk-SK" sz="2400" b="1" dirty="0"/>
            </a:br>
            <a:br>
              <a:rPr lang="sk-SK" dirty="0"/>
            </a:b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46E8261-7700-47C4-90B3-3A5945DE8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endParaRPr lang="sk-SK" sz="2200" dirty="0"/>
          </a:p>
          <a:p>
            <a:r>
              <a:rPr lang="sk-SK" sz="2400" dirty="0"/>
              <a:t>2. Zmluvné strany prijmú aj príslušné opatrenia </a:t>
            </a:r>
          </a:p>
          <a:p>
            <a:r>
              <a:rPr lang="sk-SK" sz="2400" dirty="0"/>
              <a:t>a) na vypracovanie, vyhlásenie a </a:t>
            </a:r>
            <a:r>
              <a:rPr lang="sk-SK" sz="2400" b="1" dirty="0"/>
              <a:t>kontrolu dodržiavania minimálnych noriem a pravidiel na zabezpečenie prístupnosti zariadení a služieb </a:t>
            </a:r>
            <a:r>
              <a:rPr lang="sk-SK" sz="2400" dirty="0"/>
              <a:t>dostupných alebo poskytovaných verejnosti;</a:t>
            </a:r>
          </a:p>
          <a:p>
            <a:r>
              <a:rPr lang="sk-SK" sz="2400" dirty="0"/>
              <a:t>b) na zabezpečenie toho, aby </a:t>
            </a:r>
            <a:r>
              <a:rPr lang="sk-SK" sz="2400" b="1" dirty="0"/>
              <a:t>súkromné subjekty</a:t>
            </a:r>
            <a:r>
              <a:rPr lang="sk-SK" sz="2400" dirty="0"/>
              <a:t>, ktoré poskytujú zariadenia a služby dostupné alebo poskytované verejnosti, zohľadňovali všetky aspekty prístupnosti pre osoby so zdravotným postihnutím;</a:t>
            </a:r>
          </a:p>
          <a:p>
            <a:r>
              <a:rPr lang="sk-SK" sz="2400" dirty="0"/>
              <a:t>c) na zabezpečenie zainteresovaným subjektom vzdelávanie o otázkach prístupnosti, s ktorými sa stretávajú osoby               so zdravotným postihnutím; </a:t>
            </a:r>
          </a:p>
          <a:p>
            <a:r>
              <a:rPr lang="sk-SK" sz="2400" dirty="0"/>
              <a:t>d) na vybavenie budov a iných verejne prístupných priestorov označením v </a:t>
            </a:r>
            <a:r>
              <a:rPr lang="sk-SK" sz="2400" b="1" dirty="0"/>
              <a:t>Braillovom písme a v ľahko čitateľnej a zrozumiteľnej forme</a:t>
            </a:r>
            <a:r>
              <a:rPr lang="sk-SK" sz="2400" dirty="0"/>
              <a:t>; </a:t>
            </a:r>
          </a:p>
          <a:p>
            <a:endParaRPr lang="sk-SK" sz="2400" dirty="0"/>
          </a:p>
          <a:p>
            <a:endParaRPr lang="sk-SK" sz="2800" b="1" dirty="0"/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226B4480-C5DB-41C3-8E51-AB60F354A6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endParaRPr lang="sk-SK" sz="2400" dirty="0"/>
          </a:p>
          <a:p>
            <a:r>
              <a:rPr lang="sk-SK" sz="3400" b="1" dirty="0"/>
              <a:t>Prístupnosť</a:t>
            </a:r>
            <a:br>
              <a:rPr lang="sk-SK" sz="3400" b="1" dirty="0"/>
            </a:br>
            <a:br>
              <a:rPr lang="sk-SK" sz="3400" dirty="0"/>
            </a:br>
            <a:endParaRPr lang="sk-SK" sz="3400" b="1" dirty="0"/>
          </a:p>
        </p:txBody>
      </p:sp>
    </p:spTree>
    <p:extLst>
      <p:ext uri="{BB962C8B-B14F-4D97-AF65-F5344CB8AC3E}">
        <p14:creationId xmlns:p14="http://schemas.microsoft.com/office/powerpoint/2010/main" val="1466922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FAB829-E2B1-4911-BEF7-AFF96EE09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>
            <a:normAutofit fontScale="90000"/>
          </a:bodyPr>
          <a:lstStyle/>
          <a:p>
            <a:br>
              <a:rPr lang="sk-SK" dirty="0"/>
            </a:br>
            <a:br>
              <a:rPr lang="sk-SK" dirty="0"/>
            </a:br>
            <a:br>
              <a:rPr lang="sk-SK" dirty="0"/>
            </a:br>
            <a:br>
              <a:rPr lang="sk-SK" dirty="0"/>
            </a:br>
            <a:r>
              <a:rPr lang="sk-SK" b="1" dirty="0"/>
              <a:t>Článok 9</a:t>
            </a:r>
            <a:br>
              <a:rPr lang="sk-SK" dirty="0"/>
            </a:br>
            <a:br>
              <a:rPr lang="sk-SK" dirty="0"/>
            </a:br>
            <a:br>
              <a:rPr lang="sk-SK" sz="2400" b="1" dirty="0"/>
            </a:br>
            <a:br>
              <a:rPr lang="sk-SK" dirty="0"/>
            </a:b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46E8261-7700-47C4-90B3-3A5945DE8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endParaRPr lang="sk-SK" sz="2200" dirty="0"/>
          </a:p>
          <a:p>
            <a:r>
              <a:rPr lang="sk-SK" sz="2400" dirty="0"/>
              <a:t>e) na poskytovanie </a:t>
            </a:r>
            <a:r>
              <a:rPr lang="sk-SK" sz="2400" b="1" dirty="0"/>
              <a:t>rôznych foriem živej asistencie a sprostredkovania vrátane sprievodcov, </a:t>
            </a:r>
            <a:r>
              <a:rPr lang="sk-SK" sz="2400" b="1" dirty="0" err="1"/>
              <a:t>predčítavateľov</a:t>
            </a:r>
            <a:r>
              <a:rPr lang="sk-SK" sz="2400" b="1" dirty="0"/>
              <a:t>     a profesionálnych tlmočníkov posunkového jazyka              </a:t>
            </a:r>
            <a:r>
              <a:rPr lang="sk-SK" sz="2400" dirty="0"/>
              <a:t>s cieľom uľahčiť prístup do budov a do iných verejne prístupných zariadení; </a:t>
            </a:r>
          </a:p>
          <a:p>
            <a:r>
              <a:rPr lang="sk-SK" sz="2400" dirty="0"/>
              <a:t>f) na podporovanie ďalších </a:t>
            </a:r>
            <a:r>
              <a:rPr lang="sk-SK" sz="2400" b="1" dirty="0"/>
              <a:t>primeraných foriem asistencie            a podpory</a:t>
            </a:r>
            <a:r>
              <a:rPr lang="sk-SK" sz="2400" dirty="0"/>
              <a:t> pre osoby so zdravotným postihnutím s cieľom zabezpečiť ich prístup k informáciám;</a:t>
            </a:r>
          </a:p>
          <a:p>
            <a:r>
              <a:rPr lang="sk-SK" sz="2400" dirty="0"/>
              <a:t>g) na podporovanie prístupu osôb so zdravotným postihnutím k </a:t>
            </a:r>
            <a:r>
              <a:rPr lang="sk-SK" sz="2400" b="1" dirty="0"/>
              <a:t>novým informačným a komunikačným technológiám a systémom vrátane internetu</a:t>
            </a:r>
            <a:r>
              <a:rPr lang="sk-SK" sz="2400" dirty="0"/>
              <a:t>;</a:t>
            </a:r>
          </a:p>
          <a:p>
            <a:r>
              <a:rPr lang="sk-SK" sz="2400" dirty="0"/>
              <a:t>h) na podporovanie navrhovania, vývoja, výroby a distribúcie </a:t>
            </a:r>
            <a:r>
              <a:rPr lang="sk-SK" sz="2400" b="1" dirty="0"/>
              <a:t>prístupných informačných a komunikačných technológií </a:t>
            </a:r>
            <a:r>
              <a:rPr lang="sk-SK" sz="2400" dirty="0"/>
              <a:t>a systémov už v začiatočnej fáze tak, aby sa tieto technológie a systémy stali prístupnými pri minimálnych nákladoch.</a:t>
            </a:r>
          </a:p>
          <a:p>
            <a:endParaRPr lang="sk-SK" sz="2800" b="1" dirty="0"/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226B4480-C5DB-41C3-8E51-AB60F354A6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endParaRPr lang="sk-SK" sz="2400" dirty="0"/>
          </a:p>
          <a:p>
            <a:r>
              <a:rPr lang="sk-SK" sz="3400" b="1" dirty="0"/>
              <a:t>Prístupnosť</a:t>
            </a:r>
            <a:br>
              <a:rPr lang="sk-SK" sz="3400" b="1" dirty="0"/>
            </a:br>
            <a:br>
              <a:rPr lang="sk-SK" sz="3400" dirty="0"/>
            </a:br>
            <a:endParaRPr lang="sk-SK" sz="3400" b="1" dirty="0"/>
          </a:p>
        </p:txBody>
      </p:sp>
    </p:spTree>
    <p:extLst>
      <p:ext uri="{BB962C8B-B14F-4D97-AF65-F5344CB8AC3E}">
        <p14:creationId xmlns:p14="http://schemas.microsoft.com/office/powerpoint/2010/main" val="30907174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FAB829-E2B1-4911-BEF7-AFF96EE09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>
            <a:normAutofit fontScale="90000"/>
          </a:bodyPr>
          <a:lstStyle/>
          <a:p>
            <a:br>
              <a:rPr lang="sk-SK" dirty="0"/>
            </a:br>
            <a:br>
              <a:rPr lang="sk-SK" dirty="0"/>
            </a:br>
            <a:br>
              <a:rPr lang="sk-SK" dirty="0"/>
            </a:br>
            <a:br>
              <a:rPr lang="sk-SK" dirty="0"/>
            </a:br>
            <a:r>
              <a:rPr lang="sk-SK" b="1" dirty="0"/>
              <a:t>Článok 21</a:t>
            </a:r>
            <a:br>
              <a:rPr lang="sk-SK" dirty="0"/>
            </a:br>
            <a:br>
              <a:rPr lang="sk-SK" dirty="0"/>
            </a:br>
            <a:br>
              <a:rPr lang="sk-SK" sz="2400" b="1" dirty="0"/>
            </a:br>
            <a:br>
              <a:rPr lang="sk-SK" dirty="0"/>
            </a:b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46E8261-7700-47C4-90B3-3A5945DE8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endParaRPr lang="sk-SK" sz="2200" dirty="0"/>
          </a:p>
          <a:p>
            <a:r>
              <a:rPr lang="sk-SK" sz="2400" dirty="0"/>
              <a:t>Zmluvné strany prijmú všetky príslušné opatrenia, ktorými zabezpečia, aby osoby so zdravotným postihnutím mohli uplatňovať právo na slobodu prejavu a presvedčenia vrátane slobody </a:t>
            </a:r>
            <a:r>
              <a:rPr lang="sk-SK" sz="2400" b="1" dirty="0"/>
              <a:t>vyhľadávať, prijímať              a šíriť informácie a myšlienky </a:t>
            </a:r>
            <a:r>
              <a:rPr lang="sk-SK" sz="2400" dirty="0"/>
              <a:t>na rovnakom základe          s ostatnými, a to </a:t>
            </a:r>
            <a:r>
              <a:rPr lang="sk-SK" sz="2400" b="1" dirty="0"/>
              <a:t>prostredníctvom všetkých foriem komunikácie podľa vlastného výberu</a:t>
            </a:r>
            <a:r>
              <a:rPr lang="sk-SK" sz="2400" dirty="0"/>
              <a:t>, v zmysle definície uvedenej v článku 2 tohto dohovoru, a to aj tým, že </a:t>
            </a:r>
          </a:p>
          <a:p>
            <a:r>
              <a:rPr lang="sk-SK" sz="2400" dirty="0"/>
              <a:t>a) osobám so zdravotným postihnutím budú poskytovať </a:t>
            </a:r>
            <a:r>
              <a:rPr lang="sk-SK" sz="2400" b="1" dirty="0"/>
              <a:t>informácie</a:t>
            </a:r>
            <a:r>
              <a:rPr lang="sk-SK" sz="2400" dirty="0"/>
              <a:t> určené širokej verejnosti                  </a:t>
            </a:r>
            <a:r>
              <a:rPr lang="sk-SK" sz="2400" b="1" dirty="0"/>
              <a:t>v prístupných formátoch a technológiách</a:t>
            </a:r>
            <a:r>
              <a:rPr lang="sk-SK" sz="2400" dirty="0"/>
              <a:t> vhodných  pre rôzne druhy zdravotného postihnutia, a to včas              a bez dodatočných nákladov;</a:t>
            </a:r>
          </a:p>
          <a:p>
            <a:endParaRPr lang="sk-SK" sz="2800" b="1" dirty="0"/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226B4480-C5DB-41C3-8E51-AB60F354A6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>
            <a:normAutofit fontScale="62500" lnSpcReduction="20000"/>
          </a:bodyPr>
          <a:lstStyle/>
          <a:p>
            <a:pPr>
              <a:spcBef>
                <a:spcPts val="0"/>
              </a:spcBef>
            </a:pPr>
            <a:endParaRPr lang="sk-SK" sz="2400" dirty="0"/>
          </a:p>
          <a:p>
            <a:r>
              <a:rPr lang="pt-BR" sz="4000" b="1" dirty="0"/>
              <a:t>Sloboda prejavu a presvedčenia a prístup k informáciám</a:t>
            </a:r>
            <a:br>
              <a:rPr lang="sk-SK" sz="4000" b="1" dirty="0"/>
            </a:br>
            <a:br>
              <a:rPr lang="sk-SK" sz="3400" dirty="0"/>
            </a:br>
            <a:endParaRPr lang="sk-SK" sz="3400" b="1" dirty="0"/>
          </a:p>
        </p:txBody>
      </p:sp>
    </p:spTree>
    <p:extLst>
      <p:ext uri="{BB962C8B-B14F-4D97-AF65-F5344CB8AC3E}">
        <p14:creationId xmlns:p14="http://schemas.microsoft.com/office/powerpoint/2010/main" val="1734985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FAB829-E2B1-4911-BEF7-AFF96EE09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>
            <a:normAutofit fontScale="90000"/>
          </a:bodyPr>
          <a:lstStyle/>
          <a:p>
            <a:br>
              <a:rPr lang="sk-SK" dirty="0"/>
            </a:br>
            <a:br>
              <a:rPr lang="sk-SK" dirty="0"/>
            </a:br>
            <a:br>
              <a:rPr lang="sk-SK" dirty="0"/>
            </a:br>
            <a:br>
              <a:rPr lang="sk-SK" dirty="0"/>
            </a:br>
            <a:r>
              <a:rPr lang="sk-SK" b="1" dirty="0"/>
              <a:t>Článok 21</a:t>
            </a:r>
            <a:br>
              <a:rPr lang="sk-SK" dirty="0"/>
            </a:br>
            <a:br>
              <a:rPr lang="sk-SK" dirty="0"/>
            </a:br>
            <a:br>
              <a:rPr lang="sk-SK" sz="2400" b="1" dirty="0"/>
            </a:br>
            <a:br>
              <a:rPr lang="sk-SK" dirty="0"/>
            </a:b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46E8261-7700-47C4-90B3-3A5945DE8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k-SK" sz="2400" dirty="0"/>
              <a:t>b) budú </a:t>
            </a:r>
            <a:r>
              <a:rPr lang="sk-SK" sz="2400" b="1" dirty="0"/>
              <a:t>akceptovať a umožni</a:t>
            </a:r>
            <a:r>
              <a:rPr lang="sk-SK" sz="2400" dirty="0"/>
              <a:t>a osobám so zdravotným postihnutím </a:t>
            </a:r>
            <a:r>
              <a:rPr lang="sk-SK" sz="2400" b="1" dirty="0"/>
              <a:t>používať posunkové jazyky, Braillovo písmo, augmentatívnu a alternatívnu komunikáciu, ako aj ďalšie prístupné prostriedky, spôsoby a formáty komunikácie podľa ich vlastného výberu v oficiálnej komunikácii; </a:t>
            </a:r>
          </a:p>
          <a:p>
            <a:r>
              <a:rPr lang="sk-SK" sz="2400" dirty="0"/>
              <a:t>c) budú vyžadovať od súkromných subjektov, ktoré poskytujú služby širokej verejnosti okrem iného aj prostredníctvom internetu, aby osobám so zdravotným postihnutím </a:t>
            </a:r>
            <a:r>
              <a:rPr lang="sk-SK" sz="2400" b="1" dirty="0"/>
              <a:t>poskytovali informácie a služby v prístupných              a použiteľných formátoch</a:t>
            </a:r>
            <a:r>
              <a:rPr lang="sk-SK" sz="2400" dirty="0"/>
              <a:t>; </a:t>
            </a:r>
          </a:p>
          <a:p>
            <a:r>
              <a:rPr lang="sk-SK" sz="2400" dirty="0"/>
              <a:t>d) budú nabádať prostriedky </a:t>
            </a:r>
            <a:r>
              <a:rPr lang="sk-SK" sz="2400" b="1" dirty="0"/>
              <a:t>masovej komunikácie vrátane poskytovateľov informácií cez internet</a:t>
            </a:r>
            <a:r>
              <a:rPr lang="sk-SK" sz="2400" dirty="0"/>
              <a:t>, aby svoje služby sprístupnili osobám so zdravotným postihnutím; </a:t>
            </a:r>
          </a:p>
          <a:p>
            <a:r>
              <a:rPr lang="sk-SK" sz="2400" dirty="0"/>
              <a:t>e) budú uznávať a podporovať </a:t>
            </a:r>
            <a:r>
              <a:rPr lang="sk-SK" sz="2400" b="1" dirty="0"/>
              <a:t>používanie posunkových jazykov.</a:t>
            </a:r>
            <a:endParaRPr lang="sk-SK" sz="2800" b="1" dirty="0"/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226B4480-C5DB-41C3-8E51-AB60F354A6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>
            <a:normAutofit fontScale="62500" lnSpcReduction="20000"/>
          </a:bodyPr>
          <a:lstStyle/>
          <a:p>
            <a:pPr>
              <a:spcBef>
                <a:spcPts val="0"/>
              </a:spcBef>
            </a:pPr>
            <a:endParaRPr lang="sk-SK" sz="2400" dirty="0"/>
          </a:p>
          <a:p>
            <a:r>
              <a:rPr lang="pt-BR" sz="4000" b="1" dirty="0"/>
              <a:t>Sloboda prejavu a presvedčenia a prístup k informáciám</a:t>
            </a:r>
            <a:br>
              <a:rPr lang="sk-SK" sz="4000" b="1" dirty="0"/>
            </a:br>
            <a:br>
              <a:rPr lang="sk-SK" sz="3400" dirty="0"/>
            </a:br>
            <a:endParaRPr lang="sk-SK" sz="3400" b="1" dirty="0"/>
          </a:p>
        </p:txBody>
      </p:sp>
    </p:spTree>
    <p:extLst>
      <p:ext uri="{BB962C8B-B14F-4D97-AF65-F5344CB8AC3E}">
        <p14:creationId xmlns:p14="http://schemas.microsoft.com/office/powerpoint/2010/main" val="949129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122FA4-7385-4F78-B50A-D22A76733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2800" dirty="0"/>
              <a:t>Zákon </a:t>
            </a:r>
            <a:br>
              <a:rPr lang="sk-SK" sz="2800" dirty="0"/>
            </a:br>
            <a:r>
              <a:rPr lang="sk-SK" sz="2800" dirty="0"/>
              <a:t>č. </a:t>
            </a:r>
            <a:r>
              <a:rPr lang="sk-SK" sz="2800" b="1" dirty="0"/>
              <a:t>176/2015</a:t>
            </a:r>
            <a:r>
              <a:rPr lang="sk-SK" sz="2800" dirty="0"/>
              <a:t> Z. z. o komisárovi pre deti a komisárovi pre osoby so zdravotným postihnutím a o zmene a doplnení </a:t>
            </a:r>
            <a:r>
              <a:rPr lang="sk-SK" sz="2800"/>
              <a:t>niektorých zákonov</a:t>
            </a:r>
            <a:endParaRPr lang="sk-SK" sz="2800" dirty="0"/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E5A10663-3DF5-466E-9FAF-DAF9B5835B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sz="3200" dirty="0"/>
              <a:t>§ 10 ods. 1/ komisár</a:t>
            </a:r>
          </a:p>
          <a:p>
            <a:endParaRPr lang="sk-SK" sz="3200" dirty="0"/>
          </a:p>
        </p:txBody>
      </p:sp>
      <p:graphicFrame>
        <p:nvGraphicFramePr>
          <p:cNvPr id="7" name="Zástupný objekt pre obsah 6">
            <a:extLst>
              <a:ext uri="{FF2B5EF4-FFF2-40B4-BE49-F238E27FC236}">
                <a16:creationId xmlns:a16="http://schemas.microsoft.com/office/drawing/2014/main" id="{FBAFF826-D44C-415E-8DFB-E121035C3234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08756503"/>
              </p:ext>
            </p:extLst>
          </p:nvPr>
        </p:nvGraphicFramePr>
        <p:xfrm>
          <a:off x="3867150" y="1930400"/>
          <a:ext cx="3475038" cy="4024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Zástupný objekt pre text 4">
            <a:extLst>
              <a:ext uri="{FF2B5EF4-FFF2-40B4-BE49-F238E27FC236}">
                <a16:creationId xmlns:a16="http://schemas.microsoft.com/office/drawing/2014/main" id="{D4CD3E5A-10DF-4B40-9E0C-BDFD07536B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sz="3000" dirty="0"/>
              <a:t>§ 10 ods. 2 /komisár je oprávnený</a:t>
            </a:r>
          </a:p>
        </p:txBody>
      </p:sp>
      <p:graphicFrame>
        <p:nvGraphicFramePr>
          <p:cNvPr id="8" name="Zástupný objekt pre obsah 7">
            <a:extLst>
              <a:ext uri="{FF2B5EF4-FFF2-40B4-BE49-F238E27FC236}">
                <a16:creationId xmlns:a16="http://schemas.microsoft.com/office/drawing/2014/main" id="{214A22BB-434A-4C02-AF27-D112C65F5832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240455318"/>
              </p:ext>
            </p:extLst>
          </p:nvPr>
        </p:nvGraphicFramePr>
        <p:xfrm>
          <a:off x="7818438" y="1930400"/>
          <a:ext cx="3475037" cy="4024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0974846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67A065-6A23-4453-9366-276B2A4BC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Odporúčania komisárky</a:t>
            </a:r>
            <a:br>
              <a:rPr lang="sk-SK" sz="2800" dirty="0"/>
            </a:br>
            <a:r>
              <a:rPr lang="sk-SK" sz="2800" dirty="0"/>
              <a:t>pre osoby</a:t>
            </a:r>
            <a:br>
              <a:rPr lang="sk-SK" sz="2800" dirty="0"/>
            </a:br>
            <a:r>
              <a:rPr lang="sk-SK" sz="2800" dirty="0"/>
              <a:t>so zdravotným postihnutím</a:t>
            </a:r>
            <a:br>
              <a:rPr lang="sk-SK" sz="2800" dirty="0"/>
            </a:br>
            <a:r>
              <a:rPr lang="sk-SK" sz="2800" dirty="0"/>
              <a:t>na zlepšenie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89AC074-A5D9-497F-A082-E9660B38B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sz="2400" b="1" dirty="0" err="1"/>
              <a:t>Debarierizácia</a:t>
            </a:r>
            <a:r>
              <a:rPr lang="sk-SK" sz="2400" b="1" dirty="0"/>
              <a:t> kultúrnych inštitúcií</a:t>
            </a:r>
            <a:r>
              <a:rPr lang="sk-SK" sz="2400" dirty="0"/>
              <a:t> pre osoby s </a:t>
            </a:r>
            <a:r>
              <a:rPr lang="sk-SK" sz="2400" b="1" dirty="0"/>
              <a:t>rôznym</a:t>
            </a:r>
            <a:r>
              <a:rPr lang="sk-SK" sz="2400" dirty="0"/>
              <a:t> druhom zdravotného postihnutia je nevyhnutná. V praxi sa dosť často stáva, že stavebné úrady, ktoré majú  v procese povoľovania a kolaudácie stavieb rozhodujúcu úlohu, </a:t>
            </a:r>
            <a:r>
              <a:rPr lang="sk-SK" sz="2400" b="1" dirty="0"/>
              <a:t>nie sú dostatočne vybavené</a:t>
            </a:r>
            <a:r>
              <a:rPr lang="sk-SK" sz="2400" dirty="0"/>
              <a:t> na presadzovanie bezbariérovosti </a:t>
            </a:r>
            <a:r>
              <a:rPr lang="sk-SK" sz="2400" b="1" dirty="0"/>
              <a:t>z hľadiska odbornosti, kapacity a kompetencií</a:t>
            </a:r>
            <a:r>
              <a:rPr lang="sk-SK" sz="2400" dirty="0"/>
              <a:t>. V dôsledku toho dochádza k </a:t>
            </a:r>
            <a:r>
              <a:rPr lang="sk-SK" sz="2400" b="1" dirty="0"/>
              <a:t>častému porušovaniu vyhlášky</a:t>
            </a:r>
            <a:r>
              <a:rPr lang="sk-SK" sz="2400" dirty="0"/>
              <a:t>. </a:t>
            </a:r>
            <a:r>
              <a:rPr lang="sk-SK" sz="2400" b="1" dirty="0"/>
              <a:t>Naďalej sa stavajú</a:t>
            </a:r>
            <a:r>
              <a:rPr lang="sk-SK" sz="2400" dirty="0"/>
              <a:t> a </a:t>
            </a:r>
            <a:r>
              <a:rPr lang="sk-SK" sz="2400" b="1" dirty="0"/>
              <a:t>kolaudujú bariérové budovy, </a:t>
            </a:r>
            <a:r>
              <a:rPr lang="sk-SK" sz="2400" dirty="0"/>
              <a:t>a to aj také stavby, akými sú napr. </a:t>
            </a:r>
            <a:r>
              <a:rPr lang="sk-SK" sz="2400" b="1" dirty="0"/>
              <a:t>kultúrne inštitúcie a budovy verejnej správy</a:t>
            </a:r>
            <a:r>
              <a:rPr lang="sk-SK" sz="2400" dirty="0"/>
              <a:t>.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647278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67A065-6A23-4453-9366-276B2A4BC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Odporúčania komisárky</a:t>
            </a:r>
            <a:br>
              <a:rPr lang="sk-SK" sz="2800" dirty="0"/>
            </a:br>
            <a:r>
              <a:rPr lang="sk-SK" sz="2800" dirty="0"/>
              <a:t>pre osoby</a:t>
            </a:r>
            <a:br>
              <a:rPr lang="sk-SK" sz="2800" dirty="0"/>
            </a:br>
            <a:r>
              <a:rPr lang="sk-SK" sz="2800" dirty="0"/>
              <a:t>so zdravotným postihnutím</a:t>
            </a:r>
            <a:br>
              <a:rPr lang="sk-SK" sz="2800" dirty="0"/>
            </a:br>
            <a:r>
              <a:rPr lang="sk-SK" sz="2800" dirty="0"/>
              <a:t>na zlepšenie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89AC074-A5D9-497F-A082-E9660B38B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sk-SK" sz="2400" dirty="0"/>
              <a:t>Zabezpečiť </a:t>
            </a:r>
            <a:r>
              <a:rPr lang="sk-SK" sz="2400" b="1" dirty="0"/>
              <a:t>vzdelávanie</a:t>
            </a:r>
            <a:r>
              <a:rPr lang="sk-SK" sz="2400" dirty="0"/>
              <a:t> študentov a odborníkov             v sektore výstavby, za účelom získania špecializácie                 pre posudzovanie architektonických bariér.</a:t>
            </a:r>
          </a:p>
          <a:p>
            <a:pPr lvl="0"/>
            <a:r>
              <a:rPr lang="sk-SK" sz="2400" dirty="0"/>
              <a:t>Zabezpečiť verejné </a:t>
            </a:r>
            <a:r>
              <a:rPr lang="sk-SK" sz="2400" b="1" dirty="0"/>
              <a:t>označenia v Braillovom písme             a ľahko čitateľných formách</a:t>
            </a:r>
            <a:r>
              <a:rPr lang="sk-SK" sz="2400" dirty="0"/>
              <a:t>, ako aj živú asistenciu, sprostredkovateľov, sprievodcov, </a:t>
            </a:r>
            <a:r>
              <a:rPr lang="sk-SK" sz="2400" dirty="0" err="1"/>
              <a:t>predčítateľov</a:t>
            </a:r>
            <a:r>
              <a:rPr lang="sk-SK" sz="2400" dirty="0"/>
              <a:t>, </a:t>
            </a:r>
            <a:r>
              <a:rPr lang="sk-SK" sz="2400" b="1" dirty="0"/>
              <a:t>prístupné informačné stánky, automaty s lístkami</a:t>
            </a:r>
            <a:r>
              <a:rPr lang="sk-SK" sz="2400" dirty="0"/>
              <a:t>, </a:t>
            </a:r>
            <a:r>
              <a:rPr lang="sk-SK" sz="2400" b="1" dirty="0"/>
              <a:t>webové stránky, mobilné aplikácie</a:t>
            </a:r>
            <a:r>
              <a:rPr lang="sk-SK" sz="2400" dirty="0"/>
              <a:t> a </a:t>
            </a:r>
            <a:r>
              <a:rPr lang="sk-SK" sz="2400" b="1" dirty="0"/>
              <a:t>profesionálnych tlmočníkov posunkového jazyka</a:t>
            </a:r>
            <a:r>
              <a:rPr lang="sk-SK" sz="2400" dirty="0"/>
              <a:t> s cieľom uľahčiť prístup do budov, dopravných prostriedkov a do iných verejne prístupných zariadení.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28952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67A065-6A23-4453-9366-276B2A4BC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Odporúčania komisárky </a:t>
            </a:r>
            <a:br>
              <a:rPr lang="sk-SK" sz="2800" dirty="0"/>
            </a:br>
            <a:r>
              <a:rPr lang="sk-SK" sz="2800" dirty="0"/>
              <a:t>pre osoby </a:t>
            </a:r>
            <a:br>
              <a:rPr lang="sk-SK" sz="2800" dirty="0"/>
            </a:br>
            <a:r>
              <a:rPr lang="sk-SK" sz="2800" dirty="0"/>
              <a:t>so zdravotným postihnutím</a:t>
            </a:r>
            <a:br>
              <a:rPr lang="sk-SK" sz="2800" dirty="0"/>
            </a:br>
            <a:r>
              <a:rPr lang="sk-SK" sz="2800" dirty="0"/>
              <a:t>na zlepšenie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89AC074-A5D9-497F-A082-E9660B38B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sk-SK" dirty="0"/>
              <a:t>Zabezpečiť vo všetkých budovách určených na užívanie verejnosťou bezbariérový prístup, pričom tieto opatrenia spočívajú napr. vo </a:t>
            </a:r>
            <a:r>
              <a:rPr lang="sk-SK" b="1" dirty="0"/>
              <a:t>vybudovaní </a:t>
            </a:r>
            <a:r>
              <a:rPr lang="sk-SK" dirty="0"/>
              <a:t>alebo </a:t>
            </a:r>
            <a:r>
              <a:rPr lang="sk-SK" b="1" dirty="0"/>
              <a:t>rekonštrukcii bezbariérových vstupov</a:t>
            </a:r>
            <a:r>
              <a:rPr lang="sk-SK" dirty="0"/>
              <a:t> do budov a bytových domov, ďalej                    vo </a:t>
            </a:r>
            <a:r>
              <a:rPr lang="sk-SK" b="1" dirty="0"/>
              <a:t>vybudovaní výťahov </a:t>
            </a:r>
            <a:r>
              <a:rPr lang="sk-SK" dirty="0"/>
              <a:t>a vybavení výťahových kabín požadovanými prvkami,</a:t>
            </a:r>
            <a:r>
              <a:rPr lang="sk-SK" b="1" dirty="0"/>
              <a:t> </a:t>
            </a:r>
            <a:r>
              <a:rPr lang="sk-SK" dirty="0"/>
              <a:t>prípadne </a:t>
            </a:r>
            <a:r>
              <a:rPr lang="sk-SK" b="1" dirty="0"/>
              <a:t>namontovaní schodiskovej plošiny alebo iného vhodného zdvíhacieho zariadenia</a:t>
            </a:r>
            <a:r>
              <a:rPr lang="sk-SK" dirty="0"/>
              <a:t> a pod..</a:t>
            </a:r>
          </a:p>
          <a:p>
            <a:pPr lvl="0"/>
            <a:r>
              <a:rPr lang="sk-SK" b="1" dirty="0"/>
              <a:t>Zvyšovať povedomie o prístupnosti</a:t>
            </a:r>
            <a:r>
              <a:rPr lang="sk-SK" dirty="0"/>
              <a:t> medzi všetkými zúčastnenými stranami. V rámci zvyšovania povedomia je nevyhnutné zdôrazniť, že </a:t>
            </a:r>
            <a:r>
              <a:rPr lang="sk-SK" b="1" dirty="0"/>
              <a:t>povinnosť dodržiavať štandardy prístupnosti platí pre verejný aj súkromný sektor</a:t>
            </a:r>
            <a:r>
              <a:rPr lang="sk-SK" dirty="0"/>
              <a:t>. Zvyšovanie povedomia je potrebné vykonávať </a:t>
            </a:r>
            <a:r>
              <a:rPr lang="sk-SK" b="1" dirty="0"/>
              <a:t>v spolupráci s osobami                     so zdravotným postihnutím</a:t>
            </a:r>
            <a:r>
              <a:rPr lang="sk-SK" dirty="0"/>
              <a:t>, s ich zastupujúcimi organizáciami a s odborníkmi na tvorbu bezbariérového prostredia</a:t>
            </a:r>
            <a:r>
              <a:rPr lang="sk-SK" b="1" dirty="0"/>
              <a:t> </a:t>
            </a:r>
            <a:r>
              <a:rPr lang="sk-SK" dirty="0"/>
              <a:t>a univerzálneho navrhovania.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732824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67A065-6A23-4453-9366-276B2A4BC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Odporúčania komisárky </a:t>
            </a:r>
            <a:br>
              <a:rPr lang="sk-SK" sz="2800" dirty="0"/>
            </a:br>
            <a:r>
              <a:rPr lang="sk-SK" sz="2800" dirty="0"/>
              <a:t>pre osoby </a:t>
            </a:r>
            <a:br>
              <a:rPr lang="sk-SK" sz="2800" dirty="0"/>
            </a:br>
            <a:r>
              <a:rPr lang="sk-SK" sz="2800" dirty="0"/>
              <a:t>so zdravotným postihnutím</a:t>
            </a:r>
            <a:br>
              <a:rPr lang="sk-SK" sz="2800" dirty="0"/>
            </a:br>
            <a:r>
              <a:rPr lang="sk-SK" sz="2800" dirty="0"/>
              <a:t>na zlepšenie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89AC074-A5D9-497F-A082-E9660B38B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/>
              <a:t>Spracovať analýzu reálneho dodržiavania </a:t>
            </a:r>
            <a:r>
              <a:rPr lang="sk-SK" b="1" dirty="0"/>
              <a:t>zákona č. 308/2000 Z. z</a:t>
            </a:r>
            <a:r>
              <a:rPr lang="sk-SK" dirty="0"/>
              <a:t>.             </a:t>
            </a:r>
            <a:r>
              <a:rPr lang="sk-SK" b="1" dirty="0"/>
              <a:t>o vysielaní a retransmisii</a:t>
            </a:r>
            <a:r>
              <a:rPr lang="sk-SK" dirty="0"/>
              <a:t> a o zmene zákona č. 195/2000 Z. z. o telekomunikáciách v znení neskorších a </a:t>
            </a:r>
            <a:r>
              <a:rPr lang="sk-SK" b="1" dirty="0"/>
              <a:t>vyhlášky č. 12/2016 Z. z</a:t>
            </a:r>
            <a:r>
              <a:rPr lang="sk-SK" dirty="0"/>
              <a:t>. o titulkoch pre osoby so sluchovým postihnutím.</a:t>
            </a:r>
          </a:p>
          <a:p>
            <a:r>
              <a:rPr lang="sk-SK" dirty="0"/>
              <a:t>Zabezpečiť maximálne až 100% rozšírenie </a:t>
            </a:r>
            <a:r>
              <a:rPr lang="sk-SK" b="1" dirty="0"/>
              <a:t>vysielaných televíznych programov sprevádzaných titulkami pre osoby               so sluchovým postihnutím, alebo tlmočených do posunkovej reči nepočujúcich alebo v posunkovej reči nepočujúcich a všetkých vysielaných programov sprevádzaných hlasovým komentovaním pre nevidiacich</a:t>
            </a:r>
            <a:r>
              <a:rPr lang="sk-SK" dirty="0"/>
              <a:t>. Na splnenie tohto odporúčania zvážiť aktívnu pomoc štátu.</a:t>
            </a:r>
          </a:p>
          <a:p>
            <a:r>
              <a:rPr lang="sk-SK" dirty="0"/>
              <a:t>V súčasnosti možno jednoznačne konštatovať, že osoby                             so sluchovým a zrakovým postihnutím </a:t>
            </a:r>
            <a:r>
              <a:rPr lang="sk-SK" b="1" dirty="0"/>
              <a:t>nemajú prístup ku všetkým informáciám</a:t>
            </a:r>
            <a:r>
              <a:rPr lang="sk-SK" dirty="0"/>
              <a:t>, ku ktorým majú prístup osoby bez zdravotného postihnutia, nakoľko si nedokážu pozrieť všetky relácie a programy, o ktoré majú záujem. V dôsledku takéhoto stavu nepochybne dochádza k ich </a:t>
            </a:r>
            <a:r>
              <a:rPr lang="sk-SK" b="1" dirty="0"/>
              <a:t>diskriminácii a znevýhodneniu oproti osobám bez zdravotného postihnutia.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574933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67A065-6A23-4453-9366-276B2A4BC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Odporúčania komisárky </a:t>
            </a:r>
            <a:br>
              <a:rPr lang="sk-SK" sz="2800" dirty="0"/>
            </a:br>
            <a:r>
              <a:rPr lang="sk-SK" sz="2800" dirty="0"/>
              <a:t>pre osoby </a:t>
            </a:r>
            <a:br>
              <a:rPr lang="sk-SK" sz="2800" dirty="0"/>
            </a:br>
            <a:r>
              <a:rPr lang="sk-SK" sz="2800" dirty="0"/>
              <a:t>so zdravotným postihnutím</a:t>
            </a:r>
            <a:br>
              <a:rPr lang="sk-SK" sz="2800" dirty="0"/>
            </a:br>
            <a:r>
              <a:rPr lang="sk-SK" sz="2800" dirty="0"/>
              <a:t>na zlepšenie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89AC074-A5D9-497F-A082-E9660B38B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sz="2400" dirty="0"/>
              <a:t>Stavby deklarované ako bezbariérové majú mnoho </a:t>
            </a:r>
            <a:r>
              <a:rPr lang="sk-SK" sz="2400" b="1" dirty="0"/>
              <a:t>nesprávnych riešení</a:t>
            </a:r>
            <a:r>
              <a:rPr lang="sk-SK" sz="2400" dirty="0"/>
              <a:t>, </a:t>
            </a:r>
            <a:r>
              <a:rPr lang="sk-SK" sz="2400" b="1" dirty="0"/>
              <a:t>nie sú prístupné vo všetkých častiach a priestoroch určených pre verejnosť, nemajú požadované vybavenie (prvky) podľa vyhlášky MŽP SR č. 532/2002 Z. z</a:t>
            </a:r>
            <a:r>
              <a:rPr lang="sk-SK" sz="2400" dirty="0"/>
              <a:t>. ktorou sa ustanovujú podrobnosti o všeobecných technických požiadavkách na výstavbu a o všeobecných technických požiadavkách na stavby užívané osobami  s obmedzenou schopnosťou pohybu a orientácie.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4097678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934A6E-D598-44D9-B92F-7D43682A56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indent="457200" algn="ctr">
              <a:spcAft>
                <a:spcPts val="0"/>
              </a:spcAft>
            </a:pPr>
            <a:r>
              <a:rPr lang="sk-SK" sz="3100" b="1" dirty="0">
                <a:latin typeface="Corbel" panose="020B05030202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 záver si dovoľujem vysloviť svoje presvedčenie, že prístupnosť pre osoby s rôznym druhom zdravotného postihnutia sa aj v oblasti kultúry bude postupne zlepšovať.</a:t>
            </a:r>
            <a:br>
              <a:rPr lang="sk-SK" sz="3100" b="1" dirty="0">
                <a:latin typeface="Corbel" panose="020B05030202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sk-SK" sz="3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sk-SK" sz="6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sk-SK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BD5E45A-C6C0-4EC3-A5A7-6DF4D797C1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9848" y="4645152"/>
            <a:ext cx="7315200" cy="914400"/>
          </a:xfrm>
        </p:spPr>
        <p:txBody>
          <a:bodyPr>
            <a:normAutofit/>
          </a:bodyPr>
          <a:lstStyle/>
          <a:p>
            <a:pPr algn="ctr"/>
            <a:r>
              <a:rPr lang="sk-SK" sz="2800" b="1" dirty="0">
                <a:solidFill>
                  <a:srgbClr val="002060"/>
                </a:solidFill>
                <a:latin typeface="Corbel" panose="020B05030202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Ďakujem za pozornosť</a:t>
            </a:r>
            <a:endParaRPr lang="sk-SK" sz="2800" b="1" dirty="0">
              <a:solidFill>
                <a:srgbClr val="002060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876894"/>
      </p:ext>
    </p:extLst>
  </p:cSld>
  <p:clrMapOvr>
    <a:masterClrMapping/>
  </p:clrMapOvr>
</p:sld>
</file>

<file path=ppt/theme/theme1.xml><?xml version="1.0" encoding="utf-8"?>
<a:theme xmlns:a="http://schemas.openxmlformats.org/drawingml/2006/main" name="Rám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TM03457475[[fn=Rám]]</Template>
  <TotalTime>244</TotalTime>
  <Words>1515</Words>
  <Application>Microsoft Office PowerPoint</Application>
  <PresentationFormat>Širokouhlá</PresentationFormat>
  <Paragraphs>119</Paragraphs>
  <Slides>22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22</vt:i4>
      </vt:variant>
    </vt:vector>
  </HeadingPairs>
  <TitlesOfParts>
    <vt:vector size="26" baseType="lpstr">
      <vt:lpstr>Calibri</vt:lpstr>
      <vt:lpstr>Corbel</vt:lpstr>
      <vt:lpstr>Wingdings 2</vt:lpstr>
      <vt:lpstr>Rám</vt:lpstr>
      <vt:lpstr>Práva ľudí so zdravotným postihnutím v oblasti kultúry   Poznatky z činnosti komisárky pre osoby so zdravotným postihnutím k problematike prístupu osôb so zdravotným postihnutím ku kultúre a skvalitnenie procesu debarierizácie kultúrnych inštitúcií v pôsobnosti Ministerstva kultúry Slovenskej republiky </vt:lpstr>
      <vt:lpstr>      Dohovor o právach osôb so zdravotným postihnutím  </vt:lpstr>
      <vt:lpstr>      Dohovor o právach osôb so zdravotným postihnutím  </vt:lpstr>
      <vt:lpstr>      Dohovor o právach osôb so zdravotným postihnutím  </vt:lpstr>
      <vt:lpstr>     Diskriminácia na základe zdravotného postihnutia  </vt:lpstr>
      <vt:lpstr>     Primerané úpravy   </vt:lpstr>
      <vt:lpstr>  Univerzálny dizajn</vt:lpstr>
      <vt:lpstr>      Všeobecné záväzky  </vt:lpstr>
      <vt:lpstr>    Článok 30    </vt:lpstr>
      <vt:lpstr>    Článok 30    </vt:lpstr>
      <vt:lpstr>    Článok 9    </vt:lpstr>
      <vt:lpstr>    Článok 9    </vt:lpstr>
      <vt:lpstr>    Článok 9    </vt:lpstr>
      <vt:lpstr>    Článok 21    </vt:lpstr>
      <vt:lpstr>    Článok 21    </vt:lpstr>
      <vt:lpstr>Zákon  č. 176/2015 Z. z. o komisárovi pre deti a komisárovi pre osoby so zdravotným postihnutím a o zmene a doplnení niektorých zákonov</vt:lpstr>
      <vt:lpstr>Odporúčania komisárky pre osoby so zdravotným postihnutím na zlepšenie</vt:lpstr>
      <vt:lpstr>Odporúčania komisárky pre osoby so zdravotným postihnutím na zlepšenie</vt:lpstr>
      <vt:lpstr>Odporúčania komisárky  pre osoby  so zdravotným postihnutím na zlepšenie</vt:lpstr>
      <vt:lpstr>Odporúčania komisárky  pre osoby  so zdravotným postihnutím na zlepšenie</vt:lpstr>
      <vt:lpstr>Odporúčania komisárky  pre osoby  so zdravotným postihnutím na zlepšenie</vt:lpstr>
      <vt:lpstr>Na záver si dovoľujem vysloviť svoje presvedčenie, že prístupnosť pre osoby s rôznym druhom zdravotného postihnutia sa aj v oblasti kultúry bude postupne zlepšovať.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Poznatky z činnosti komisárky pre osoby so zdravotným postihnutím k problematike prístupu osôb so zdravotným postihnutím ku kultúre a skvalitnenie procesu debarierizácie kultúrnych inštitúcií v pôsobnosti Ministerstva kultúry Slovenskej republiky </dc:title>
  <dc:creator>Zuzana Stavrovská</dc:creator>
  <cp:lastModifiedBy>Zuzana Stavrovská</cp:lastModifiedBy>
  <cp:revision>28</cp:revision>
  <cp:lastPrinted>2018-10-03T03:38:05Z</cp:lastPrinted>
  <dcterms:created xsi:type="dcterms:W3CDTF">2018-10-02T23:35:51Z</dcterms:created>
  <dcterms:modified xsi:type="dcterms:W3CDTF">2018-10-03T06:11:03Z</dcterms:modified>
</cp:coreProperties>
</file>