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CCDEC-FBC1-40B1-902C-F04FFD63672F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A2F0F-6166-425A-B5FF-FF16077BC1E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162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F0F-6166-425A-B5FF-FF16077BC1EB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863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78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96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445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708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2105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302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43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7961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708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222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187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86C25-5699-4514-BA78-F813BB678B74}" type="datetimeFigureOut">
              <a:rPr lang="sk-SK" smtClean="0"/>
              <a:t>3. 10. 2018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144A8-BF95-41F7-94A9-3AED1946CF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52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611560" y="548680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Kultúrne pamiatky pre všetkých</a:t>
            </a:r>
          </a:p>
          <a:p>
            <a:pPr algn="ctr"/>
            <a:endParaRPr lang="sk-SK" sz="2800" b="1" dirty="0"/>
          </a:p>
          <a:p>
            <a:pPr algn="ctr"/>
            <a:r>
              <a:rPr lang="sk-SK" sz="2000" dirty="0" smtClean="0"/>
              <a:t>Ing. arch. Pavol Korček, PhD.</a:t>
            </a:r>
          </a:p>
          <a:p>
            <a:pPr algn="ctr"/>
            <a:r>
              <a:rPr lang="sk-SK" sz="2000" dirty="0" smtClean="0"/>
              <a:t>Únia nevidiacich a slabozrakých Slovenska</a:t>
            </a:r>
            <a:endParaRPr lang="sk-SK" sz="2000" dirty="0"/>
          </a:p>
        </p:txBody>
      </p:sp>
      <p:sp>
        <p:nvSpPr>
          <p:cNvPr id="5" name="Obdĺžnik 4"/>
          <p:cNvSpPr/>
          <p:nvPr/>
        </p:nvSpPr>
        <p:spPr>
          <a:xfrm>
            <a:off x="1691680" y="3761745"/>
            <a:ext cx="5760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000" b="1" dirty="0"/>
              <a:t>otvorené - ústretové -  </a:t>
            </a:r>
            <a:r>
              <a:rPr lang="sk-SK" sz="2000" b="1" dirty="0" smtClean="0"/>
              <a:t>prístupné</a:t>
            </a:r>
          </a:p>
          <a:p>
            <a:pPr algn="ctr"/>
            <a:r>
              <a:rPr lang="sk-SK" sz="2000" dirty="0" smtClean="0"/>
              <a:t> </a:t>
            </a:r>
            <a:r>
              <a:rPr lang="sk-SK" sz="2000" dirty="0"/>
              <a:t>(na ceste k </a:t>
            </a:r>
            <a:r>
              <a:rPr lang="sk-SK" sz="2000" dirty="0" err="1"/>
              <a:t>debariérizácii</a:t>
            </a:r>
            <a:r>
              <a:rPr lang="sk-SK" sz="2000" dirty="0"/>
              <a:t> kultúrnych inštitúcií</a:t>
            </a:r>
            <a:r>
              <a:rPr lang="sk-SK" sz="2000" dirty="0" smtClean="0"/>
              <a:t>)</a:t>
            </a:r>
          </a:p>
          <a:p>
            <a:pPr algn="ctr"/>
            <a:endParaRPr lang="sk-SK" sz="2000" dirty="0" smtClean="0"/>
          </a:p>
          <a:p>
            <a:pPr algn="ctr"/>
            <a:r>
              <a:rPr lang="sk-SK" sz="2000" dirty="0"/>
              <a:t>odborný vzdelávací interaktívny </a:t>
            </a:r>
            <a:r>
              <a:rPr lang="sk-SK" sz="2000" dirty="0" smtClean="0"/>
              <a:t>seminár</a:t>
            </a:r>
          </a:p>
          <a:p>
            <a:pPr algn="ctr"/>
            <a:r>
              <a:rPr lang="sk-SK" sz="2000" dirty="0" smtClean="0"/>
              <a:t>3.10. 2018</a:t>
            </a:r>
            <a:endParaRPr lang="sk-SK" sz="2000" dirty="0"/>
          </a:p>
        </p:txBody>
      </p:sp>
      <p:sp>
        <p:nvSpPr>
          <p:cNvPr id="6" name="Obdĺžnik 5"/>
          <p:cNvSpPr/>
          <p:nvPr/>
        </p:nvSpPr>
        <p:spPr>
          <a:xfrm>
            <a:off x="611560" y="608400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dirty="0" smtClean="0"/>
              <a:t>Ministerstvo </a:t>
            </a:r>
            <a:r>
              <a:rPr lang="sk-SK" dirty="0"/>
              <a:t>kultúry SR v spolupráci s Národným osvetovým centrom</a:t>
            </a:r>
          </a:p>
        </p:txBody>
      </p:sp>
    </p:spTree>
    <p:extLst>
      <p:ext uri="{BB962C8B-B14F-4D97-AF65-F5344CB8AC3E}">
        <p14:creationId xmlns:p14="http://schemas.microsoft.com/office/powerpoint/2010/main" val="7110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Univerzálne navrhovanie</a:t>
            </a:r>
          </a:p>
        </p:txBody>
      </p:sp>
      <p:sp>
        <p:nvSpPr>
          <p:cNvPr id="3" name="Obdĺžnik 2"/>
          <p:cNvSpPr/>
          <p:nvPr/>
        </p:nvSpPr>
        <p:spPr>
          <a:xfrm>
            <a:off x="467544" y="148478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k-SK" sz="2000" dirty="0" smtClean="0"/>
              <a:t>je </a:t>
            </a:r>
            <a:r>
              <a:rPr lang="sk-SK" sz="2000" dirty="0"/>
              <a:t>metóda tvorby prostredia, ktorá prihliada na rozmanitosť </a:t>
            </a:r>
            <a:r>
              <a:rPr lang="sk-SK" sz="2000" dirty="0" smtClean="0"/>
              <a:t>užívateľov </a:t>
            </a:r>
            <a:r>
              <a:rPr lang="sk-SK" sz="2000" dirty="0"/>
              <a:t>a zabezpečuje tak všetkým osobám prístupnosť, bezpečnosť a užívateľnosť prostredia, produktov, služieb, informácií </a:t>
            </a:r>
            <a:endParaRPr lang="sk-SK" sz="2000" dirty="0" smtClean="0"/>
          </a:p>
          <a:p>
            <a:endParaRPr lang="sk-SK" sz="2000" dirty="0" smtClean="0"/>
          </a:p>
          <a:p>
            <a:pPr marL="342900" indent="-342900">
              <a:buFontTx/>
              <a:buChar char="-"/>
            </a:pPr>
            <a:r>
              <a:rPr lang="sk-SK" sz="2000" dirty="0"/>
              <a:t>č</a:t>
            </a:r>
            <a:r>
              <a:rPr lang="sk-SK" sz="2000" dirty="0" smtClean="0"/>
              <a:t>asto je </a:t>
            </a:r>
            <a:r>
              <a:rPr lang="sk-SK" sz="2000" dirty="0"/>
              <a:t>však univerzálne navrhovanie chápané len ako tvorba prostredia pre osoby so zdravotným postihnutím, pričom z bezbariérového prostredia profituje celá spoločnosť</a:t>
            </a:r>
          </a:p>
          <a:p>
            <a:r>
              <a:rPr lang="sk-SK" sz="2000" dirty="0" smtClean="0"/>
              <a:t> 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8362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51520" y="54868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Ochrana kultúrnych pamiatok </a:t>
            </a:r>
            <a:r>
              <a:rPr lang="sk-SK" sz="2800" b="1" dirty="0" err="1" smtClean="0">
                <a:solidFill>
                  <a:schemeClr val="accent1">
                    <a:lumMod val="75000"/>
                  </a:schemeClr>
                </a:solidFill>
              </a:rPr>
              <a:t>vs</a:t>
            </a:r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. prístupnosť prostredia</a:t>
            </a:r>
          </a:p>
        </p:txBody>
      </p:sp>
      <p:sp>
        <p:nvSpPr>
          <p:cNvPr id="3" name="Obdĺžnik 2"/>
          <p:cNvSpPr/>
          <p:nvPr/>
        </p:nvSpPr>
        <p:spPr>
          <a:xfrm>
            <a:off x="467544" y="1628800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k-SK" sz="2000" dirty="0" smtClean="0"/>
              <a:t>pri </a:t>
            </a:r>
            <a:r>
              <a:rPr lang="sk-SK" sz="2000" dirty="0"/>
              <a:t>pamiatkovej obnove historických </a:t>
            </a:r>
            <a:r>
              <a:rPr lang="sk-SK" sz="2000" dirty="0" smtClean="0"/>
              <a:t>objektov sa </a:t>
            </a:r>
            <a:r>
              <a:rPr lang="sk-SK" sz="2000" dirty="0"/>
              <a:t>stretávame s problémom ako zabezpečiť prístupnosť prostredia, ale zároveň rešpektovať a chrániť </a:t>
            </a:r>
            <a:r>
              <a:rPr lang="sk-SK" sz="2000" dirty="0" smtClean="0"/>
              <a:t>historické </a:t>
            </a:r>
            <a:r>
              <a:rPr lang="sk-SK" sz="2000" dirty="0"/>
              <a:t>hodnoty </a:t>
            </a:r>
            <a:r>
              <a:rPr lang="sk-SK" sz="2000" dirty="0" smtClean="0"/>
              <a:t>objektu</a:t>
            </a:r>
          </a:p>
          <a:p>
            <a:pPr marL="342900" indent="-342900">
              <a:buFontTx/>
              <a:buChar char="-"/>
            </a:pPr>
            <a:endParaRPr lang="sk-SK" sz="2000" dirty="0"/>
          </a:p>
          <a:p>
            <a:pPr marL="342900" indent="-342900">
              <a:buFontTx/>
              <a:buChar char="-"/>
            </a:pPr>
            <a:r>
              <a:rPr lang="sk-SK" sz="2000" dirty="0"/>
              <a:t>n</a:t>
            </a:r>
            <a:r>
              <a:rPr lang="sk-SK" sz="2000" dirty="0" smtClean="0"/>
              <a:t>a </a:t>
            </a:r>
            <a:r>
              <a:rPr lang="sk-SK" sz="2000" dirty="0"/>
              <a:t>jednej strane je potreba úpravy priestoru zohľadňujúca požiadavku bezbariérového prístupu a na druhej strane </a:t>
            </a:r>
            <a:r>
              <a:rPr lang="sk-SK" sz="2000" dirty="0" smtClean="0"/>
              <a:t>nevyhnutnosť </a:t>
            </a:r>
            <a:r>
              <a:rPr lang="sk-SK" sz="2000" dirty="0"/>
              <a:t>ochrany pamiatkových hodnôt </a:t>
            </a:r>
            <a:r>
              <a:rPr lang="sk-SK" sz="2000" dirty="0" smtClean="0"/>
              <a:t>historického </a:t>
            </a:r>
            <a:r>
              <a:rPr lang="sk-SK" sz="2000" dirty="0"/>
              <a:t>prostredia.</a:t>
            </a:r>
          </a:p>
        </p:txBody>
      </p:sp>
    </p:spTree>
    <p:extLst>
      <p:ext uri="{BB962C8B-B14F-4D97-AF65-F5344CB8AC3E}">
        <p14:creationId xmlns:p14="http://schemas.microsoft.com/office/powerpoint/2010/main" val="21574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Historické centrá</a:t>
            </a:r>
          </a:p>
        </p:txBody>
      </p:sp>
      <p:sp>
        <p:nvSpPr>
          <p:cNvPr id="3" name="Obdĺžnik 2"/>
          <p:cNvSpPr/>
          <p:nvPr/>
        </p:nvSpPr>
        <p:spPr>
          <a:xfrm>
            <a:off x="539552" y="1412776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k-SK" sz="2000" dirty="0" smtClean="0"/>
              <a:t>v</a:t>
            </a:r>
            <a:r>
              <a:rPr lang="sk-SK" sz="2000" dirty="0"/>
              <a:t> </a:t>
            </a:r>
            <a:r>
              <a:rPr lang="sk-SK" sz="2000" dirty="0" smtClean="0"/>
              <a:t>centrách miest je </a:t>
            </a:r>
            <a:r>
              <a:rPr lang="sk-SK" sz="2000" dirty="0"/>
              <a:t>z hľadiska prístupnosti prostredia potrebné zabezpečiť prístupnosť spevnených plôch pre chodcov, verejnej dopravy a poskytnúť dostatok informácií a orientačných </a:t>
            </a:r>
            <a:r>
              <a:rPr lang="sk-SK" sz="2000" dirty="0" smtClean="0"/>
              <a:t>prvkov</a:t>
            </a:r>
          </a:p>
          <a:p>
            <a:endParaRPr lang="sk-SK" sz="2000" dirty="0"/>
          </a:p>
          <a:p>
            <a:pPr marL="342900" indent="-342900">
              <a:buFontTx/>
              <a:buChar char="-"/>
            </a:pPr>
            <a:r>
              <a:rPr lang="sk-SK" sz="2000" dirty="0" smtClean="0"/>
              <a:t>je </a:t>
            </a:r>
            <a:r>
              <a:rPr lang="sk-SK" sz="2000" dirty="0"/>
              <a:t>nutné vytvoriť systém bezbariérových trás, ktoré by sprístupňovali dôležité stavby občianskej vybavenosti a významné kultúrne </a:t>
            </a:r>
            <a:r>
              <a:rPr lang="sk-SK" sz="2000" dirty="0" smtClean="0"/>
              <a:t>pamiatky</a:t>
            </a:r>
          </a:p>
          <a:p>
            <a:endParaRPr lang="sk-SK" sz="2000" dirty="0"/>
          </a:p>
          <a:p>
            <a:pPr marL="342900" indent="-342900">
              <a:buFontTx/>
              <a:buChar char="-"/>
            </a:pPr>
            <a:r>
              <a:rPr lang="sk-SK" sz="2000" dirty="0" smtClean="0"/>
              <a:t>povrch </a:t>
            </a:r>
            <a:r>
              <a:rPr lang="sk-SK" sz="2000" dirty="0"/>
              <a:t>spevnených plôch v historickom prostredí by mal byť riešený predovšetkým z prírodných materiálov a minimalizovaním používania prefabrikovaných betónových reliéfnych dlažieb </a:t>
            </a:r>
            <a:endParaRPr lang="sk-SK" sz="2000" dirty="0" smtClean="0"/>
          </a:p>
          <a:p>
            <a:endParaRPr lang="sk-SK" sz="2000" dirty="0" smtClean="0"/>
          </a:p>
          <a:p>
            <a:pPr marL="342900" indent="-342900">
              <a:buFontTx/>
              <a:buChar char="-"/>
            </a:pPr>
            <a:r>
              <a:rPr lang="sk-SK" sz="2000" dirty="0"/>
              <a:t>t</a:t>
            </a:r>
            <a:r>
              <a:rPr lang="sk-SK" sz="2000" dirty="0" smtClean="0"/>
              <a:t>akýto </a:t>
            </a:r>
            <a:r>
              <a:rPr lang="sk-SK" sz="2000" dirty="0"/>
              <a:t>typ reliéfneho povrchu je možné vyhotoviť napríklad frézovaním prírodného kameňa, alebo pomocou kovových indikátorov pripevnených priamo na dlažbe</a:t>
            </a:r>
          </a:p>
        </p:txBody>
      </p:sp>
    </p:spTree>
    <p:extLst>
      <p:ext uri="{BB962C8B-B14F-4D97-AF65-F5344CB8AC3E}">
        <p14:creationId xmlns:p14="http://schemas.microsoft.com/office/powerpoint/2010/main" val="18482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Kovové indikátory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12" y="1154841"/>
            <a:ext cx="6984776" cy="53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Frézovaná reliéfna dlažba</a:t>
            </a:r>
          </a:p>
        </p:txBody>
      </p:sp>
      <p:pic>
        <p:nvPicPr>
          <p:cNvPr id="1026" name="Picture 2" descr="R:\FOTOdokumentacia\Ukazky z BA\Hurbanovo nam 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97" y="1510437"/>
            <a:ext cx="6686006" cy="501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7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Historické centrá</a:t>
            </a:r>
          </a:p>
        </p:txBody>
      </p:sp>
      <p:sp>
        <p:nvSpPr>
          <p:cNvPr id="3" name="Obdĺžnik 2"/>
          <p:cNvSpPr/>
          <p:nvPr/>
        </p:nvSpPr>
        <p:spPr>
          <a:xfrm>
            <a:off x="467544" y="1305342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sk-SK" sz="2000" dirty="0" smtClean="0"/>
              <a:t>dôležité </a:t>
            </a:r>
            <a:r>
              <a:rPr lang="sk-SK" sz="2000" dirty="0"/>
              <a:t>je aj zabezpečenie </a:t>
            </a:r>
            <a:r>
              <a:rPr lang="sk-SK" sz="2000" dirty="0" smtClean="0"/>
              <a:t>pohybu </a:t>
            </a:r>
            <a:r>
              <a:rPr lang="sk-SK" sz="2000" dirty="0"/>
              <a:t>osôb bez straty orientácie v rámci historického centra, čo je možné dosiahnuť pomocou systému orientačných prvkov a poskytnutých informácii v </a:t>
            </a:r>
            <a:r>
              <a:rPr lang="sk-SK" sz="2000" dirty="0" err="1"/>
              <a:t>multisenzorickom</a:t>
            </a:r>
            <a:r>
              <a:rPr lang="sk-SK" sz="2000" dirty="0"/>
              <a:t> </a:t>
            </a:r>
            <a:r>
              <a:rPr lang="sk-SK" sz="2000" dirty="0" smtClean="0"/>
              <a:t>formáte</a:t>
            </a:r>
          </a:p>
          <a:p>
            <a:endParaRPr lang="sk-SK" sz="2000" dirty="0" smtClean="0"/>
          </a:p>
          <a:p>
            <a:pPr marL="285750" indent="-285750">
              <a:buFontTx/>
              <a:buChar char="-"/>
            </a:pPr>
            <a:r>
              <a:rPr lang="sk-SK" sz="2000" dirty="0"/>
              <a:t>t</a:t>
            </a:r>
            <a:r>
              <a:rPr lang="sk-SK" sz="2000" dirty="0" smtClean="0"/>
              <a:t>en </a:t>
            </a:r>
            <a:r>
              <a:rPr lang="sk-SK" sz="2000" dirty="0"/>
              <a:t>využíva viaceré spôsoby zmyslového vnímania pomocou zraku, sluchu, hmatu alebo čuchu, pričom základnou požiadavkou je kombinácia najmenej dvoch spôsobov percepcie, napríklad spojenie vizuálnych prvkov s hmatovými, prípadne so zvukovými </a:t>
            </a:r>
            <a:r>
              <a:rPr lang="sk-SK" sz="2000" dirty="0" smtClean="0"/>
              <a:t>prvkami</a:t>
            </a:r>
          </a:p>
          <a:p>
            <a:pPr marL="285750" indent="-285750">
              <a:buFontTx/>
              <a:buChar char="-"/>
            </a:pPr>
            <a:endParaRPr lang="sk-SK" sz="2000" dirty="0"/>
          </a:p>
          <a:p>
            <a:pPr marL="285750" indent="-285750">
              <a:buFontTx/>
              <a:buChar char="-"/>
            </a:pPr>
            <a:r>
              <a:rPr lang="sk-SK" sz="2000" dirty="0" smtClean="0"/>
              <a:t>príkladom </a:t>
            </a:r>
            <a:r>
              <a:rPr lang="sk-SK" sz="2000" dirty="0"/>
              <a:t>môžu byť rôzne trojrozmerné modely </a:t>
            </a:r>
            <a:r>
              <a:rPr lang="sk-SK" sz="2000" dirty="0" smtClean="0"/>
              <a:t>námestí alebo časti historických, </a:t>
            </a:r>
            <a:r>
              <a:rPr lang="sk-SK" sz="2000" dirty="0"/>
              <a:t>prípadne významných objektov s reliéfnym popisom, alebo zvukovou informáciou</a:t>
            </a:r>
          </a:p>
        </p:txBody>
      </p:sp>
    </p:spTree>
    <p:extLst>
      <p:ext uri="{BB962C8B-B14F-4D97-AF65-F5344CB8AC3E}">
        <p14:creationId xmlns:p14="http://schemas.microsoft.com/office/powerpoint/2010/main" val="304726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Trojrozmerný model</a:t>
            </a:r>
          </a:p>
        </p:txBody>
      </p:sp>
      <p:pic>
        <p:nvPicPr>
          <p:cNvPr id="2051" name="Picture 3" descr="H:\Seminar_kultura\kultura_pre_vsetkych\obnova_pamiatok\2modelLisab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8541"/>
            <a:ext cx="4016382" cy="535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39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Trojrozmerný model</a:t>
            </a:r>
          </a:p>
        </p:txBody>
      </p:sp>
      <p:pic>
        <p:nvPicPr>
          <p:cNvPr id="3074" name="Picture 2" descr="H:\Seminar_kultura\kultura_pre_vsetkych\Stadtmodell-Muenster-IMG_17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196752"/>
            <a:ext cx="661035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44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39552" y="40466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Sprístupnenie kultúrnych pamiatok na vyvýšených miestach</a:t>
            </a:r>
            <a:endParaRPr lang="sk-SK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539552" y="1556792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k-SK" sz="2000" dirty="0" smtClean="0"/>
              <a:t>areály </a:t>
            </a:r>
            <a:r>
              <a:rPr lang="sk-SK" sz="2000" dirty="0"/>
              <a:t>kultúrnych pamiatok situovaných na vyvýšených miestach je taktiež nutné adekvátne bezbariérovo sprístupniť s ohľadom na ich pamiatkovú </a:t>
            </a:r>
            <a:r>
              <a:rPr lang="sk-SK" sz="2000" dirty="0" smtClean="0"/>
              <a:t>hodnotu</a:t>
            </a:r>
          </a:p>
          <a:p>
            <a:pPr marL="342900" indent="-342900">
              <a:buFontTx/>
              <a:buChar char="-"/>
            </a:pPr>
            <a:endParaRPr lang="sk-SK" sz="2000" dirty="0"/>
          </a:p>
          <a:p>
            <a:pPr marL="342900" indent="-342900">
              <a:buFontTx/>
              <a:buChar char="-"/>
            </a:pPr>
            <a:r>
              <a:rPr lang="sk-SK" sz="2000" dirty="0" smtClean="0"/>
              <a:t>najväčšou </a:t>
            </a:r>
            <a:r>
              <a:rPr lang="sk-SK" sz="2000" dirty="0"/>
              <a:t>bariérou z hľadiska prístupnosti je riešenie prekonávania veľkých výškových </a:t>
            </a:r>
            <a:r>
              <a:rPr lang="sk-SK" sz="2000" dirty="0" smtClean="0"/>
              <a:t>rozdielov</a:t>
            </a:r>
          </a:p>
          <a:p>
            <a:endParaRPr lang="sk-SK" sz="2000" dirty="0" smtClean="0"/>
          </a:p>
          <a:p>
            <a:pPr marL="342900" indent="-342900">
              <a:buFontTx/>
              <a:buChar char="-"/>
            </a:pPr>
            <a:r>
              <a:rPr lang="sk-SK" sz="2000" dirty="0"/>
              <a:t>v</a:t>
            </a:r>
            <a:r>
              <a:rPr lang="sk-SK" sz="2000" dirty="0" smtClean="0"/>
              <a:t>yvýšená </a:t>
            </a:r>
            <a:r>
              <a:rPr lang="sk-SK" sz="2000" dirty="0"/>
              <a:t>lokalita (hradný kopec a pod.) môže byť sprístupnená lanovkou, ozubnicovou železnicou, výťahom, prípadne pomocou systému rámp</a:t>
            </a:r>
          </a:p>
        </p:txBody>
      </p:sp>
    </p:spTree>
    <p:extLst>
      <p:ext uri="{BB962C8B-B14F-4D97-AF65-F5344CB8AC3E}">
        <p14:creationId xmlns:p14="http://schemas.microsoft.com/office/powerpoint/2010/main" val="166938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 smtClean="0">
                <a:solidFill>
                  <a:schemeClr val="accent1">
                    <a:lumMod val="75000"/>
                  </a:schemeClr>
                </a:solidFill>
              </a:rPr>
              <a:t>Graz</a:t>
            </a:r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sk-SK" sz="2800" b="1" dirty="0" err="1">
                <a:solidFill>
                  <a:schemeClr val="accent1">
                    <a:lumMod val="75000"/>
                  </a:schemeClr>
                </a:solidFill>
              </a:rPr>
              <a:t>Schlossberg</a:t>
            </a:r>
            <a:endParaRPr lang="sk-SK" sz="2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H:\Seminar_kultura\kultura_pre_vsetkych\Graz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86" y="1484150"/>
            <a:ext cx="7562627" cy="50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55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 smtClean="0">
                <a:solidFill>
                  <a:schemeClr val="accent1">
                    <a:lumMod val="75000"/>
                  </a:schemeClr>
                </a:solidFill>
              </a:rPr>
              <a:t>Graz</a:t>
            </a:r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sk-SK" sz="2800" b="1" dirty="0" err="1">
                <a:solidFill>
                  <a:schemeClr val="accent1">
                    <a:lumMod val="75000"/>
                  </a:schemeClr>
                </a:solidFill>
              </a:rPr>
              <a:t>Schlossberg</a:t>
            </a:r>
            <a:endParaRPr lang="sk-SK" sz="2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H:\Seminar_kultura\kultura_pre_vsetkych\irkuyklcaatscyxo1ft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143" y="1482565"/>
            <a:ext cx="6819714" cy="511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24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 smtClean="0">
                <a:solidFill>
                  <a:schemeClr val="accent1">
                    <a:lumMod val="75000"/>
                  </a:schemeClr>
                </a:solidFill>
              </a:rPr>
              <a:t>Graz</a:t>
            </a:r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sk-SK" sz="2800" b="1" dirty="0" err="1">
                <a:solidFill>
                  <a:schemeClr val="accent1">
                    <a:lumMod val="75000"/>
                  </a:schemeClr>
                </a:solidFill>
              </a:rPr>
              <a:t>Schlossberg</a:t>
            </a:r>
            <a:endParaRPr lang="sk-SK" sz="2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H:\Seminar_kultura\kultura_pre_vsetkych\Grazer_Schlossberg_Li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200800" cy="516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67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Aténska Akropola</a:t>
            </a:r>
          </a:p>
        </p:txBody>
      </p:sp>
      <p:pic>
        <p:nvPicPr>
          <p:cNvPr id="7170" name="Picture 2" descr="H:\Seminar_kultura\kultura_pre_vsetkych\P5130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86674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:\Seminar_kultura\kultura_pre_vsetkych\P5130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456" y="1286674"/>
            <a:ext cx="3888000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83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Aténska Akropola</a:t>
            </a:r>
          </a:p>
        </p:txBody>
      </p:sp>
      <p:pic>
        <p:nvPicPr>
          <p:cNvPr id="8194" name="Picture 2" descr="H:\Seminar_kultura\kultura_pre_vsetkych\P51300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3834"/>
            <a:ext cx="4032448" cy="537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:\Seminar_kultura\kultura_pre_vsetkych\P51300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3007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991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39552" y="1556792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k-SK" sz="2000" dirty="0" smtClean="0"/>
              <a:t>častým </a:t>
            </a:r>
            <a:r>
              <a:rPr lang="sk-SK" sz="2000" dirty="0"/>
              <a:t>problémom historických areálov býva aj samotný povrch prístupových trás, ktoré sú väčšinou riešené zo sypkého materiálu alebo z dlažobných kociek rôznej výšky s veľkými medzerami, čo znemožňuje pohyb ľuďom s obmedzenou schopnosťou mobility, vrátane rodičov s detským </a:t>
            </a:r>
            <a:r>
              <a:rPr lang="sk-SK" sz="2000" dirty="0" smtClean="0"/>
              <a:t>kočíkom</a:t>
            </a:r>
          </a:p>
          <a:p>
            <a:endParaRPr lang="sk-SK" sz="2000" dirty="0"/>
          </a:p>
          <a:p>
            <a:r>
              <a:rPr lang="sk-SK" sz="2000" dirty="0" smtClean="0"/>
              <a:t>- </a:t>
            </a:r>
            <a:r>
              <a:rPr lang="sk-SK" sz="2000" dirty="0"/>
              <a:t>v rámci areálov je preto nutné budovať bezbariérové spevnené chodníky napr. z prírodného kameňa, ktorý rešpektuje danú historickú lokalitu</a:t>
            </a:r>
          </a:p>
        </p:txBody>
      </p:sp>
      <p:sp>
        <p:nvSpPr>
          <p:cNvPr id="3" name="Obdĺžnik 2"/>
          <p:cNvSpPr/>
          <p:nvPr/>
        </p:nvSpPr>
        <p:spPr>
          <a:xfrm>
            <a:off x="539552" y="40466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Sprístupnenie kultúrnych pamiatok na vyvýšených miestach</a:t>
            </a:r>
            <a:endParaRPr lang="sk-SK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70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Seminar_kultura\kultura_pre_vsetkych\obnova_pamiatok\000_0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33" y="1340768"/>
            <a:ext cx="3827239" cy="510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611560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Areál hradu Devín</a:t>
            </a:r>
          </a:p>
        </p:txBody>
      </p:sp>
      <p:pic>
        <p:nvPicPr>
          <p:cNvPr id="9219" name="Picture 3" descr="H:\Seminar_kultura\kultura_pre_vsetkych\obnova_pamiatok\000_0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298" y="1340768"/>
            <a:ext cx="3826150" cy="51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2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150286" y="548680"/>
            <a:ext cx="2861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err="1" smtClean="0">
                <a:solidFill>
                  <a:schemeClr val="accent1">
                    <a:lumMod val="75000"/>
                  </a:schemeClr>
                </a:solidFill>
              </a:rPr>
              <a:t>Esterházyho</a:t>
            </a:r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 palác</a:t>
            </a:r>
            <a:endParaRPr lang="sk-SK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H:\Seminar_kultura\kultura_pre_vsetkych\esterhazyho_pal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20744" cy="521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968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987824" y="548680"/>
            <a:ext cx="3186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Univerzitná knižnica</a:t>
            </a:r>
            <a:endParaRPr lang="sk-SK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 descr="H:\Seminar_kultura\kultura_pre_vsetkych\obnova_pamiatok\uk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76" y="1196752"/>
            <a:ext cx="39243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H:\Seminar_kultura\kultura_pre_vsetkych\obnova_pamiatok\uk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7502"/>
            <a:ext cx="3923405" cy="52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421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815264" y="3121804"/>
            <a:ext cx="34849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accent1">
                    <a:lumMod val="75000"/>
                  </a:schemeClr>
                </a:solidFill>
              </a:rPr>
              <a:t>Ďakujem za pozornosť</a:t>
            </a:r>
            <a:endParaRPr lang="sk-SK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65269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218</Words>
  <Application>Microsoft Office PowerPoint</Application>
  <PresentationFormat>Prezentácia na obrazovke (4:3)</PresentationFormat>
  <Paragraphs>57</Paragraphs>
  <Slides>20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3" baseType="lpstr">
      <vt:lpstr>Arial</vt:lpstr>
      <vt:lpstr>Calibri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korcek</dc:creator>
  <cp:lastModifiedBy>Chomova Svetlana</cp:lastModifiedBy>
  <cp:revision>56</cp:revision>
  <dcterms:created xsi:type="dcterms:W3CDTF">2018-10-02T06:18:46Z</dcterms:created>
  <dcterms:modified xsi:type="dcterms:W3CDTF">2018-10-03T06:04:01Z</dcterms:modified>
</cp:coreProperties>
</file>